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3"/>
  </p:notesMasterIdLst>
  <p:sldIdLst>
    <p:sldId id="342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5" r:id="rId11"/>
    <p:sldId id="354" r:id="rId12"/>
    <p:sldId id="356" r:id="rId13"/>
    <p:sldId id="359" r:id="rId14"/>
    <p:sldId id="361" r:id="rId15"/>
    <p:sldId id="360" r:id="rId16"/>
    <p:sldId id="362" r:id="rId17"/>
    <p:sldId id="363" r:id="rId18"/>
    <p:sldId id="357" r:id="rId19"/>
    <p:sldId id="358" r:id="rId20"/>
    <p:sldId id="365" r:id="rId21"/>
    <p:sldId id="364" r:id="rId22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9933"/>
    <a:srgbClr val="F4B2E1"/>
    <a:srgbClr val="AA72D4"/>
    <a:srgbClr val="FF5B5B"/>
    <a:srgbClr val="391DFF"/>
    <a:srgbClr val="00DCEE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86555" autoAdjust="0"/>
  </p:normalViewPr>
  <p:slideViewPr>
    <p:cSldViewPr snapToGrid="0">
      <p:cViewPr varScale="1">
        <p:scale>
          <a:sx n="84" d="100"/>
          <a:sy n="84" d="100"/>
        </p:scale>
        <p:origin x="486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04:52:03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275 182,'2'-4,"0"1,0-1,1 1,-1 0,1-1,0 1,0 0,0 0,0 1,0-1,8-4,12-12,-16 12,0 2,0-1,0 1,0 0,1 0,0 1,0 0,0 0,1 1,-1 0,1 0,0 1,0 0,0 0,0 1,0 0,18 1,2 1,-1 1,1 1,-1 1,41 12,-42-9,-1 1,0 0,0 2,-1 1,-1 1,28 18,-44-24,-1-1,1 1,-1 1,0 0,0 0,-1 0,0 0,-1 1,0 0,0 0,0 1,-1-1,-1 1,1 0,-2 0,1 0,-1 0,-1 0,1 0,-2 18,0-18,-1 1,0-1,-1 0,0 0,-1 1,0-1,0-1,-1 1,0 0,-1-1,0 0,0 0,-1 0,0-1,0 0,-1 0,-12 10,-7 2,-1 0,-1-2,-59 28,73-39,0 0,-1-1,0 0,0-1,0-1,0 0,0-1,-1 0,0-1,1-1,-1 0,1-2,-29-4,21 1,2-2,-1 0,1-1,0-1,1 0,0-2,0 0,-30-24,37 24,-1 0,1-1,1 0,0 0,1-2,1 1,0-1,-8-15,13 17,0 1,0-1,1 0,1 0,0 0,1-1,0 1,1-1,1 1,0-1,2-16,-1 22,0 1,0-1,1 1,0 0,0-1,1 1,0 0,0 0,0 1,1-1,0 1,0-1,1 1,-1 0,11-8,-5 6,-1 1,1 0,1 1,-1 0,1 0,0 1,1 0,19-3,5 1,0 2,1 1,-1 2,1 1,42 6,-39-2,-1 2,0 1,58 18,-83-20,-1 0,0 0,0 1,0 1,0 0,-1 1,-1 0,1 1,-1 0,-1 0,0 1,0 1,8 12,-14-18,-1-1,-1 1,1 0,-1 0,0 1,0-1,0 0,-1 1,0-1,0 1,0-1,-1 1,0-1,0 1,0-1,-1 1,0-1,0 1,-1-1,1 0,-1 1,0-1,-1 0,1 0,-1 0,0-1,-1 1,1-1,-1 1,0-1,0 0,0 0,-8 5,-2 2,-1-1,0-1,0 0,-1-1,0 0,-1-1,0-1,0 0,-33 6,-12-6,0-2,-1-2,-68-8,-16 1,135 5,-1-1,0 0,1-1,-1 0,1-1,-1 0,1-1,0 0,1-1,-1 0,1-1,0 0,-11-8,14 8,1-1,-1 0,1 0,0 0,1 0,0-1,0 0,1-1,0 1,1-1,0 0,0 0,1 0,0 0,1-1,-2-16,2 13,1 0,1-1,0 1,1 0,1 0,0 0,1 0,0 0,1 1,9-20,-8 24,-1 0,2 0,-1 0,1 0,1 1,0 0,0 0,0 1,1-1,-1 2,2-1,-1 1,1 0,-1 1,15-6,4 2,0 0,1 2,-1 0,1 2,1 1,-1 1,51 3,-39 2,0 2,0 1,-1 2,73 24,-73-18,-1 1,0 2,50 30,-74-38,0 1,-1 0,0 1,-1 1,0 0,-1 0,0 1,-1 1,-1 0,15 28,-18-29,0-1,-1 1,-1 0,0 0,-1 1,2 23,-5-34,0 1,0 0,0 0,0 0,-1 0,1 0,-1 0,0-1,-1 1,1 0,-1-1,1 1,-1-1,-1 1,1-1,0 0,-1 0,1 0,-1 0,0 0,0-1,0 1,-1-1,1 0,-1 1,1-1,-6 2,-36 10,0-1,-1-2,-74 8,66-11,17-2,-1 1,-1-2,1-1,-46-1,74-4,-1 1,0-2,1 1,-1-1,1-1,-1 0,1 0,0-1,0 0,1-1,-1 0,1 0,0-1,1 0,-1 0,-7-9,-5-9,0 0,-19-33,23 31,-1 1,-34-35,52 60,-19-17,1-2,2 1,-20-28,19 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05:50:57.4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1780 707,'-34'1,"2"1,-1 1,-47 11,22-5,0-3,0-2,-104-7,39 0,26 4,-108-3,102-13,66 8,-57-4,57 10,-21 0,0-2,-57-12,-119-32,230 47,-1-1,-1 0,1 0,1 0,-1-1,0 0,0 0,2 0,-2 1,0-2,1 0,1 0,-2 0,1 0,0-1,-4-5,4 3,1 1,0-2,0 1,1 1,0-2,0 0,1 1,-1-1,1 1,1 0,-1-1,1-6,6-294,-6 294,1 0,0-1,0 1,1 0,5-15,-5 23,-1 2,1-1,-1 0,1 0,0 0,0 1,0 0,0-1,1 0,0 1,0 0,0 1,0-1,0 0,1 0,-1 1,1-1,-1 1,1 1,5-3,33-8,0 3,2 0,79-3,138 13,-109 2,-115-4,-1 3,1 1,68 14,-79-13,1 0,-2-1,32-2,-31-1,0 2,-1 0,37 8,-7 4,124 39,-57-19,-84-26,-19-3,-11-4,0 1,0-1,-1 2,1-1,-1 1,1-1,0 2,-2 0,1 0,0 1,-1-1,1 1,-1 0,10 11,116 152,-128-162,3 3,0 1,-2-1,1 1,0 0,3 13,-8-21,0 0,-1-1,1 1,-1 0,1 0,-1 0,0 0,0 0,0 0,0 0,0 0,-1-1,1 2,-1-1,1 0,-1 0,1 0,-1 0,0-1,0 1,0 0,0-1,0 1,0-1,0 1,-1-1,1 1,-1-1,0 1,1-1,-1 0,0 0,0 0,0 0,1 0,-3 0,-10 3,2 0,-1-1,0-1,0 0,0-1,0 0,-18-2,13 1,0 0,0 2,-24 3,-19 5,-2-3,0-2,-114-7,57 0,90-1,0 0,-1-3,2-1,-2-1,3-2,-33-13,-38-13,83 33,1-3,-1 0,1 1,1-3,-2 0,2 1,1-3,-1 1,1-1,1-1,0 0,0-1,-10-13,20 23,0-1,1 0,-1 0,0 0,1-1,-1 2,1-1,0-1,0 1,0-1,1 1,-1 0,1-1,0 1,0-1,0 1,1 0,-1 0,1-1,0 1,0-1,0 1,0 0,1 0,-1 0,1 0,0 0,0 0,-1 1,1-1,0 0,1 0,3-2,1-2,2 0,-1 1,1 0,0 1,1-1,-1 1,1 2,0-1,17-5,23-3,92-19,-75 15,15-2,-75 18,0-1,1 1,-2 0,1 0,0 1,0-1,0 1,0 1,9 2,-14-1,2-1,0 1,-1 0,0-2,0 3,0-1,0 0,-1 1,1-1,-1 0,1 1,-1 0,-1 0,1 0,-1-1,1 1,-1 0,0 1,0-2,-1 1,1 1,-1 4,1 0,0 1,-1-1,0 1,-1-1,0 1,0 0,-1-1,-5 16,1-13,0-2,-1 1,1 0,-2-2,0 2,0-3,0 2,-2-2,1 1,-1-2,0 1,-1-1,1-1,-2 0,1 0,0-2,-24 9,10-7,-2 1,2-2,-2-1,0-2,1-1,-1-1,-36-3,9-11,32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05:51:13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283 113,'1'-2,"0"0,-1 1,1-1,0 0,0 0,0 1,0-1,0 0,0 1,1-1,-1 1,1 0,-1-1,1 1,-1 0,1 0,-1 0,4-1,38-21,-32 18,10-5,0 0,0 2,1 1,38-8,-50 13,1 0,0 1,0 0,0 1,0 1,0-1,0 2,0 0,0 0,0 1,19 7,-26-8,0 1,-1 0,1 0,0 0,-1 0,0 0,0 1,0-1,0 1,0 0,-1 0,0 0,1 0,-2 0,4 9,2 9,-2-1,4 25,-5-24,1 15,-2 0,-2 68,0 22,2-109,1 0,0 0,1-1,1 0,9 18,-6-13,0 1,5 24,-2 8,-2 0,-2 0,0 60,-6-91,0 0,11 43,3 31,-12-64,1 0,2 0,12 36,11 47,-23-56,-3 0,-6 111,-1-50,3-110,0 2,0 1,-1 0,0-1,-6 25,6-35,0-1,0 1,-1-1,0 1,1-1,-1 0,0 0,0 0,-1 0,1 0,-1 0,1 0,-1-1,0 1,0-1,0 0,0 0,-1 0,1 0,-1-1,1 1,-1-1,-4 1,-21 3,0-2,0-1,0-1,-54-6,2 1,59 3,0-1,0-1,0 0,0-2,1-1,0-1,0 0,1-2,0 0,0-2,1 0,0-1,-20-17,25 13,0-1,0-1,2 0,-14-26,19 33,-5-15,0 0,2-1,1-1,1 1,2-1,-4-31,-6-24,8 40,3 0,1 0,3-1,1 1,6-45,1 48,1 1,3 0,28-71,-4 13,-28 76,1 0,1 1,1 0,0 0,2 1,0 0,16-17,-22 29,0 1,0 0,1 1,-1-1,1 1,1 1,-1-1,1 1,10-4,-13 6,1 0,-1 1,1 0,-1 0,1 1,-1 0,1 0,0 0,-1 0,1 1,-1 0,1 0,-1 0,0 1,9 3,-7-1,0 1,-1 0,1 0,-1 0,-1 0,1 1,-1 0,0 0,7 10,-3-2,0 0,-1 1,10 24,-4 12,-12-39,1-1,0 0,1 0,0-1,9 18,-6-16,-1 1,0 0,-1 0,0 1,-1 0,-1 0,0 0,1 23,-2 14,-4 57,-1-29,4-11,0-42,0 0,-1 0,-2 0,-1 0,-1-1,-13 47,11-60,-1-1,0 0,-1-1,-1 1,1-2,-2 1,-15 12,20-18,0 0,0-1,0 0,0 0,-1 0,0 0,1-1,-1 0,0 0,0 0,0-1,0 0,0 0,0-1,0 0,0 0,-1 0,1-1,0 1,0-1,0-1,0 1,0-1,-9-5,5 2,-1 0,1-1,0 0,1-1,0 0,0-1,0 0,1 0,1-1,-1 0,1 0,-6-12,5 6,0-1,1 0,1 0,1-1,0 0,2 0,-4-32,0 10,-19-58,17 69,1 0,1-1,2 1,-3-42,8 46,-1-10,1 0,6-42,-5 68,1-1,-1 1,2-1,-1 1,1 0,0 0,1 0,0 0,0 1,1-1,0 1,0 0,1 1,6-8,-6 10,0 0,0 0,0 1,0 0,1 0,-1 0,1 1,0-1,0 2,0-1,0 1,0 0,0 1,0-1,1 1,-1 1,0 0,10 2,-6-1,0 0,-1 1,1 1,-1 0,0 0,0 1,0 1,0-1,-1 1,0 1,9 9,-8-6,-2 0,1 1,-1 0,-1 1,0 0,-1 0,0 1,-1-1,4 16,4 21,8 57,-13-63,26 149,-30-175,0 0,-1 1,-1-1,-1 1,-1 0,0 0,-4 20,3-32,0-1,0 0,0 0,-1 0,0 0,0 0,0-1,-1 1,0-1,0 1,0-1,0 0,-1 0,1 0,-1-1,0 1,0-1,-1 0,1 0,0 0,-1-1,0 1,0-1,1 0,-1-1,-1 1,1-1,-7 1,2 0,0 0,-1-1,1 0,-1 0,0-1,1-1,-1 0,1 0,-1-1,1-1,0 1,0-1,0-1,0 0,0-1,1 0,0 0,0-1,0 0,1 0,0-1,0 0,1-1,0 0,0 0,0 0,-9-17,-2-10,-24-69,9 20,9 24,-20-87,28 88,-41-100,51 144,1-1,0 1,1-1,1 0,0 0,0-25,5-104,1 61,-3 63,0-22,2 0,9-56,-9 88,0 1,1-1,0 1,0 0,1 0,0 0,1 1,0-1,1 1,0 0,0 0,1 1,0 0,15-14,-13 18,0-1,0 1,0 0,0 1,0 0,1 0,0 1,-1 0,1 1,19-1,-10 2,1 0,-1 2,1 0,29 7,-41-6,0-1,-1 2,0-1,0 1,0 0,0 0,0 1,-1 0,0 0,0 0,0 1,5 7,5 9,0 0,14 31,-27-48,7 14,-2 1,0 0,6 26,-9-26,1-1,2 0,15 32,-9-25,-1 0,-2 1,-1 0,0 0,-2 1,5 36,2 19,-5-33,6 92,-13-110,1 0,2-1,16 55,-12-53,-2 1,-1 0,3 38,-7-38,12 49,-8-52,-2 1,2 34,-7-35,-2 185,0-207,1 0,-2 0,1-1,-1 1,-1 0,1-1,-1 0,-1 0,0 0,0 0,0-1,-1 0,0 0,-1 0,1-1,-1 0,0 0,-1-1,1 0,-1 0,0-1,-1 0,-16 6,-41 16,45-17,0 0,-1-2,0 0,0-2,-1 0,-23 2,34-7,-132 3,124-4,1-1,0-1,0 0,0-1,-25-9,37 9,0 1,1-1,-1 0,1-1,0 1,0-1,0 0,1-1,-1 0,1 1,1-2,-1 1,-4-9,1-1,0 0,1 0,1 0,-7-29,2 1,3 1,1-2,-3-72,12-626,1 711,1 0,2 0,1 0,2 1,1 0,15-32,12-42,-2 0,-29 92,1 0,-1 1,2-1,0 2,1-1,16-17,-7 8,-14 16,0 1,0 0,0 1,0-1,1 1,9-6,6-1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5:51:41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0,'1766'0'0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5:51:49.2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0,'1799'0'0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6T03:25:52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7:39:24.5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0,'0'1292'0,"4553"-1292"0,-4553-1292 0,-4553 1292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7:42:55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24226,'16720'0'0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7:45:23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0,'0'1292'0,"3788"-1292"0,-3788-1292 0,-3788 1292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04:52:03.8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529 288,'-94'1,"-107"-4,194 3,0-1,-1 0,1-1,0 1,0-1,1-1,-1 1,0-1,1 0,-1 0,1-1,0 0,0 0,1 0,0 0,-1-1,1 0,1 0,-1 0,1-1,0 1,1-1,-1 0,1 0,0 0,1 0,0 0,0-1,0 1,1-1,0 1,0-1,1 1,0-1,0 0,1 1,0-1,0 1,1-1,0 1,0 0,0-1,6-7,-5 9,0 0,1 1,0 0,0 0,0 0,0 0,1 1,0-1,0 1,0 0,0 0,0 1,1-1,-1 1,1 0,-1 1,1-1,0 1,0 0,7 0,5-1,0 0,0 2,0 0,0 1,28 4,-34-3,-1 0,0 1,0 0,0 1,0 0,-1 0,0 1,0 1,0-1,0 1,-1 1,14 12,-19-14,0-1,0 0,-1 1,0 0,0 0,0 0,-1 0,0 0,0 0,0 0,-1 1,0-1,0 0,0 1,-1-1,0 1,0-1,0 1,-1-1,0 1,0-1,-1 0,1 1,-1-1,-6 10,0 2,-1 0,-1 0,-1-1,-1 0,0-1,-1 0,0-1,-2-1,-18 15,23-24,1 0,-1 0,0-1,0 0,0-1,0 0,-1-1,1 0,0 0,-1-1,1 0,-1-1,1 1,-1-2,1 0,0 0,0-1,0 0,0 0,0-1,1 0,0 0,-12-8,12 7,1 0,-1 0,1 0,0-1,1 0,0-1,0 1,0-1,1-1,0 1,0-1,1 0,0 0,1 0,0 0,0-1,1 0,1 1,-1-1,1 0,1 0,0-1,0 1,2-10,0 12,1 1,0-1,1 1,0 0,0 0,0 0,1 0,0 0,0 1,1-1,0 1,0 0,0 0,1 1,-1 0,1-1,0 2,1-1,-1 1,1-1,-1 2,1-1,0 1,0 0,13-2,-7 1,1 0,0 1,0 1,1 0,-1 0,0 2,0-1,0 2,0 0,0 0,0 1,23 8,-21-4,-1 0,0 0,0 2,0-1,-2 2,1 0,-1 0,22 24,-30-29,-1 1,0-1,0 1,-1-1,0 1,0 0,0 0,-1 1,0-1,0 0,-1 1,0-1,0 1,-1-1,1 1,-2 0,1-1,-1 1,0-1,-1 1,1-1,-1 0,-1 0,-3 7,-1-1,-1 0,-1 0,0-1,-1 0,0 0,-1-1,0-1,-1 1,0-2,-1 1,0-2,0 1,-1-2,-18 8,27-14,-1 1,1 0,0-1,-1 0,1 0,0 0,-1-1,1 0,0 0,0 0,0 0,-1-1,1 0,1 0,-1 0,0 0,-7-6,3 3,1-2,0 1,0-1,0 0,1 0,0-1,-9-14,-5-14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04:52:03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0,'4677'0'0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00:59:01.9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24280,'4991'0'0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00:59:16.9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23706,'5811'0'0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18:21:04.4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275 182,'2'-4,"0"1,0-1,1 1,-1 0,1-1,0 1,0 0,0 0,0 1,0-1,8-4,12-12,-16 12,0 2,0-1,0 1,0 0,1 0,0 1,0 0,0 0,1 1,-1 0,1 0,0 1,0 0,0 0,0 1,0 0,18 1,2 1,-1 1,1 1,-1 1,41 12,-42-9,-1 1,0 0,0 2,-1 1,-1 1,28 18,-44-24,-1-1,1 1,-1 1,0 0,0 0,-1 0,0 0,-1 1,0 0,0 0,0 1,-1-1,-1 1,1 0,-2 0,1 0,-1 0,-1 0,1 0,-2 18,0-18,-1 1,0-1,-1 0,0 0,-1 1,0-1,0-1,-1 1,0 0,-1-1,0 0,0 0,-1 0,0-1,0 0,-1 0,-12 10,-7 2,-1 0,-1-2,-59 28,73-39,0 0,-1-1,0 0,0-1,0-1,0 0,0-1,-1 0,0-1,1-1,-1 0,1-2,-29-4,21 1,2-2,-1 0,1-1,0-1,1 0,0-2,0 0,-30-24,37 24,-1 0,1-1,1 0,0 0,1-2,1 1,0-1,-8-15,13 17,0 1,0-1,1 0,1 0,0 0,1-1,0 1,1-1,1 1,0-1,2-16,-1 22,0 1,0-1,1 1,0 0,0-1,1 1,0 0,0 0,0 1,1-1,0 1,0-1,1 1,-1 0,11-8,-5 6,-1 1,1 0,1 1,-1 0,1 0,0 1,1 0,19-3,5 1,0 2,1 1,-1 2,1 1,42 6,-39-2,-1 2,0 1,58 18,-83-20,-1 0,0 0,0 1,0 1,0 0,-1 1,-1 0,1 1,-1 0,-1 0,0 1,0 1,8 12,-14-18,-1-1,-1 1,1 0,-1 0,0 1,0-1,0 0,-1 1,0-1,0 1,0-1,-1 1,0-1,0 1,0-1,-1 1,0-1,0 1,-1-1,1 0,-1 1,0-1,-1 0,1 0,-1 0,0-1,-1 1,1-1,-1 1,0-1,0 0,0 0,-8 5,-2 2,-1-1,0-1,0 0,-1-1,0 0,-1-1,0-1,0 0,-33 6,-12-6,0-2,-1-2,-68-8,-16 1,135 5,-1-1,0 0,1-1,-1 0,1-1,-1 0,1-1,0 0,1-1,-1 0,1-1,0 0,-11-8,14 8,1-1,-1 0,1 0,0 0,1 0,0-1,0 0,1-1,0 1,1-1,0 0,0 0,1 0,0 0,1-1,-2-16,2 13,1 0,1-1,0 1,1 0,1 0,0 0,1 0,0 0,1 1,9-20,-8 24,-1 0,2 0,-1 0,1 0,1 1,0 0,0 0,0 1,1-1,-1 2,2-1,-1 1,1 0,-1 1,15-6,4 2,0 0,1 2,-1 0,1 2,1 1,-1 1,51 3,-39 2,0 2,0 1,-1 2,73 24,-73-18,-1 1,0 2,50 30,-74-38,0 1,-1 0,0 1,-1 1,0 0,-1 0,0 1,-1 1,-1 0,15 28,-18-29,0-1,-1 1,-1 0,0 0,-1 1,2 23,-5-34,0 1,0 0,0 0,0 0,-1 0,1 0,-1 0,0-1,-1 1,1 0,-1-1,1 1,-1-1,-1 1,1-1,0 0,-1 0,1 0,-1 0,0 0,0-1,0 1,-1-1,1 0,-1 1,1-1,-6 2,-36 10,0-1,-1-2,-74 8,66-11,17-2,-1 1,-1-2,1-1,-46-1,74-4,-1 1,0-2,1 1,-1-1,1-1,-1 0,1 0,0-1,0 0,1-1,-1 0,1 0,0-1,1 0,-1 0,-7-9,-5-9,0 0,-19-33,23 31,-1 1,-34-35,52 60,-19-17,1-2,2 1,-20-28,19 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18:21:04.4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529 288,'-94'1,"-107"-4,194 3,0-1,-1 0,1-1,0 1,0-1,1-1,-1 1,0-1,1 0,-1 0,1-1,0 0,0 0,1 0,0 0,-1-1,1 0,1 0,-1 0,1-1,0 1,1-1,-1 0,1 0,0 0,1 0,0 0,0-1,0 1,1-1,0 1,0-1,1 1,0-1,0 0,1 1,0-1,0 1,1-1,0 1,0 0,0-1,6-7,-5 9,0 0,1 1,0 0,0 0,0 0,0 0,1 1,0-1,0 1,0 0,0 0,0 1,1-1,-1 1,1 0,-1 1,1-1,0 1,0 0,7 0,5-1,0 0,0 2,0 0,0 1,28 4,-34-3,-1 0,0 1,0 0,0 1,0 0,-1 0,0 1,0 1,0-1,0 1,-1 1,14 12,-19-14,0-1,0 0,-1 1,0 0,0 0,0 0,-1 0,0 0,0 0,0 0,-1 1,0-1,0 0,0 1,-1-1,0 1,0-1,0 1,-1-1,0 1,0-1,-1 0,1 1,-1-1,-6 10,0 2,-1 0,-1 0,-1-1,-1 0,0-1,-1 0,0-1,-2-1,-18 15,23-24,1 0,-1 0,0-1,0 0,0-1,0 0,-1-1,1 0,0 0,-1-1,1 0,-1-1,1 1,-1-2,1 0,0 0,0-1,0 0,0 0,0-1,1 0,0 0,-12-8,12 7,1 0,-1 0,1 0,0-1,1 0,0-1,0 1,0-1,1-1,0 1,0-1,1 0,0 0,1 0,0 0,0-1,1 0,1 1,-1-1,1 0,1 0,0-1,0 1,2-10,0 12,1 1,0-1,1 1,0 0,0 0,0 0,1 0,0 0,0 1,1-1,0 1,0 0,0 0,1 1,-1 0,1-1,0 2,1-1,-1 1,1-1,-1 2,1-1,0 1,0 0,13-2,-7 1,1 0,0 1,0 1,1 0,-1 0,0 2,0-1,0 2,0 0,0 0,0 1,23 8,-21-4,-1 0,0 0,0 2,0-1,-2 2,1 0,-1 0,22 24,-30-29,-1 1,0-1,0 1,-1-1,0 1,0 0,0 0,-1 1,0-1,0 0,-1 1,0-1,0 1,-1-1,1 1,-2 0,1-1,-1 1,0-1,-1 1,1-1,-1 0,-1 0,-3 7,-1-1,-1 0,-1 0,0-1,-1 0,0 0,-1-1,0-1,-1 1,0-2,-1 1,0-2,0 1,-1-2,-18 8,27-14,-1 1,1 0,0-1,-1 0,1 0,0 0,-1-1,1 0,0 0,0 0,0 0,-1-1,1 0,1 0,-1 0,0 0,-7-6,3 3,1-2,0 1,0-1,0 0,1 0,0-1,-9-14,-5-14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5T18:21:04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0,'4677'0'0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5T05:50:51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419 632,'-14'0,"0"0,0-1,1-1,-1 0,0-1,1-1,-26-9,30 8,1 0,-1 0,1 0,0-1,0 0,1-1,0 0,0 0,1 0,0-1,0 0,-5-10,-1-2,0-1,2-1,1 0,0 0,2-1,0 0,2 0,0-1,2 0,0 0,2-31,1 51,1 1,-1 0,1 0,-1 0,1 0,0 0,0 0,1 0,-1 0,1 1,-1-1,1 0,0 1,0-1,0 1,0 0,0-1,1 1,2-2,4-1,0 0,0 1,0 0,17-5,26-12,-37 14,0 0,1 1,-1 1,1 0,0 1,0 0,1 2,-1 0,0 1,1 0,-1 2,1 0,-1 0,1 2,-1 0,28 9,-37-8,1 1,-1 0,0 0,0 1,0-1,-1 2,0-1,0 1,0 0,8 14,4 11,20 44,-19-35,-7-11,-1 0,-1 1,7 41,-9-38,7 62,-14-86,-1-1,0 1,0 0,-1-1,0 1,-1-1,-5 18,6-24,-1 1,0-1,-1 0,1 0,0 0,-1 0,0-1,1 1,-1-1,0 1,-1-1,1 0,0 0,0 0,-1-1,1 1,-1-1,0 0,1 0,-1 0,0 0,-5-1,-12 2,1-1,-42-3,36 0,-106 1,-57-4,184 5,0-1,0 0,0 0,0-1,1 1,-1-1,0 0,1 0,-1-1,1 1,0-1,0 0,0 0,-6-6,4 2,1 0,0 0,0-1,0 1,1-1,0 0,-5-15,2 0,2 0,0-1,1 0,1 0,1-29,1-2,-1 24,2 1,1-1,1 0,7-34,-5 56,-1 1,2-1,-1 1,1 0,0 1,1-1,0 1,0 0,1 0,0 1,9-8,22-23,-28 29,0 0,0 0,0 1,1 0,0 1,1 1,-1-1,1 2,0 0,1 0,-1 1,0 0,1 1,0 1,-1 0,1 1,19 1,-24 2,-1-1,0 1,1 0,-1 1,-1-1,1 2,0-1,-1 1,0 0,0 0,0 0,-1 1,0 0,0 0,0 0,4 8,8 15,-2 1,19 47,-15-31,-11-27,5 8,-2-1,12 48,-21-66,0 1,-1 0,0 0,0 0,-1 0,-1-1,1 1,-1 0,-1 0,0 0,0-1,-1 1,-3 9,0-10,0 0,0 0,0-1,-1 0,0 0,0-1,-1 1,0-2,0 1,-12 5,-28 23,34-24,1 0,-2-1,0 0,0-2,0 0,-1 0,0-1,0-1,0-1,-1 0,0-2,1 1,-1-2,0 0,0-1,0-1,0-1,0 0,-18-5,22 2,1-1,0 1,1-2,0 0,0 0,0-1,1 0,0-1,1 0,0-1,0 0,1 0,0-1,1 0,0 0,1 0,-9-22,10 20,-1-2,0 0,1-1,1 1,1-1,-3-18,6 29,0 0,0 1,1-1,-1 1,1-1,0 1,0-1,1 1,-1-1,1 1,0 0,0 0,1 0,-1 0,1 0,0 1,0-1,0 1,0-1,0 1,1 0,6-4,9-5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2026-01-16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오늘 소개해드릴 논문은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~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입니다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기존 하나의 </a:t>
            </a:r>
            <a:r>
              <a:rPr lang="en-US" altLang="ko-KR" dirty="0"/>
              <a:t>d</a:t>
            </a:r>
            <a:r>
              <a:rPr lang="ko-KR" altLang="en-US" dirty="0"/>
              <a:t>차원의 쿼리에 대한 기존의 트랜스포머의 </a:t>
            </a:r>
            <a:r>
              <a:rPr lang="en-US" altLang="ko-KR" dirty="0" err="1"/>
              <a:t>multihead</a:t>
            </a:r>
            <a:r>
              <a:rPr lang="en-US" altLang="ko-KR" dirty="0"/>
              <a:t> attention </a:t>
            </a:r>
            <a:r>
              <a:rPr lang="ko-KR" altLang="en-US" dirty="0"/>
              <a:t>수식입니다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식과 아래의 </a:t>
            </a:r>
            <a:r>
              <a:rPr lang="en-US" altLang="ko-KR" dirty="0"/>
              <a:t>deformable attention </a:t>
            </a:r>
            <a:r>
              <a:rPr lang="ko-KR" altLang="en-US" dirty="0"/>
              <a:t>수식의 차이점을 보면 </a:t>
            </a:r>
            <a:endParaRPr lang="en-US" altLang="ko-KR" dirty="0"/>
          </a:p>
          <a:p>
            <a:r>
              <a:rPr lang="ko-KR" altLang="en-US" dirty="0"/>
              <a:t>기존 </a:t>
            </a:r>
            <a:r>
              <a:rPr lang="en-US" altLang="ko-KR" dirty="0"/>
              <a:t>attention</a:t>
            </a:r>
            <a:r>
              <a:rPr lang="ko-KR" altLang="en-US" dirty="0"/>
              <a:t>은 쿼리가 들어오면 그 쿼리에 해당하는 모든 키를 확인하여 </a:t>
            </a:r>
            <a:r>
              <a:rPr lang="en-US" altLang="ko-KR" dirty="0"/>
              <a:t>attention score</a:t>
            </a:r>
            <a:r>
              <a:rPr lang="ko-KR" altLang="en-US" dirty="0" err="1"/>
              <a:t>를구하고</a:t>
            </a:r>
            <a:r>
              <a:rPr lang="ko-KR" altLang="en-US" dirty="0"/>
              <a:t> </a:t>
            </a:r>
            <a:r>
              <a:rPr lang="en-US" altLang="ko-KR" dirty="0"/>
              <a:t>value</a:t>
            </a:r>
            <a:r>
              <a:rPr lang="ko-KR" altLang="en-US" dirty="0"/>
              <a:t>와 곱해주는 방식이었습니다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Deformable attention</a:t>
            </a:r>
            <a:r>
              <a:rPr lang="ko-KR" altLang="en-US" dirty="0"/>
              <a:t>은 위와 다르게 쿼리 </a:t>
            </a:r>
            <a:r>
              <a:rPr lang="en-US" altLang="ko-KR" dirty="0" err="1"/>
              <a:t>zq</a:t>
            </a:r>
            <a:r>
              <a:rPr lang="ko-KR" altLang="en-US" dirty="0"/>
              <a:t>에 해당하는 </a:t>
            </a:r>
            <a:r>
              <a:rPr lang="en-US" altLang="ko-KR" dirty="0"/>
              <a:t>reference point</a:t>
            </a:r>
            <a:r>
              <a:rPr lang="ko-KR" altLang="en-US" dirty="0"/>
              <a:t>가 존재합니다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en-US" altLang="ko-KR" dirty="0"/>
              <a:t>attention score</a:t>
            </a:r>
            <a:r>
              <a:rPr lang="ko-KR" altLang="en-US" dirty="0"/>
              <a:t>를 </a:t>
            </a:r>
            <a:r>
              <a:rPr lang="ko-KR" altLang="en-US" dirty="0" err="1"/>
              <a:t>구할때</a:t>
            </a:r>
            <a:r>
              <a:rPr lang="ko-KR" altLang="en-US" dirty="0"/>
              <a:t> 원래는 쿼리와 키를 이용하여 구하였지만 </a:t>
            </a:r>
            <a:r>
              <a:rPr lang="en-US" altLang="ko-KR" dirty="0"/>
              <a:t>deformable </a:t>
            </a:r>
            <a:r>
              <a:rPr lang="en-US" altLang="ko-KR" dirty="0" err="1"/>
              <a:t>attentio</a:t>
            </a:r>
            <a:r>
              <a:rPr lang="ko-KR" altLang="en-US" dirty="0"/>
              <a:t>에서는 쿼리에서 바로 </a:t>
            </a:r>
            <a:r>
              <a:rPr lang="en-US" altLang="ko-KR" dirty="0"/>
              <a:t>K</a:t>
            </a:r>
            <a:r>
              <a:rPr lang="ko-KR" altLang="en-US" dirty="0"/>
              <a:t>개에 해당하는 </a:t>
            </a:r>
            <a:r>
              <a:rPr lang="en-US" altLang="ko-KR" dirty="0"/>
              <a:t>attention weigh</a:t>
            </a:r>
            <a:r>
              <a:rPr lang="ko-KR" altLang="en-US" dirty="0"/>
              <a:t>와 </a:t>
            </a:r>
            <a:r>
              <a:rPr lang="en-US" altLang="ko-KR" dirty="0"/>
              <a:t>offset</a:t>
            </a:r>
            <a:r>
              <a:rPr lang="ko-KR" altLang="en-US" dirty="0"/>
              <a:t>이 적용된 </a:t>
            </a:r>
            <a:r>
              <a:rPr lang="en-US" altLang="ko-KR" dirty="0" err="1"/>
              <a:t>samlplingpoint</a:t>
            </a:r>
            <a:r>
              <a:rPr lang="ko-KR" altLang="en-US" dirty="0"/>
              <a:t>를 구합니다</a:t>
            </a:r>
            <a:r>
              <a:rPr lang="en-US" altLang="ko-KR" dirty="0"/>
              <a:t>,</a:t>
            </a:r>
            <a:r>
              <a:rPr lang="ko-KR" altLang="en-US" dirty="0" err="1"/>
              <a:t>이떄문에</a:t>
            </a:r>
            <a:r>
              <a:rPr lang="ko-KR" altLang="en-US" dirty="0"/>
              <a:t>  </a:t>
            </a:r>
            <a:r>
              <a:rPr lang="en-US" altLang="ko-KR" dirty="0"/>
              <a:t>attention</a:t>
            </a:r>
            <a:r>
              <a:rPr lang="ko-KR" altLang="en-US" dirty="0"/>
              <a:t>을 쿼리에 대해 전부 </a:t>
            </a:r>
            <a:r>
              <a:rPr lang="ko-KR" altLang="en-US" dirty="0" err="1"/>
              <a:t>하는것이</a:t>
            </a:r>
            <a:r>
              <a:rPr lang="ko-KR" altLang="en-US" dirty="0"/>
              <a:t> 아니라 정해주는 </a:t>
            </a:r>
            <a:r>
              <a:rPr lang="en-US" altLang="ko-KR" dirty="0"/>
              <a:t>K</a:t>
            </a:r>
            <a:r>
              <a:rPr lang="ko-KR" altLang="en-US" dirty="0"/>
              <a:t>개의 </a:t>
            </a:r>
            <a:r>
              <a:rPr lang="en-US" altLang="ko-KR" dirty="0"/>
              <a:t>sampling points </a:t>
            </a:r>
            <a:r>
              <a:rPr lang="ko-KR" altLang="en-US" dirty="0"/>
              <a:t>개수에 대해서만 </a:t>
            </a:r>
            <a:r>
              <a:rPr lang="en-US" altLang="ko-KR" dirty="0" err="1"/>
              <a:t>attentio</a:t>
            </a:r>
            <a:r>
              <a:rPr lang="ko-KR" altLang="en-US" dirty="0"/>
              <a:t>을 </a:t>
            </a:r>
            <a:r>
              <a:rPr lang="ko-KR" altLang="en-US" dirty="0" err="1"/>
              <a:t>하게됩니다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위의 기존 트랜스포머 </a:t>
            </a:r>
            <a:r>
              <a:rPr lang="ko-KR" altLang="en-US" dirty="0" err="1"/>
              <a:t>어텐션을</a:t>
            </a:r>
            <a:r>
              <a:rPr lang="ko-KR" altLang="en-US" dirty="0"/>
              <a:t> 보면 쿼리가 들어오면 각각의 헤드로 나눠지고 그 헤드마다 모든 키에 대해 </a:t>
            </a:r>
            <a:r>
              <a:rPr lang="ko-KR" altLang="en-US" dirty="0" err="1"/>
              <a:t>어텐션</a:t>
            </a:r>
            <a:r>
              <a:rPr lang="ko-KR" altLang="en-US" dirty="0"/>
              <a:t> 계산을 하고 하나로 합칩니다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반면 </a:t>
            </a:r>
            <a:r>
              <a:rPr lang="en-US" altLang="ko-KR" dirty="0"/>
              <a:t>deformable attention</a:t>
            </a:r>
            <a:r>
              <a:rPr lang="ko-KR" altLang="en-US" dirty="0"/>
              <a:t>은 한 쿼리에 대해 </a:t>
            </a:r>
            <a:r>
              <a:rPr lang="en-US" altLang="ko-KR" dirty="0" err="1"/>
              <a:t>pq</a:t>
            </a:r>
            <a:r>
              <a:rPr lang="ko-KR" altLang="en-US" dirty="0"/>
              <a:t>라는 쿼리의 </a:t>
            </a:r>
            <a:r>
              <a:rPr lang="en-US" altLang="ko-KR" dirty="0"/>
              <a:t>reference</a:t>
            </a:r>
            <a:r>
              <a:rPr lang="ko-KR" altLang="en-US" dirty="0"/>
              <a:t> </a:t>
            </a:r>
            <a:r>
              <a:rPr lang="en-US" altLang="ko-KR" dirty="0"/>
              <a:t>point</a:t>
            </a:r>
            <a:r>
              <a:rPr lang="ko-KR" altLang="en-US" dirty="0"/>
              <a:t> 즉 기준 좌표가 존재하고 그 쿼리에 대해  각각의 </a:t>
            </a:r>
            <a:r>
              <a:rPr lang="en-US" altLang="ko-KR" dirty="0"/>
              <a:t>head</a:t>
            </a:r>
            <a:r>
              <a:rPr lang="ko-KR" altLang="en-US" dirty="0"/>
              <a:t>마다 키 전체를 보는 것이 아닌 </a:t>
            </a:r>
            <a:r>
              <a:rPr lang="en-US" altLang="ko-KR" dirty="0"/>
              <a:t> </a:t>
            </a:r>
            <a:r>
              <a:rPr lang="ko-KR" altLang="en-US" dirty="0" err="1"/>
              <a:t>정해놓은</a:t>
            </a:r>
            <a:r>
              <a:rPr lang="ko-KR" altLang="en-US" dirty="0"/>
              <a:t> </a:t>
            </a:r>
            <a:r>
              <a:rPr lang="en-US" altLang="ko-KR" dirty="0"/>
              <a:t>K</a:t>
            </a:r>
            <a:r>
              <a:rPr lang="ko-KR" altLang="en-US" dirty="0"/>
              <a:t>개의 개수 만큼 </a:t>
            </a:r>
            <a:r>
              <a:rPr lang="en-US" altLang="ko-KR" dirty="0"/>
              <a:t>v</a:t>
            </a:r>
            <a:r>
              <a:rPr lang="ko-KR" altLang="en-US" dirty="0"/>
              <a:t>쿼리를 이용하여 </a:t>
            </a:r>
            <a:r>
              <a:rPr lang="en-US" altLang="ko-KR" dirty="0"/>
              <a:t>attention score</a:t>
            </a:r>
            <a:r>
              <a:rPr lang="ko-KR" altLang="en-US" dirty="0"/>
              <a:t> 구하고 기준점으로의 </a:t>
            </a:r>
            <a:r>
              <a:rPr lang="en-US" altLang="ko-KR" dirty="0"/>
              <a:t>offset</a:t>
            </a:r>
            <a:r>
              <a:rPr lang="ko-KR" altLang="en-US" dirty="0"/>
              <a:t>과 그 </a:t>
            </a:r>
            <a:r>
              <a:rPr lang="ko-KR" altLang="en-US" dirty="0" err="1"/>
              <a:t>어텐션</a:t>
            </a:r>
            <a:r>
              <a:rPr lang="ko-KR" altLang="en-US" dirty="0"/>
              <a:t> 스코어와 </a:t>
            </a:r>
            <a:r>
              <a:rPr lang="en-US" altLang="ko-KR" dirty="0" err="1"/>
              <a:t>reference+offset</a:t>
            </a:r>
            <a:r>
              <a:rPr lang="ko-KR" altLang="en-US" dirty="0"/>
              <a:t>를 한 좌표에 </a:t>
            </a:r>
            <a:r>
              <a:rPr lang="en-US" altLang="ko-KR" dirty="0"/>
              <a:t>bilinear interpolation(</a:t>
            </a:r>
            <a:r>
              <a:rPr lang="ko-KR" altLang="en-US" dirty="0"/>
              <a:t>이중 선형보간</a:t>
            </a:r>
            <a:r>
              <a:rPr lang="en-US" altLang="ko-KR" dirty="0"/>
              <a:t>)</a:t>
            </a:r>
            <a:r>
              <a:rPr lang="ko-KR" altLang="en-US" dirty="0"/>
              <a:t>을 한 </a:t>
            </a:r>
            <a:r>
              <a:rPr lang="en-US" altLang="ko-KR" dirty="0"/>
              <a:t>value</a:t>
            </a:r>
            <a:r>
              <a:rPr lang="ko-KR" altLang="en-US" dirty="0"/>
              <a:t>와 </a:t>
            </a:r>
            <a:r>
              <a:rPr lang="en-US" altLang="ko-KR" dirty="0"/>
              <a:t>attention </a:t>
            </a:r>
            <a:r>
              <a:rPr lang="ko-KR" altLang="en-US" dirty="0"/>
              <a:t>계산을 하는 수식입니다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이렇게 설명하고 다음장을 넘어가고 다시 확인을 해보겠습니다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en-US" altLang="ko-KR" dirty="0"/>
              <a:t>=====================</a:t>
            </a:r>
          </a:p>
          <a:p>
            <a:r>
              <a:rPr lang="en-US" altLang="ko-KR" dirty="0"/>
              <a:t>(</a:t>
            </a:r>
            <a:r>
              <a:rPr lang="ko-KR" altLang="en-US" dirty="0" err="1"/>
              <a:t>뒷페이지에서</a:t>
            </a:r>
            <a:r>
              <a:rPr lang="ko-KR" altLang="en-US" dirty="0"/>
              <a:t> </a:t>
            </a:r>
            <a:r>
              <a:rPr lang="ko-KR" altLang="en-US" dirty="0" err="1"/>
              <a:t>넘어온후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그다음</a:t>
            </a:r>
            <a:r>
              <a:rPr lang="ko-KR" altLang="en-US" dirty="0"/>
              <a:t>  구해진 </a:t>
            </a:r>
            <a:r>
              <a:rPr lang="en-US" altLang="ko-KR" dirty="0"/>
              <a:t>attention weight </a:t>
            </a:r>
            <a:r>
              <a:rPr lang="ko-KR" altLang="en-US" dirty="0"/>
              <a:t>와 </a:t>
            </a:r>
            <a:r>
              <a:rPr lang="en-US" altLang="ko-KR" dirty="0"/>
              <a:t>2</a:t>
            </a:r>
            <a:r>
              <a:rPr lang="ko-KR" altLang="en-US" dirty="0"/>
              <a:t>에서 넘어온 </a:t>
            </a:r>
            <a:r>
              <a:rPr lang="en-US" altLang="ko-KR" dirty="0" err="1"/>
              <a:t>samlpling</a:t>
            </a:r>
            <a:r>
              <a:rPr lang="en-US" altLang="ko-KR" dirty="0"/>
              <a:t> </a:t>
            </a:r>
            <a:r>
              <a:rPr lang="ko-KR" altLang="en-US" dirty="0"/>
              <a:t>된 </a:t>
            </a:r>
            <a:r>
              <a:rPr lang="en-US" altLang="ko-KR" dirty="0"/>
              <a:t>value</a:t>
            </a:r>
            <a:r>
              <a:rPr lang="ko-KR" altLang="en-US" dirty="0"/>
              <a:t>와 각각 연산</a:t>
            </a:r>
            <a:r>
              <a:rPr lang="en-US" altLang="ko-KR" dirty="0"/>
              <a:t>(</a:t>
            </a:r>
            <a:r>
              <a:rPr lang="en-US" altLang="ko-KR" dirty="0" err="1"/>
              <a:t>aggreagate</a:t>
            </a:r>
            <a:r>
              <a:rPr lang="en-US" altLang="ko-KR" dirty="0"/>
              <a:t>==</a:t>
            </a:r>
            <a:r>
              <a:rPr lang="ko-KR" altLang="en-US" dirty="0" err="1"/>
              <a:t>가중합</a:t>
            </a:r>
            <a:r>
              <a:rPr lang="en-US" altLang="ko-KR" dirty="0"/>
              <a:t>)</a:t>
            </a:r>
            <a:r>
              <a:rPr lang="ko-KR" altLang="en-US" dirty="0"/>
              <a:t>을 </a:t>
            </a:r>
            <a:r>
              <a:rPr lang="ko-KR" altLang="en-US" dirty="0" err="1"/>
              <a:t>하게됩니다</a:t>
            </a:r>
            <a:r>
              <a:rPr lang="en-US" altLang="ko-KR" dirty="0"/>
              <a:t>. </a:t>
            </a:r>
            <a:r>
              <a:rPr lang="ko-KR" altLang="en-US" dirty="0"/>
              <a:t>이부분이 수식 </a:t>
            </a:r>
            <a:r>
              <a:rPr lang="en-US" altLang="ko-KR" dirty="0"/>
              <a:t>3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이제 그림을 보면 각헤드별로 나눠져 </a:t>
            </a:r>
            <a:r>
              <a:rPr lang="ko-KR" altLang="en-US" dirty="0" err="1"/>
              <a:t>가중합된</a:t>
            </a:r>
            <a:r>
              <a:rPr lang="ko-KR" altLang="en-US" dirty="0"/>
              <a:t> </a:t>
            </a:r>
            <a:r>
              <a:rPr lang="en-US" altLang="ko-KR" dirty="0"/>
              <a:t>feature </a:t>
            </a:r>
            <a:r>
              <a:rPr lang="ko-KR" altLang="en-US" dirty="0"/>
              <a:t>들이 상태는 헤드별로 따로 되어있는 부분입니다</a:t>
            </a:r>
            <a:r>
              <a:rPr lang="en-US" altLang="ko-KR" dirty="0"/>
              <a:t>.)</a:t>
            </a:r>
          </a:p>
          <a:p>
            <a:r>
              <a:rPr lang="ko-KR" altLang="en-US" dirty="0"/>
              <a:t>그 다음 각 헤드별로 이제 </a:t>
            </a:r>
            <a:r>
              <a:rPr lang="en-US" altLang="ko-KR" dirty="0" err="1"/>
              <a:t>multihead</a:t>
            </a:r>
            <a:r>
              <a:rPr lang="en-US" altLang="ko-KR" dirty="0"/>
              <a:t> </a:t>
            </a:r>
            <a:r>
              <a:rPr lang="ko-KR" altLang="en-US" dirty="0"/>
              <a:t>내용을 합쳐주는 과정이 위의 수식</a:t>
            </a:r>
            <a:r>
              <a:rPr lang="en-US" altLang="ko-KR" dirty="0"/>
              <a:t>4,</a:t>
            </a:r>
            <a:r>
              <a:rPr lang="ko-KR" altLang="en-US" dirty="0"/>
              <a:t>그림</a:t>
            </a:r>
            <a:r>
              <a:rPr lang="en-US" altLang="ko-KR" dirty="0"/>
              <a:t>4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===================</a:t>
            </a:r>
          </a:p>
          <a:p>
            <a:r>
              <a:rPr lang="en-US" altLang="ko-KR" dirty="0" err="1"/>
              <a:t>Pq</a:t>
            </a:r>
            <a:r>
              <a:rPr lang="en-US" altLang="ko-KR" dirty="0"/>
              <a:t>= query</a:t>
            </a:r>
            <a:r>
              <a:rPr lang="ko-KR" altLang="en-US" dirty="0"/>
              <a:t>의 </a:t>
            </a:r>
            <a:r>
              <a:rPr lang="en-US" altLang="ko-KR" dirty="0" err="1"/>
              <a:t>referencepoint</a:t>
            </a:r>
            <a:r>
              <a:rPr lang="en-US" altLang="ko-KR" dirty="0"/>
              <a:t>(</a:t>
            </a:r>
            <a:r>
              <a:rPr lang="ko-KR" altLang="en-US" dirty="0"/>
              <a:t>인코더에서는 </a:t>
            </a:r>
            <a:r>
              <a:rPr lang="en-US" altLang="ko-KR" dirty="0"/>
              <a:t>feature map</a:t>
            </a:r>
            <a:r>
              <a:rPr lang="ko-KR" altLang="en-US" dirty="0" err="1"/>
              <a:t>의모든</a:t>
            </a:r>
            <a:r>
              <a:rPr lang="ko-KR" altLang="en-US" dirty="0"/>
              <a:t> 픽셀</a:t>
            </a:r>
            <a:r>
              <a:rPr lang="en-US" altLang="ko-KR" dirty="0"/>
              <a:t>) ,</a:t>
            </a:r>
            <a:r>
              <a:rPr lang="ko-KR" altLang="en-US" dirty="0" err="1"/>
              <a:t>디코더에선</a:t>
            </a:r>
            <a:r>
              <a:rPr lang="en-US" altLang="ko-KR" dirty="0"/>
              <a:t> </a:t>
            </a:r>
            <a:r>
              <a:rPr lang="en-US" altLang="ko-KR" dirty="0" err="1"/>
              <a:t>lantent</a:t>
            </a:r>
            <a:r>
              <a:rPr lang="en-US" altLang="ko-KR" dirty="0"/>
              <a:t> slot(?)</a:t>
            </a:r>
          </a:p>
          <a:p>
            <a:r>
              <a:rPr lang="en-US" altLang="ko-KR" dirty="0"/>
              <a:t>X=feature map  M</a:t>
            </a:r>
            <a:r>
              <a:rPr lang="ko-KR" altLang="en-US" dirty="0"/>
              <a:t>은 </a:t>
            </a:r>
            <a:r>
              <a:rPr lang="ko-KR" altLang="en-US" dirty="0" err="1"/>
              <a:t>헤드수</a:t>
            </a:r>
            <a:r>
              <a:rPr lang="ko-KR" altLang="en-US" dirty="0"/>
              <a:t> </a:t>
            </a:r>
            <a:r>
              <a:rPr lang="en-US" altLang="ko-KR" dirty="0"/>
              <a:t>K</a:t>
            </a:r>
            <a:r>
              <a:rPr lang="ko-KR" altLang="en-US" dirty="0"/>
              <a:t>는 설정한 한 쿼리의 </a:t>
            </a:r>
            <a:r>
              <a:rPr lang="en-US" altLang="ko-KR" dirty="0"/>
              <a:t>key </a:t>
            </a:r>
            <a:r>
              <a:rPr lang="ko-KR" altLang="en-US" dirty="0"/>
              <a:t>개수</a:t>
            </a:r>
            <a:r>
              <a:rPr lang="en-US" altLang="ko-KR" dirty="0"/>
              <a:t>, key</a:t>
            </a:r>
            <a:r>
              <a:rPr lang="ko-KR" altLang="en-US" dirty="0"/>
              <a:t>는 </a:t>
            </a:r>
            <a:r>
              <a:rPr lang="en-US" altLang="ko-KR" dirty="0"/>
              <a:t>offset</a:t>
            </a:r>
            <a:r>
              <a:rPr lang="ko-KR" altLang="en-US" dirty="0" err="1"/>
              <a:t>된공간이라고</a:t>
            </a:r>
            <a:r>
              <a:rPr lang="ko-KR" altLang="en-US" dirty="0"/>
              <a:t> 생각</a:t>
            </a:r>
            <a:endParaRPr lang="en-US" altLang="ko-KR" dirty="0"/>
          </a:p>
          <a:p>
            <a:r>
              <a:rPr lang="en-US" altLang="ko-KR" dirty="0"/>
              <a:t>Value</a:t>
            </a:r>
            <a:r>
              <a:rPr lang="ko-KR" altLang="en-US" dirty="0"/>
              <a:t>는 </a:t>
            </a:r>
            <a:r>
              <a:rPr lang="en-US" altLang="ko-KR" dirty="0"/>
              <a:t>offset</a:t>
            </a:r>
            <a:r>
              <a:rPr lang="ko-KR" altLang="en-US" dirty="0"/>
              <a:t>된 좌표를 </a:t>
            </a:r>
            <a:r>
              <a:rPr lang="en-US" altLang="ko-KR" dirty="0"/>
              <a:t>feature map </a:t>
            </a:r>
            <a:r>
              <a:rPr lang="ko-KR" altLang="en-US" dirty="0"/>
              <a:t>에 </a:t>
            </a:r>
            <a:r>
              <a:rPr lang="en-US" altLang="ko-KR" dirty="0"/>
              <a:t>sampling</a:t>
            </a:r>
            <a:r>
              <a:rPr lang="ko-KR" altLang="en-US" dirty="0" err="1"/>
              <a:t>한것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05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수식적으로는 전부 </a:t>
            </a:r>
            <a:r>
              <a:rPr lang="ko-KR" altLang="en-US" dirty="0" err="1"/>
              <a:t>포함해야하지만</a:t>
            </a:r>
            <a:r>
              <a:rPr lang="ko-KR" altLang="en-US" dirty="0"/>
              <a:t> 추가되는 계산식만 </a:t>
            </a:r>
            <a:r>
              <a:rPr lang="ko-KR" altLang="en-US" dirty="0" err="1"/>
              <a:t>체크해뒀습니다</a:t>
            </a:r>
            <a:r>
              <a:rPr lang="ko-KR" altLang="en-US" dirty="0"/>
              <a:t>  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Deformable Attention module </a:t>
            </a:r>
            <a:r>
              <a:rPr lang="ko-KR" altLang="en-US" dirty="0"/>
              <a:t>에 대한 </a:t>
            </a:r>
            <a:r>
              <a:rPr lang="ko-KR" altLang="en-US" dirty="0" err="1"/>
              <a:t>아키텍쳐</a:t>
            </a:r>
            <a:r>
              <a:rPr lang="ko-KR" altLang="en-US" dirty="0"/>
              <a:t> 입니다</a:t>
            </a:r>
            <a:r>
              <a:rPr lang="en-US" altLang="ko-KR" dirty="0"/>
              <a:t>. </a:t>
            </a:r>
            <a:r>
              <a:rPr lang="ko-KR" altLang="en-US" dirty="0"/>
              <a:t>뒤의 수식과 같이 보면 이해가 잘되므로 뒤와 같이 보겠습니다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77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앞에서 </a:t>
            </a:r>
            <a:r>
              <a:rPr lang="ko-KR" altLang="en-US" dirty="0" err="1"/>
              <a:t>말한것처럼</a:t>
            </a:r>
            <a:r>
              <a:rPr lang="ko-KR" altLang="en-US" dirty="0"/>
              <a:t> </a:t>
            </a:r>
            <a:r>
              <a:rPr lang="en-US" altLang="ko-KR" dirty="0"/>
              <a:t>Attention weight</a:t>
            </a:r>
            <a:r>
              <a:rPr lang="ko-KR" altLang="en-US" dirty="0"/>
              <a:t>와  </a:t>
            </a:r>
            <a:r>
              <a:rPr lang="en-US" altLang="ko-KR" dirty="0"/>
              <a:t>offset </a:t>
            </a:r>
            <a:r>
              <a:rPr lang="ko-KR" altLang="en-US" dirty="0"/>
              <a:t>좌표 모두 </a:t>
            </a:r>
            <a:r>
              <a:rPr lang="en-US" altLang="ko-KR" dirty="0"/>
              <a:t>query</a:t>
            </a:r>
            <a:r>
              <a:rPr lang="ko-KR" altLang="en-US" dirty="0"/>
              <a:t>로 부터 얻어집니다</a:t>
            </a:r>
            <a:r>
              <a:rPr lang="en-US" altLang="ko-KR" dirty="0"/>
              <a:t>.</a:t>
            </a:r>
            <a:r>
              <a:rPr lang="ko-KR" altLang="en-US" dirty="0"/>
              <a:t> 하나의 쿼리 </a:t>
            </a:r>
            <a:r>
              <a:rPr lang="en-US" altLang="ko-KR" dirty="0" err="1"/>
              <a:t>zq</a:t>
            </a:r>
            <a:r>
              <a:rPr lang="ko-KR" altLang="en-US" dirty="0"/>
              <a:t>의 차원이 </a:t>
            </a:r>
            <a:r>
              <a:rPr lang="en-US" altLang="ko-KR" dirty="0"/>
              <a:t>d</a:t>
            </a:r>
            <a:r>
              <a:rPr lang="ko-KR" altLang="en-US" dirty="0"/>
              <a:t>인데 이거를 </a:t>
            </a:r>
            <a:r>
              <a:rPr lang="en-US" altLang="ko-KR" dirty="0"/>
              <a:t>linear </a:t>
            </a:r>
            <a:r>
              <a:rPr lang="en-US" altLang="ko-KR" dirty="0" err="1"/>
              <a:t>projectio</a:t>
            </a:r>
            <a:r>
              <a:rPr lang="ko-KR" altLang="en-US" dirty="0"/>
              <a:t>을 통해 </a:t>
            </a:r>
            <a:r>
              <a:rPr lang="en-US" altLang="ko-KR" dirty="0"/>
              <a:t>3MK(</a:t>
            </a:r>
            <a:r>
              <a:rPr lang="ko-KR" altLang="en-US" dirty="0" err="1"/>
              <a:t>헤드갯수</a:t>
            </a:r>
            <a:r>
              <a:rPr lang="en-US" altLang="ko-KR" dirty="0"/>
              <a:t>*</a:t>
            </a:r>
            <a:r>
              <a:rPr lang="ko-KR" altLang="en-US" dirty="0"/>
              <a:t>정해진 키 개수</a:t>
            </a:r>
            <a:r>
              <a:rPr lang="en-US" altLang="ko-KR" dirty="0"/>
              <a:t>)</a:t>
            </a:r>
            <a:r>
              <a:rPr lang="ko-KR" altLang="en-US" dirty="0"/>
              <a:t>차원으로 늘립니다 </a:t>
            </a:r>
            <a:r>
              <a:rPr lang="en-US" altLang="ko-KR" dirty="0"/>
              <a:t>. </a:t>
            </a:r>
            <a:r>
              <a:rPr lang="ko-KR" altLang="en-US" dirty="0"/>
              <a:t>그중 앞의 </a:t>
            </a:r>
            <a:r>
              <a:rPr lang="en-US" altLang="ko-KR" dirty="0"/>
              <a:t>2mk(m1k1x, m1k1y)</a:t>
            </a:r>
            <a:r>
              <a:rPr lang="ko-KR" altLang="en-US" dirty="0"/>
              <a:t> 차원은 </a:t>
            </a:r>
            <a:r>
              <a:rPr lang="en-US" altLang="ko-KR" dirty="0"/>
              <a:t>offset</a:t>
            </a:r>
            <a:r>
              <a:rPr lang="ko-KR" altLang="en-US" dirty="0"/>
              <a:t>을 맡고</a:t>
            </a:r>
            <a:r>
              <a:rPr lang="en-US" altLang="ko-KR" dirty="0"/>
              <a:t> , </a:t>
            </a:r>
            <a:r>
              <a:rPr lang="en-US" altLang="ko-KR" dirty="0" err="1"/>
              <a:t>mk</a:t>
            </a:r>
            <a:r>
              <a:rPr lang="en-US" altLang="ko-KR" dirty="0"/>
              <a:t> </a:t>
            </a:r>
            <a:r>
              <a:rPr lang="ko-KR" altLang="en-US" dirty="0"/>
              <a:t>차원은 </a:t>
            </a:r>
            <a:r>
              <a:rPr lang="ko-KR" altLang="en-US" dirty="0" err="1"/>
              <a:t>로짓</a:t>
            </a:r>
            <a:r>
              <a:rPr lang="en-US" altLang="ko-KR" dirty="0"/>
              <a:t>(</a:t>
            </a:r>
            <a:r>
              <a:rPr lang="ko-KR" altLang="en-US" dirty="0"/>
              <a:t>즉 </a:t>
            </a:r>
            <a:r>
              <a:rPr lang="en-US" altLang="ko-KR" dirty="0" err="1"/>
              <a:t>softmax</a:t>
            </a:r>
            <a:r>
              <a:rPr lang="ko-KR" altLang="en-US" dirty="0"/>
              <a:t>이전의 </a:t>
            </a:r>
            <a:r>
              <a:rPr lang="en-US" altLang="ko-KR" dirty="0"/>
              <a:t>attention score)==</a:t>
            </a:r>
            <a:r>
              <a:rPr lang="ko-KR" altLang="en-US" dirty="0"/>
              <a:t>쿼리가 </a:t>
            </a:r>
            <a:r>
              <a:rPr lang="en-US" altLang="ko-KR" dirty="0"/>
              <a:t>sampling point</a:t>
            </a:r>
            <a:r>
              <a:rPr lang="ko-KR" altLang="en-US" dirty="0"/>
              <a:t>를 얼마나 중요하게 볼지를  맡습니다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우선 </a:t>
            </a:r>
            <a:r>
              <a:rPr lang="en-US" altLang="ko-KR" dirty="0"/>
              <a:t>1</a:t>
            </a:r>
            <a:r>
              <a:rPr lang="ko-KR" altLang="en-US" dirty="0"/>
              <a:t>번의 과정만 그림과 수식에서 확인을 해보면 우선 </a:t>
            </a:r>
            <a:r>
              <a:rPr lang="en-US" altLang="ko-KR" dirty="0"/>
              <a:t>1</a:t>
            </a:r>
            <a:r>
              <a:rPr lang="ko-KR" altLang="en-US" dirty="0"/>
              <a:t>은 그림 </a:t>
            </a:r>
            <a:r>
              <a:rPr lang="en-US" altLang="ko-KR" dirty="0"/>
              <a:t>1</a:t>
            </a:r>
            <a:r>
              <a:rPr lang="ko-KR" altLang="en-US" dirty="0"/>
              <a:t>처럼 병렬적으로 </a:t>
            </a:r>
            <a:r>
              <a:rPr lang="en-US" altLang="ko-KR" dirty="0"/>
              <a:t>d</a:t>
            </a:r>
            <a:r>
              <a:rPr lang="ko-KR" altLang="en-US" dirty="0"/>
              <a:t>차원이 </a:t>
            </a:r>
            <a:r>
              <a:rPr lang="en-US" altLang="ko-KR" dirty="0"/>
              <a:t>3mk</a:t>
            </a:r>
            <a:r>
              <a:rPr lang="ko-KR" altLang="en-US" dirty="0"/>
              <a:t>차원으로 </a:t>
            </a:r>
            <a:r>
              <a:rPr lang="ko-KR" altLang="en-US" dirty="0" err="1"/>
              <a:t>나눠지게됩니다</a:t>
            </a:r>
            <a:r>
              <a:rPr lang="en-US" altLang="ko-KR" dirty="0"/>
              <a:t>. </a:t>
            </a:r>
            <a:r>
              <a:rPr lang="ko-KR" altLang="en-US" dirty="0"/>
              <a:t>그 와 동시에 그 </a:t>
            </a:r>
            <a:r>
              <a:rPr lang="en-US" altLang="ko-KR" dirty="0"/>
              <a:t>query</a:t>
            </a:r>
            <a:r>
              <a:rPr lang="ko-KR" altLang="en-US" dirty="0"/>
              <a:t>가 </a:t>
            </a:r>
            <a:r>
              <a:rPr lang="en-US" altLang="ko-KR" dirty="0"/>
              <a:t>k</a:t>
            </a:r>
            <a:r>
              <a:rPr lang="ko-KR" altLang="en-US" dirty="0"/>
              <a:t>개의 </a:t>
            </a:r>
            <a:r>
              <a:rPr lang="en-US" altLang="ko-KR" dirty="0" err="1"/>
              <a:t>samlping</a:t>
            </a:r>
            <a:r>
              <a:rPr lang="ko-KR" altLang="en-US" dirty="0"/>
              <a:t> </a:t>
            </a:r>
            <a:r>
              <a:rPr lang="en-US" altLang="ko-KR" dirty="0"/>
              <a:t>point</a:t>
            </a:r>
            <a:r>
              <a:rPr lang="ko-KR" altLang="en-US" dirty="0"/>
              <a:t>를 어떻게 </a:t>
            </a:r>
            <a:r>
              <a:rPr lang="ko-KR" altLang="en-US" dirty="0" err="1"/>
              <a:t>볼지의</a:t>
            </a:r>
            <a:r>
              <a:rPr lang="ko-KR" altLang="en-US" dirty="0"/>
              <a:t> </a:t>
            </a:r>
            <a:r>
              <a:rPr lang="en-US" altLang="ko-KR" dirty="0"/>
              <a:t>attention score</a:t>
            </a:r>
            <a:r>
              <a:rPr lang="ko-KR" altLang="en-US" dirty="0"/>
              <a:t>가 구해집니다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우선 </a:t>
            </a:r>
            <a:r>
              <a:rPr lang="en-US" altLang="ko-KR" dirty="0"/>
              <a:t>2</a:t>
            </a:r>
            <a:r>
              <a:rPr lang="ko-KR" altLang="en-US" dirty="0"/>
              <a:t>번을 보면 앞의 쿼리의 </a:t>
            </a:r>
            <a:r>
              <a:rPr lang="en-US" altLang="ko-KR" dirty="0"/>
              <a:t>2mk</a:t>
            </a:r>
            <a:r>
              <a:rPr lang="ko-KR" altLang="en-US" dirty="0"/>
              <a:t>차원은 여러 헤드의 마다 </a:t>
            </a:r>
            <a:r>
              <a:rPr lang="ko-KR" altLang="en-US" dirty="0" err="1"/>
              <a:t>정해놓은</a:t>
            </a:r>
            <a:r>
              <a:rPr lang="ko-KR" altLang="en-US" dirty="0"/>
              <a:t> </a:t>
            </a:r>
            <a:r>
              <a:rPr lang="en-US" altLang="ko-KR" dirty="0"/>
              <a:t>K</a:t>
            </a:r>
            <a:r>
              <a:rPr lang="ko-KR" altLang="en-US" dirty="0"/>
              <a:t>개의 개수만큼 </a:t>
            </a:r>
            <a:r>
              <a:rPr lang="en-US" altLang="ko-KR" dirty="0"/>
              <a:t>offset</a:t>
            </a:r>
            <a:r>
              <a:rPr lang="ko-KR" altLang="en-US" dirty="0"/>
              <a:t>을 구합니다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</a:t>
            </a:r>
            <a:r>
              <a:rPr lang="ko-KR" altLang="en-US" dirty="0"/>
              <a:t>번에서 구한 </a:t>
            </a:r>
            <a:r>
              <a:rPr lang="en-US" altLang="ko-KR" dirty="0"/>
              <a:t>logit</a:t>
            </a:r>
            <a:r>
              <a:rPr lang="ko-KR" altLang="en-US" dirty="0"/>
              <a:t>은 </a:t>
            </a:r>
            <a:r>
              <a:rPr lang="en-US" altLang="ko-KR" dirty="0"/>
              <a:t>k</a:t>
            </a:r>
            <a:r>
              <a:rPr lang="ko-KR" altLang="en-US" dirty="0"/>
              <a:t>개의 키를 이용하여 </a:t>
            </a:r>
            <a:r>
              <a:rPr lang="en-US" altLang="ko-KR" dirty="0" err="1"/>
              <a:t>softmax</a:t>
            </a:r>
            <a:r>
              <a:rPr lang="ko-KR" altLang="en-US" dirty="0"/>
              <a:t>를 구하는데 이는 그 쿼리 하나가 </a:t>
            </a:r>
            <a:r>
              <a:rPr lang="en-US" altLang="ko-KR" dirty="0"/>
              <a:t>k</a:t>
            </a:r>
            <a:r>
              <a:rPr lang="ko-KR" altLang="en-US" dirty="0"/>
              <a:t>개의 </a:t>
            </a:r>
            <a:r>
              <a:rPr lang="en-US" altLang="ko-KR" dirty="0" err="1"/>
              <a:t>samlpingpoint</a:t>
            </a:r>
            <a:r>
              <a:rPr lang="ko-KR" altLang="en-US" dirty="0"/>
              <a:t>를 보는 </a:t>
            </a:r>
            <a:r>
              <a:rPr lang="en-US" altLang="ko-KR" dirty="0" err="1"/>
              <a:t>attentionweight</a:t>
            </a:r>
            <a:r>
              <a:rPr lang="ko-KR" altLang="en-US" dirty="0"/>
              <a:t>가 됩니다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 다음단계</a:t>
            </a:r>
            <a:r>
              <a:rPr lang="en-US" altLang="ko-KR" dirty="0"/>
              <a:t>(</a:t>
            </a:r>
            <a:r>
              <a:rPr lang="ko-KR" altLang="en-US" dirty="0"/>
              <a:t>앞페이지</a:t>
            </a:r>
            <a:r>
              <a:rPr lang="en-US" altLang="ko-KR" dirty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 </a:t>
            </a:r>
          </a:p>
          <a:p>
            <a:r>
              <a:rPr lang="en-US" altLang="ko-KR" dirty="0"/>
              <a:t>===========</a:t>
            </a:r>
          </a:p>
          <a:p>
            <a:r>
              <a:rPr lang="en-US" altLang="ko-KR" dirty="0"/>
              <a:t>(</a:t>
            </a:r>
            <a:r>
              <a:rPr lang="ko-KR" altLang="en-US" dirty="0" err="1"/>
              <a:t>다끝나고</a:t>
            </a:r>
            <a:r>
              <a:rPr lang="ko-KR" altLang="en-US" dirty="0"/>
              <a:t> 다시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앞의 과정을 보면 </a:t>
            </a:r>
            <a:r>
              <a:rPr lang="en-US" altLang="ko-KR" dirty="0"/>
              <a:t>K</a:t>
            </a:r>
            <a:r>
              <a:rPr lang="ko-KR" altLang="en-US" dirty="0"/>
              <a:t>개의 </a:t>
            </a:r>
            <a:r>
              <a:rPr lang="en-US" altLang="ko-KR" dirty="0"/>
              <a:t>sampling point</a:t>
            </a:r>
            <a:r>
              <a:rPr lang="ko-KR" altLang="en-US" dirty="0"/>
              <a:t>만 </a:t>
            </a:r>
            <a:r>
              <a:rPr lang="ko-KR" altLang="en-US" dirty="0" err="1"/>
              <a:t>보면되므로</a:t>
            </a:r>
            <a:r>
              <a:rPr lang="ko-KR" altLang="en-US" dirty="0"/>
              <a:t> </a:t>
            </a:r>
            <a:r>
              <a:rPr lang="en-US" altLang="ko-KR" dirty="0" err="1"/>
              <a:t>key,value</a:t>
            </a:r>
            <a:r>
              <a:rPr lang="ko-KR" altLang="en-US" dirty="0"/>
              <a:t>를 </a:t>
            </a:r>
            <a:r>
              <a:rPr lang="ko-KR" altLang="en-US" dirty="0" err="1"/>
              <a:t>구할때</a:t>
            </a:r>
            <a:r>
              <a:rPr lang="ko-KR" altLang="en-US" dirty="0"/>
              <a:t> 모든 </a:t>
            </a:r>
            <a:r>
              <a:rPr lang="en-US" altLang="ko-KR" dirty="0"/>
              <a:t>input feature map(HW)</a:t>
            </a:r>
            <a:r>
              <a:rPr lang="ko-KR" altLang="en-US" dirty="0"/>
              <a:t>를 </a:t>
            </a:r>
            <a:r>
              <a:rPr lang="en-US" altLang="ko-KR" dirty="0" err="1"/>
              <a:t>projectio</a:t>
            </a:r>
            <a:r>
              <a:rPr lang="ko-KR" altLang="en-US" dirty="0"/>
              <a:t>할 필요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 한 쿼리당 </a:t>
            </a:r>
            <a:r>
              <a:rPr lang="en-US" altLang="ko-KR" dirty="0"/>
              <a:t>head</a:t>
            </a:r>
            <a:r>
              <a:rPr lang="ko-KR" altLang="en-US" dirty="0" err="1"/>
              <a:t>갯수</a:t>
            </a:r>
            <a:r>
              <a:rPr lang="ko-KR" altLang="en-US" dirty="0"/>
              <a:t> </a:t>
            </a:r>
            <a:r>
              <a:rPr lang="en-US" altLang="ko-KR" dirty="0" err="1"/>
              <a:t>M,samplin</a:t>
            </a:r>
            <a:r>
              <a:rPr lang="ko-KR" altLang="en-US" dirty="0" err="1"/>
              <a:t>갯수</a:t>
            </a:r>
            <a:r>
              <a:rPr lang="en-US" altLang="ko-KR" dirty="0"/>
              <a:t>k</a:t>
            </a:r>
            <a:r>
              <a:rPr lang="ko-KR" altLang="en-US" dirty="0"/>
              <a:t>개 총</a:t>
            </a:r>
            <a:r>
              <a:rPr lang="en-US" altLang="ko-KR" dirty="0"/>
              <a:t> </a:t>
            </a:r>
            <a:r>
              <a:rPr lang="ko-KR" altLang="en-US" dirty="0" err="1"/>
              <a:t>한쿼리당</a:t>
            </a:r>
            <a:r>
              <a:rPr lang="ko-KR" altLang="en-US" dirty="0"/>
              <a:t> </a:t>
            </a:r>
            <a:r>
              <a:rPr lang="en-US" altLang="ko-KR" dirty="0"/>
              <a:t>MK</a:t>
            </a:r>
            <a:r>
              <a:rPr lang="ko-KR" altLang="en-US" dirty="0"/>
              <a:t>의 위치에서만 </a:t>
            </a:r>
            <a:r>
              <a:rPr lang="en-US" altLang="ko-KR" dirty="0"/>
              <a:t>projection</a:t>
            </a:r>
            <a:r>
              <a:rPr lang="ko-KR" altLang="en-US" dirty="0"/>
              <a:t>을 </a:t>
            </a:r>
            <a:r>
              <a:rPr lang="ko-KR" altLang="en-US" dirty="0" err="1"/>
              <a:t>하면됩니다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4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</a:t>
            </a:r>
            <a:r>
              <a:rPr lang="en-US" altLang="ko-KR" dirty="0"/>
              <a:t>DEFORMABLE DETR</a:t>
            </a:r>
            <a:r>
              <a:rPr lang="ko-KR" altLang="en-US" dirty="0"/>
              <a:t>의 설계방식은 </a:t>
            </a:r>
            <a:r>
              <a:rPr lang="en-US" altLang="ko-KR" dirty="0"/>
              <a:t>, </a:t>
            </a:r>
            <a:r>
              <a:rPr lang="ko-KR" altLang="en-US" dirty="0"/>
              <a:t>기존의 </a:t>
            </a:r>
            <a:r>
              <a:rPr lang="en-US" altLang="ko-KR" dirty="0" err="1"/>
              <a:t>detr</a:t>
            </a:r>
            <a:r>
              <a:rPr lang="en-US" altLang="ko-KR" dirty="0"/>
              <a:t>(1</a:t>
            </a:r>
            <a:r>
              <a:rPr lang="ko-KR" altLang="en-US" dirty="0"/>
              <a:t>개의 </a:t>
            </a:r>
            <a:r>
              <a:rPr lang="en-US" altLang="ko-KR" dirty="0"/>
              <a:t>feature map</a:t>
            </a:r>
            <a:r>
              <a:rPr lang="ko-KR" altLang="en-US" dirty="0"/>
              <a:t>만사용</a:t>
            </a:r>
            <a:r>
              <a:rPr lang="en-US" altLang="ko-KR" dirty="0"/>
              <a:t>) ,FPN(Feature Pyramid Network)</a:t>
            </a:r>
            <a:r>
              <a:rPr lang="ko-KR" altLang="en-US" dirty="0"/>
              <a:t>을 사용한 모델과 다르게  </a:t>
            </a:r>
            <a:r>
              <a:rPr lang="en-US" altLang="ko-KR" dirty="0" err="1"/>
              <a:t>ResNet</a:t>
            </a:r>
            <a:r>
              <a:rPr lang="ko-KR" altLang="en-US" dirty="0"/>
              <a:t>을 걸친 </a:t>
            </a:r>
            <a:r>
              <a:rPr lang="en-US" altLang="ko-KR" dirty="0"/>
              <a:t>4</a:t>
            </a:r>
            <a:r>
              <a:rPr lang="ko-KR" altLang="en-US" dirty="0"/>
              <a:t>의 </a:t>
            </a:r>
            <a:r>
              <a:rPr lang="en-US" altLang="ko-KR" dirty="0"/>
              <a:t>feature map(3</a:t>
            </a:r>
            <a:r>
              <a:rPr lang="ko-KR" altLang="en-US" dirty="0"/>
              <a:t>개는 </a:t>
            </a:r>
            <a:r>
              <a:rPr lang="en-US" altLang="ko-KR" dirty="0"/>
              <a:t>resnet+1</a:t>
            </a:r>
            <a:r>
              <a:rPr lang="ko-KR" altLang="en-US" dirty="0"/>
              <a:t>개는 추가</a:t>
            </a:r>
            <a:r>
              <a:rPr lang="en-US" altLang="ko-KR" dirty="0"/>
              <a:t>) </a:t>
            </a:r>
            <a:r>
              <a:rPr lang="ko-KR" altLang="en-US" dirty="0"/>
              <a:t>을 </a:t>
            </a:r>
            <a:r>
              <a:rPr lang="en-US" altLang="ko-KR" dirty="0"/>
              <a:t>FPN </a:t>
            </a:r>
            <a:r>
              <a:rPr lang="ko-KR" altLang="en-US" dirty="0"/>
              <a:t>없이 모델이 모든 해상도의 </a:t>
            </a:r>
            <a:r>
              <a:rPr lang="en-US" altLang="ko-KR" dirty="0"/>
              <a:t>feature map</a:t>
            </a:r>
            <a:r>
              <a:rPr lang="ko-KR" altLang="en-US" dirty="0"/>
              <a:t>을 이용 할 수 있게 만들었습니다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앞에서 </a:t>
            </a:r>
            <a:r>
              <a:rPr lang="ko-KR" altLang="en-US" dirty="0" err="1"/>
              <a:t>한건</a:t>
            </a:r>
            <a:r>
              <a:rPr lang="ko-KR" altLang="en-US" dirty="0"/>
              <a:t> 단일 </a:t>
            </a:r>
            <a:r>
              <a:rPr lang="en-US" altLang="ko-KR" dirty="0"/>
              <a:t>feature map</a:t>
            </a:r>
            <a:r>
              <a:rPr lang="ko-KR" altLang="en-US" dirty="0"/>
              <a:t>의 </a:t>
            </a:r>
            <a:r>
              <a:rPr lang="en-US" altLang="ko-KR" dirty="0"/>
              <a:t>deformable attention</a:t>
            </a:r>
            <a:r>
              <a:rPr lang="ko-KR" altLang="en-US" dirty="0"/>
              <a:t>이었고 이번엔 </a:t>
            </a:r>
            <a:r>
              <a:rPr lang="en-US" altLang="ko-KR" dirty="0"/>
              <a:t>multi-scale feature</a:t>
            </a:r>
            <a:r>
              <a:rPr lang="ko-KR" altLang="en-US" dirty="0"/>
              <a:t> </a:t>
            </a:r>
            <a:r>
              <a:rPr lang="en-US" altLang="ko-KR" dirty="0"/>
              <a:t>map</a:t>
            </a:r>
            <a:r>
              <a:rPr lang="ko-KR" altLang="en-US" dirty="0"/>
              <a:t>을 이용하는 방법입니다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추가적으로 전의 단일 </a:t>
            </a:r>
            <a:r>
              <a:rPr lang="en-US" altLang="ko-KR" dirty="0"/>
              <a:t>feature map</a:t>
            </a:r>
            <a:r>
              <a:rPr lang="ko-KR" altLang="en-US" dirty="0"/>
              <a:t>을 쓰는 </a:t>
            </a:r>
            <a:r>
              <a:rPr lang="en-US" altLang="ko-KR" dirty="0"/>
              <a:t>Deformable Attention</a:t>
            </a:r>
            <a:r>
              <a:rPr lang="ko-KR" altLang="en-US" dirty="0"/>
              <a:t>보다 </a:t>
            </a:r>
            <a:r>
              <a:rPr lang="ko-KR" altLang="en-US" dirty="0" err="1"/>
              <a:t>바뀐점은</a:t>
            </a:r>
            <a:r>
              <a:rPr lang="ko-KR" altLang="en-US" dirty="0"/>
              <a:t>  </a:t>
            </a:r>
            <a:r>
              <a:rPr lang="ko-KR" altLang="en-US" dirty="0" err="1"/>
              <a:t>식을보시면</a:t>
            </a:r>
            <a:r>
              <a:rPr lang="ko-KR" altLang="en-US" dirty="0"/>
              <a:t> </a:t>
            </a:r>
            <a:r>
              <a:rPr lang="en-US" altLang="ko-KR" dirty="0"/>
              <a:t>p</a:t>
            </a:r>
            <a:r>
              <a:rPr lang="ko-KR" altLang="en-US" dirty="0" err="1"/>
              <a:t>헷</a:t>
            </a:r>
            <a:r>
              <a:rPr lang="en-US" altLang="ko-KR" dirty="0"/>
              <a:t>q</a:t>
            </a:r>
            <a:r>
              <a:rPr lang="ko-KR" altLang="en-US" dirty="0"/>
              <a:t>가 있는데</a:t>
            </a:r>
            <a:br>
              <a:rPr lang="en-US" altLang="ko-KR" dirty="0"/>
            </a:br>
            <a:r>
              <a:rPr lang="en-US" altLang="ko-KR" dirty="0"/>
              <a:t>1.</a:t>
            </a:r>
            <a:r>
              <a:rPr lang="ko-KR" altLang="en-US" dirty="0"/>
              <a:t>우선  여러 해상도의 </a:t>
            </a:r>
            <a:r>
              <a:rPr lang="en-US" altLang="ko-KR" dirty="0"/>
              <a:t>feature map</a:t>
            </a:r>
            <a:r>
              <a:rPr lang="ko-KR" altLang="en-US" dirty="0"/>
              <a:t>을 사용하기 때문에 </a:t>
            </a:r>
            <a:r>
              <a:rPr lang="en-US" altLang="ko-KR" dirty="0"/>
              <a:t>reference point</a:t>
            </a:r>
            <a:r>
              <a:rPr lang="ko-KR" altLang="en-US" dirty="0"/>
              <a:t>는 정규화가 </a:t>
            </a:r>
            <a:r>
              <a:rPr lang="ko-KR" altLang="en-US" dirty="0" err="1"/>
              <a:t>되어야합니다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2.</a:t>
            </a:r>
            <a:r>
              <a:rPr lang="ko-KR" altLang="en-US" dirty="0"/>
              <a:t>추가적으로 크게 달라진 부분은 원래 </a:t>
            </a:r>
            <a:r>
              <a:rPr lang="en-US" altLang="ko-KR" dirty="0" err="1"/>
              <a:t>attetntion</a:t>
            </a:r>
            <a:r>
              <a:rPr lang="en-US" altLang="ko-KR" dirty="0"/>
              <a:t> weight</a:t>
            </a:r>
            <a:r>
              <a:rPr lang="ko-KR" altLang="en-US" dirty="0"/>
              <a:t>를 </a:t>
            </a:r>
            <a:r>
              <a:rPr lang="ko-KR" altLang="en-US" dirty="0" err="1"/>
              <a:t>구할때</a:t>
            </a:r>
            <a:r>
              <a:rPr lang="ko-KR" altLang="en-US" dirty="0"/>
              <a:t> 하나의 </a:t>
            </a:r>
            <a:r>
              <a:rPr lang="en-US" altLang="ko-KR" dirty="0" err="1"/>
              <a:t>featuremap</a:t>
            </a:r>
            <a:r>
              <a:rPr lang="ko-KR" altLang="en-US" dirty="0"/>
              <a:t>을 </a:t>
            </a:r>
            <a:r>
              <a:rPr lang="ko-KR" altLang="en-US" dirty="0" err="1"/>
              <a:t>사용할때는</a:t>
            </a:r>
            <a:r>
              <a:rPr lang="ko-KR" altLang="en-US" dirty="0"/>
              <a:t> </a:t>
            </a:r>
            <a:r>
              <a:rPr lang="en-US" altLang="ko-KR" dirty="0"/>
              <a:t>k</a:t>
            </a:r>
            <a:r>
              <a:rPr lang="ko-KR" altLang="en-US" dirty="0"/>
              <a:t>개의 키 개수만 고려하여 </a:t>
            </a:r>
            <a:r>
              <a:rPr lang="en-US" altLang="ko-KR" dirty="0" err="1"/>
              <a:t>softmax</a:t>
            </a:r>
            <a:r>
              <a:rPr lang="ko-KR" altLang="en-US" dirty="0"/>
              <a:t>를 적용하였지만 </a:t>
            </a:r>
            <a:r>
              <a:rPr lang="en-US" altLang="ko-KR" dirty="0"/>
              <a:t>, multiscale</a:t>
            </a:r>
            <a:r>
              <a:rPr lang="ko-KR" altLang="en-US" dirty="0" err="1"/>
              <a:t>일때는</a:t>
            </a:r>
            <a:r>
              <a:rPr lang="ko-KR" altLang="en-US" dirty="0"/>
              <a:t> 모든 </a:t>
            </a:r>
            <a:r>
              <a:rPr lang="en-US" altLang="ko-KR" dirty="0"/>
              <a:t>layer</a:t>
            </a:r>
            <a:r>
              <a:rPr lang="ko-KR" altLang="en-US" dirty="0"/>
              <a:t>의 </a:t>
            </a:r>
            <a:r>
              <a:rPr lang="en-US" altLang="ko-KR" dirty="0"/>
              <a:t>k</a:t>
            </a:r>
            <a:r>
              <a:rPr lang="ko-KR" altLang="en-US" dirty="0"/>
              <a:t>개의 </a:t>
            </a:r>
            <a:r>
              <a:rPr lang="en-US" altLang="ko-KR" dirty="0"/>
              <a:t>attention score</a:t>
            </a:r>
            <a:r>
              <a:rPr lang="ko-KR" altLang="en-US" dirty="0"/>
              <a:t>를 사용합니다</a:t>
            </a:r>
            <a:r>
              <a:rPr lang="en-US" altLang="ko-KR" dirty="0"/>
              <a:t>.</a:t>
            </a:r>
            <a:r>
              <a:rPr lang="ko-KR" altLang="en-US" dirty="0"/>
              <a:t>  만약 이렇게 </a:t>
            </a:r>
            <a:r>
              <a:rPr lang="ko-KR" altLang="en-US" dirty="0" err="1"/>
              <a:t>하지않고</a:t>
            </a:r>
            <a:r>
              <a:rPr lang="ko-KR" altLang="en-US" dirty="0"/>
              <a:t> 각 </a:t>
            </a:r>
            <a:r>
              <a:rPr lang="en-US" altLang="ko-KR" dirty="0"/>
              <a:t>scale</a:t>
            </a:r>
            <a:r>
              <a:rPr lang="ko-KR" altLang="en-US" dirty="0"/>
              <a:t>마다 합이 </a:t>
            </a:r>
            <a:r>
              <a:rPr lang="en-US" altLang="ko-KR" dirty="0"/>
              <a:t>1</a:t>
            </a:r>
            <a:r>
              <a:rPr lang="ko-KR" altLang="en-US" dirty="0" err="1"/>
              <a:t>이되게</a:t>
            </a:r>
            <a:r>
              <a:rPr lang="ko-KR" altLang="en-US" dirty="0"/>
              <a:t> 따로 적용한다면 모든 </a:t>
            </a:r>
            <a:r>
              <a:rPr lang="en-US" altLang="ko-KR" dirty="0"/>
              <a:t>scale </a:t>
            </a:r>
            <a:r>
              <a:rPr lang="ko-KR" altLang="en-US" dirty="0"/>
              <a:t>이 강제로 동등하게 중요하게 되는데 이는 작은 물체</a:t>
            </a:r>
            <a:r>
              <a:rPr lang="en-US" altLang="ko-KR" dirty="0"/>
              <a:t>,</a:t>
            </a:r>
            <a:r>
              <a:rPr lang="ko-KR" altLang="en-US" dirty="0" err="1"/>
              <a:t>큰물체</a:t>
            </a:r>
            <a:r>
              <a:rPr lang="ko-KR" altLang="en-US" dirty="0"/>
              <a:t> 모두 모든 해상도를 동등하게 </a:t>
            </a:r>
            <a:r>
              <a:rPr lang="ko-KR" altLang="en-US" dirty="0" err="1"/>
              <a:t>다쓰게</a:t>
            </a:r>
            <a:r>
              <a:rPr lang="ko-KR" altLang="en-US" dirty="0"/>
              <a:t> </a:t>
            </a:r>
            <a:r>
              <a:rPr lang="ko-KR" altLang="en-US" dirty="0" err="1"/>
              <a:t>되는것을</a:t>
            </a:r>
            <a:r>
              <a:rPr lang="ko-KR" altLang="en-US" dirty="0"/>
              <a:t> 의미하므로 </a:t>
            </a:r>
            <a:endParaRPr lang="en-US" altLang="ko-KR" dirty="0"/>
          </a:p>
          <a:p>
            <a:r>
              <a:rPr lang="ko-KR" altLang="en-US" dirty="0"/>
              <a:t>다양한 층의 </a:t>
            </a:r>
            <a:r>
              <a:rPr lang="en-US" altLang="ko-KR" dirty="0"/>
              <a:t>k</a:t>
            </a:r>
            <a:r>
              <a:rPr lang="ko-KR" altLang="en-US" dirty="0"/>
              <a:t>개를 전부 한번에 고려하여 </a:t>
            </a:r>
            <a:r>
              <a:rPr lang="en-US" altLang="ko-KR" dirty="0" err="1"/>
              <a:t>softmax</a:t>
            </a:r>
            <a:r>
              <a:rPr lang="ko-KR" altLang="en-US" dirty="0"/>
              <a:t>를 적용합니다</a:t>
            </a:r>
            <a:r>
              <a:rPr lang="en-US" altLang="ko-KR" dirty="0"/>
              <a:t>(</a:t>
            </a:r>
            <a:r>
              <a:rPr lang="ko-KR" altLang="en-US" dirty="0"/>
              <a:t>즉 어디를 </a:t>
            </a:r>
            <a:r>
              <a:rPr lang="ko-KR" altLang="en-US" dirty="0" err="1"/>
              <a:t>볼지와</a:t>
            </a:r>
            <a:r>
              <a:rPr lang="ko-KR" altLang="en-US" dirty="0"/>
              <a:t> 어떤 해상도의 </a:t>
            </a:r>
            <a:r>
              <a:rPr lang="en-US" altLang="ko-KR" dirty="0"/>
              <a:t>feature map</a:t>
            </a:r>
            <a:r>
              <a:rPr lang="ko-KR" altLang="en-US" dirty="0"/>
              <a:t>을 볼지까지 </a:t>
            </a:r>
            <a:r>
              <a:rPr lang="ko-KR" altLang="en-US" dirty="0" err="1"/>
              <a:t>선택해야합니다</a:t>
            </a:r>
            <a:r>
              <a:rPr lang="en-US" altLang="ko-KR" dirty="0"/>
              <a:t>). </a:t>
            </a:r>
            <a:r>
              <a:rPr lang="el-GR" altLang="ko-KR" dirty="0"/>
              <a:t>ϕ</a:t>
            </a:r>
            <a:r>
              <a:rPr lang="en-US" altLang="ko-KR" dirty="0"/>
              <a:t>(</a:t>
            </a:r>
            <a:r>
              <a:rPr lang="ko-KR" altLang="en-US" dirty="0"/>
              <a:t>파이</a:t>
            </a:r>
            <a:r>
              <a:rPr lang="en-US" altLang="ko-KR" dirty="0"/>
              <a:t>)  </a:t>
            </a:r>
            <a:r>
              <a:rPr lang="ko-KR" altLang="en-US" dirty="0" err="1"/>
              <a:t>정규화된</a:t>
            </a:r>
            <a:r>
              <a:rPr lang="ko-KR" altLang="en-US" dirty="0"/>
              <a:t> 좌표 </a:t>
            </a:r>
            <a:r>
              <a:rPr lang="en-US" altLang="ko-KR" dirty="0"/>
              <a:t>p</a:t>
            </a:r>
            <a:r>
              <a:rPr lang="ko-KR" altLang="en-US" dirty="0" err="1"/>
              <a:t>햇</a:t>
            </a:r>
            <a:r>
              <a:rPr lang="en-US" altLang="ko-KR" dirty="0"/>
              <a:t>q</a:t>
            </a:r>
            <a:r>
              <a:rPr lang="ko-KR" altLang="en-US" dirty="0"/>
              <a:t>를 다시 재 </a:t>
            </a:r>
            <a:r>
              <a:rPr lang="en-US" altLang="ko-KR" dirty="0"/>
              <a:t>scale</a:t>
            </a:r>
            <a:r>
              <a:rPr lang="ko-KR" altLang="en-US" dirty="0"/>
              <a:t>해주는 함수</a:t>
            </a:r>
            <a:endParaRPr lang="en-US" altLang="ko-KR" dirty="0"/>
          </a:p>
          <a:p>
            <a:r>
              <a:rPr lang="en-US" altLang="ko-KR" dirty="0"/>
              <a:t>L=1 </a:t>
            </a:r>
            <a:r>
              <a:rPr lang="ko-KR" altLang="en-US" dirty="0"/>
              <a:t>해상도가 큰 </a:t>
            </a:r>
            <a:r>
              <a:rPr lang="en-US" altLang="ko-KR" dirty="0"/>
              <a:t>feature map, L</a:t>
            </a:r>
            <a:r>
              <a:rPr lang="ko-KR" altLang="en-US" dirty="0"/>
              <a:t>개의 서로 다른 해상도를 가진  </a:t>
            </a:r>
            <a:r>
              <a:rPr lang="en-US" altLang="ko-KR" dirty="0"/>
              <a:t>multi-scale  feature map</a:t>
            </a:r>
            <a:r>
              <a:rPr lang="ko-KR" altLang="en-US" dirty="0"/>
              <a:t>들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38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헷</a:t>
            </a:r>
            <a:r>
              <a:rPr lang="en-US" altLang="ko-KR" dirty="0"/>
              <a:t>=</a:t>
            </a:r>
            <a:r>
              <a:rPr lang="ko-KR" altLang="en-US" dirty="0"/>
              <a:t>모델의 </a:t>
            </a:r>
            <a:r>
              <a:rPr lang="ko-KR" altLang="en-US" dirty="0" err="1"/>
              <a:t>예측값</a:t>
            </a:r>
            <a:endParaRPr lang="en-US" altLang="ko-KR" dirty="0"/>
          </a:p>
          <a:p>
            <a:r>
              <a:rPr lang="ko-KR" altLang="en-US" dirty="0" err="1"/>
              <a:t>헷</a:t>
            </a:r>
            <a:r>
              <a:rPr lang="ko-KR" altLang="en-US" dirty="0"/>
              <a:t> </a:t>
            </a:r>
            <a:r>
              <a:rPr lang="ko-KR" altLang="en-US" dirty="0" err="1"/>
              <a:t>없는것</a:t>
            </a:r>
            <a:r>
              <a:rPr lang="en-US" altLang="ko-KR" dirty="0"/>
              <a:t>=</a:t>
            </a:r>
            <a:r>
              <a:rPr lang="ko-KR" altLang="en-US" dirty="0"/>
              <a:t>정답</a:t>
            </a:r>
            <a:endParaRPr lang="en-US" altLang="ko-KR" dirty="0"/>
          </a:p>
          <a:p>
            <a:r>
              <a:rPr lang="en-US" altLang="ko-KR" dirty="0" err="1"/>
              <a:t>Lbox</a:t>
            </a:r>
            <a:r>
              <a:rPr lang="en-US" altLang="ko-KR" dirty="0"/>
              <a:t>​=</a:t>
            </a:r>
            <a:r>
              <a:rPr lang="el-GR" altLang="ko-KR" dirty="0"/>
              <a:t>λ</a:t>
            </a:r>
            <a:r>
              <a:rPr lang="en-US" altLang="ko-KR" dirty="0"/>
              <a:t>L1​∥</a:t>
            </a:r>
            <a:r>
              <a:rPr lang="en-US" altLang="ko-KR" dirty="0" err="1"/>
              <a:t>bj</a:t>
            </a:r>
            <a:r>
              <a:rPr lang="en-US" altLang="ko-KR" dirty="0"/>
              <a:t>​−</a:t>
            </a:r>
            <a:r>
              <a:rPr lang="en-US" altLang="ko-KR" dirty="0" err="1"/>
              <a:t>b^i</a:t>
            </a:r>
            <a:r>
              <a:rPr lang="en-US" altLang="ko-KR" dirty="0"/>
              <a:t>​∥1​+</a:t>
            </a:r>
            <a:r>
              <a:rPr lang="el-GR" altLang="ko-KR" dirty="0"/>
              <a:t>λ</a:t>
            </a:r>
            <a:r>
              <a:rPr lang="en-US" altLang="ko-KR" dirty="0" err="1"/>
              <a:t>giou</a:t>
            </a:r>
            <a:r>
              <a:rPr lang="en-US" altLang="ko-KR" dirty="0"/>
              <a:t>​(1−GIoU(</a:t>
            </a:r>
            <a:r>
              <a:rPr lang="en-US" altLang="ko-KR" dirty="0" err="1"/>
              <a:t>bj</a:t>
            </a:r>
            <a:r>
              <a:rPr lang="en-US" altLang="ko-KR" dirty="0"/>
              <a:t>​,</a:t>
            </a:r>
            <a:r>
              <a:rPr lang="en-US" altLang="ko-KR" dirty="0" err="1"/>
              <a:t>b^i</a:t>
            </a:r>
            <a:r>
              <a:rPr lang="en-US" altLang="ko-KR" dirty="0"/>
              <a:t>​)) =&gt;match</a:t>
            </a:r>
            <a:r>
              <a:rPr lang="ko-KR" altLang="en-US" dirty="0" err="1"/>
              <a:t>할때</a:t>
            </a:r>
            <a:r>
              <a:rPr lang="ko-KR" altLang="en-US" dirty="0"/>
              <a:t> </a:t>
            </a:r>
            <a:r>
              <a:rPr lang="en-US" altLang="ko-KR" dirty="0" err="1"/>
              <a:t>giou</a:t>
            </a:r>
            <a:r>
              <a:rPr lang="ko-KR" altLang="en-US" dirty="0"/>
              <a:t>사용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Softmax+cross</a:t>
            </a:r>
            <a:r>
              <a:rPr lang="en-US" altLang="ko-KR" dirty="0"/>
              <a:t> entropy(classification loss)  -&gt;sigmoid Focal loss</a:t>
            </a:r>
          </a:p>
          <a:p>
            <a:r>
              <a:rPr lang="en-US" altLang="ko-KR" dirty="0"/>
              <a:t>L1+GIOU(box loss)-&gt;</a:t>
            </a:r>
            <a:r>
              <a:rPr lang="ko-KR" altLang="en-US" dirty="0"/>
              <a:t>동일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24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N,d</a:t>
            </a:r>
            <a:r>
              <a:rPr lang="ko-KR" altLang="en-US" dirty="0"/>
              <a:t>로 </a:t>
            </a:r>
            <a:r>
              <a:rPr lang="en-US" altLang="ko-KR" dirty="0"/>
              <a:t>shape</a:t>
            </a:r>
            <a:r>
              <a:rPr lang="ko-KR" altLang="en-US" dirty="0"/>
              <a:t>은 유지 </a:t>
            </a:r>
            <a:r>
              <a:rPr lang="en-US" altLang="ko-KR" dirty="0"/>
              <a:t>,2</a:t>
            </a:r>
            <a:r>
              <a:rPr lang="ko-KR" altLang="en-US" dirty="0"/>
              <a:t>번을 </a:t>
            </a:r>
            <a:r>
              <a:rPr lang="ko-KR" altLang="en-US" dirty="0" err="1"/>
              <a:t>하는거는</a:t>
            </a:r>
            <a:r>
              <a:rPr lang="ko-KR" altLang="en-US" dirty="0"/>
              <a:t>  </a:t>
            </a:r>
            <a:r>
              <a:rPr lang="en-US" altLang="ko-KR" dirty="0"/>
              <a:t>decode</a:t>
            </a:r>
            <a:r>
              <a:rPr lang="ko-KR" altLang="en-US" dirty="0"/>
              <a:t>의 </a:t>
            </a:r>
            <a:r>
              <a:rPr lang="en-US" altLang="ko-KR" dirty="0" err="1"/>
              <a:t>crossattention</a:t>
            </a:r>
            <a:r>
              <a:rPr lang="ko-KR" altLang="en-US" dirty="0"/>
              <a:t>부분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Class loss</a:t>
            </a:r>
            <a:r>
              <a:rPr lang="ko-KR" altLang="en-US" dirty="0"/>
              <a:t>를 </a:t>
            </a:r>
            <a:r>
              <a:rPr lang="ko-KR" altLang="en-US" dirty="0" err="1"/>
              <a:t>구할때</a:t>
            </a:r>
            <a:r>
              <a:rPr lang="ko-KR" altLang="en-US" dirty="0"/>
              <a:t> </a:t>
            </a:r>
            <a:r>
              <a:rPr lang="en-US" altLang="ko-KR" dirty="0" err="1"/>
              <a:t>detr</a:t>
            </a:r>
            <a:r>
              <a:rPr lang="ko-KR" altLang="en-US" dirty="0"/>
              <a:t>은 </a:t>
            </a:r>
            <a:r>
              <a:rPr lang="en-US" altLang="ko-KR" dirty="0"/>
              <a:t>object query</a:t>
            </a:r>
            <a:r>
              <a:rPr lang="ko-KR" altLang="en-US" dirty="0"/>
              <a:t>가 </a:t>
            </a:r>
            <a:r>
              <a:rPr lang="en-US" altLang="ko-KR" dirty="0"/>
              <a:t>100</a:t>
            </a:r>
            <a:r>
              <a:rPr lang="ko-KR" altLang="en-US" dirty="0"/>
              <a:t>개이지만 </a:t>
            </a:r>
            <a:r>
              <a:rPr lang="en-US" altLang="ko-KR" dirty="0"/>
              <a:t>deformable</a:t>
            </a:r>
            <a:r>
              <a:rPr lang="ko-KR" altLang="en-US" dirty="0"/>
              <a:t>은 </a:t>
            </a:r>
            <a:r>
              <a:rPr lang="en-US" altLang="ko-KR" dirty="0"/>
              <a:t>100-&gt;300 </a:t>
            </a:r>
            <a:r>
              <a:rPr lang="ko-KR" altLang="en-US" dirty="0"/>
              <a:t>개로 늘림</a:t>
            </a:r>
            <a:br>
              <a:rPr lang="en-US" altLang="ko-KR" dirty="0"/>
            </a:br>
            <a:r>
              <a:rPr lang="ko-KR" altLang="en-US" dirty="0"/>
              <a:t>즉 </a:t>
            </a:r>
            <a:r>
              <a:rPr lang="en-US" altLang="ko-KR" dirty="0"/>
              <a:t>non object</a:t>
            </a:r>
            <a:r>
              <a:rPr lang="ko-KR" altLang="en-US" dirty="0"/>
              <a:t>에 대한 클래스 불균형이 커지기 때문에  </a:t>
            </a:r>
            <a:r>
              <a:rPr lang="en-US" altLang="ko-KR" dirty="0"/>
              <a:t>Focal loss </a:t>
            </a:r>
            <a:r>
              <a:rPr lang="ko-KR" altLang="en-US" dirty="0"/>
              <a:t>로 </a:t>
            </a:r>
            <a:r>
              <a:rPr lang="en-US" altLang="ko-KR" dirty="0"/>
              <a:t>no-object </a:t>
            </a:r>
            <a:r>
              <a:rPr lang="ko-KR" altLang="en-US" dirty="0"/>
              <a:t>예측의 영향을 줄이자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53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Cx,cy</a:t>
            </a:r>
            <a:r>
              <a:rPr lang="en-US" altLang="ko-KR" dirty="0"/>
              <a:t>(</a:t>
            </a:r>
            <a:r>
              <a:rPr lang="ko-KR" altLang="en-US" dirty="0"/>
              <a:t>중심</a:t>
            </a:r>
            <a:r>
              <a:rPr lang="en-US" altLang="ko-KR" dirty="0"/>
              <a:t> </a:t>
            </a:r>
            <a:r>
              <a:rPr lang="en-US" altLang="ko-KR" dirty="0" err="1"/>
              <a:t>x,y</a:t>
            </a:r>
            <a:r>
              <a:rPr lang="ko-KR" altLang="en-US" dirty="0"/>
              <a:t>좌표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128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앞의 내용과 비슷하게 이어집니다 </a:t>
            </a:r>
            <a:r>
              <a:rPr lang="en-US" altLang="ko-KR" dirty="0"/>
              <a:t>decoder </a:t>
            </a:r>
            <a:r>
              <a:rPr lang="ko-KR" altLang="en-US" dirty="0"/>
              <a:t>층이 여러 개이면 다시 </a:t>
            </a:r>
            <a:r>
              <a:rPr lang="en-US" altLang="ko-KR" dirty="0"/>
              <a:t>query</a:t>
            </a:r>
            <a:r>
              <a:rPr lang="ko-KR" altLang="en-US" dirty="0"/>
              <a:t>가 </a:t>
            </a:r>
            <a:r>
              <a:rPr lang="en-US" altLang="ko-KR" dirty="0"/>
              <a:t>object query</a:t>
            </a:r>
            <a:r>
              <a:rPr lang="ko-KR" altLang="en-US" dirty="0"/>
              <a:t>로 들어가게 되는데 이때 </a:t>
            </a:r>
            <a:r>
              <a:rPr lang="en-US" altLang="ko-KR" dirty="0"/>
              <a:t>object query</a:t>
            </a:r>
            <a:r>
              <a:rPr lang="ko-KR" altLang="en-US" dirty="0"/>
              <a:t>에서 </a:t>
            </a:r>
            <a:r>
              <a:rPr lang="en-US" altLang="ko-KR" dirty="0"/>
              <a:t>linear</a:t>
            </a:r>
            <a:r>
              <a:rPr lang="ko-KR" altLang="en-US" dirty="0"/>
              <a:t>를 통해 다시 </a:t>
            </a:r>
            <a:r>
              <a:rPr lang="en-US" altLang="ko-KR" dirty="0"/>
              <a:t>reference point</a:t>
            </a:r>
            <a:r>
              <a:rPr lang="ko-KR" altLang="en-US" dirty="0"/>
              <a:t>를 구해서 들어가는 것이 아니라 이전 층의 </a:t>
            </a:r>
            <a:r>
              <a:rPr lang="ko-KR" altLang="en-US" dirty="0" err="1"/>
              <a:t>예측한것이</a:t>
            </a:r>
            <a:r>
              <a:rPr lang="ko-KR" altLang="en-US" dirty="0"/>
              <a:t> 그대로 </a:t>
            </a:r>
            <a:r>
              <a:rPr lang="en-US" altLang="ko-KR" dirty="0"/>
              <a:t>reference point</a:t>
            </a:r>
            <a:r>
              <a:rPr lang="ko-KR" altLang="en-US" dirty="0"/>
              <a:t>로 </a:t>
            </a:r>
            <a:r>
              <a:rPr lang="ko-KR" altLang="en-US" dirty="0" err="1"/>
              <a:t>들어가게됩니다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즉 </a:t>
            </a:r>
            <a:r>
              <a:rPr lang="en-US" altLang="ko-KR" dirty="0"/>
              <a:t>Iterative Bounding Box Refinement</a:t>
            </a:r>
            <a:r>
              <a:rPr lang="ko-KR" altLang="en-US" dirty="0"/>
              <a:t>의 처음 </a:t>
            </a:r>
            <a:r>
              <a:rPr lang="en-US" altLang="ko-KR" dirty="0"/>
              <a:t>reference point</a:t>
            </a:r>
            <a:r>
              <a:rPr lang="ko-KR" altLang="en-US" dirty="0"/>
              <a:t>또한 초기</a:t>
            </a:r>
            <a:r>
              <a:rPr lang="en-US" altLang="ko-KR" dirty="0"/>
              <a:t>object query </a:t>
            </a:r>
            <a:r>
              <a:rPr lang="ko-KR" altLang="en-US" dirty="0"/>
              <a:t>에서 </a:t>
            </a:r>
            <a:r>
              <a:rPr lang="ko-KR" altLang="en-US" dirty="0" err="1"/>
              <a:t>파생한것임</a:t>
            </a:r>
            <a:r>
              <a:rPr lang="ko-KR" altLang="en-US" dirty="0"/>
              <a:t> 결국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이문제를 해결하기위해 더 </a:t>
            </a:r>
            <a:r>
              <a:rPr lang="ko-KR" altLang="en-US" dirty="0" err="1"/>
              <a:t>나간게</a:t>
            </a:r>
            <a:r>
              <a:rPr lang="ko-KR" altLang="en-US" dirty="0"/>
              <a:t> </a:t>
            </a:r>
            <a:r>
              <a:rPr lang="en-US" altLang="ko-KR" dirty="0"/>
              <a:t>two stage deformable </a:t>
            </a:r>
            <a:r>
              <a:rPr lang="en-US" altLang="ko-KR" dirty="0" err="1"/>
              <a:t>detr</a:t>
            </a:r>
            <a:r>
              <a:rPr lang="ko-KR" altLang="en-US" dirty="0"/>
              <a:t>을 통해 초기 </a:t>
            </a:r>
            <a:r>
              <a:rPr lang="en-US" altLang="ko-KR" dirty="0"/>
              <a:t>reference point </a:t>
            </a:r>
            <a:r>
              <a:rPr lang="ko-KR" altLang="en-US" dirty="0"/>
              <a:t>또한 잡는다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K</a:t>
            </a:r>
            <a:r>
              <a:rPr lang="ko-KR" altLang="en-US" dirty="0"/>
              <a:t>개는 쿼리 개수만큼 잡고 들어옴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13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Detr-DC5(</a:t>
            </a:r>
          </a:p>
          <a:p>
            <a:pPr marL="228600" indent="-228600">
              <a:buAutoNum type="arabicPeriod"/>
            </a:pPr>
            <a:r>
              <a:rPr lang="ko-KR" altLang="en-US" dirty="0"/>
              <a:t>기존 </a:t>
            </a:r>
            <a:r>
              <a:rPr lang="en-US" altLang="ko-KR" dirty="0" err="1"/>
              <a:t>detr</a:t>
            </a:r>
            <a:r>
              <a:rPr lang="ko-KR" altLang="en-US" dirty="0"/>
              <a:t>은 </a:t>
            </a:r>
            <a:r>
              <a:rPr lang="en-US" altLang="ko-KR" dirty="0"/>
              <a:t> </a:t>
            </a:r>
            <a:r>
              <a:rPr lang="ko-KR" altLang="en-US" dirty="0"/>
              <a:t>이전의 </a:t>
            </a:r>
            <a:r>
              <a:rPr lang="en-US" altLang="ko-KR" dirty="0"/>
              <a:t>faster-RCNN+FPN</a:t>
            </a:r>
            <a:r>
              <a:rPr lang="ko-KR" altLang="en-US" dirty="0"/>
              <a:t>과 같은 모델과 비슷한 성능을 내기위한 시간이 매우 오래 걸렸고</a:t>
            </a:r>
            <a:r>
              <a:rPr lang="en-US" altLang="ko-KR" dirty="0"/>
              <a:t>, small object detection</a:t>
            </a:r>
            <a:r>
              <a:rPr lang="ko-KR" altLang="en-US" dirty="0"/>
              <a:t>도 매우 성능이 낮았음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또한 </a:t>
            </a:r>
            <a:r>
              <a:rPr lang="en-US" altLang="ko-KR" dirty="0" err="1"/>
              <a:t>detr</a:t>
            </a:r>
            <a:r>
              <a:rPr lang="ko-KR" altLang="en-US" dirty="0"/>
              <a:t>에 대해 더 나아간 </a:t>
            </a:r>
            <a:r>
              <a:rPr lang="ko-KR" altLang="en-US" dirty="0" err="1"/>
              <a:t>것드로</a:t>
            </a:r>
            <a:r>
              <a:rPr lang="ko-KR" altLang="en-US" dirty="0"/>
              <a:t> 그렇게 성능이 좋지 않았음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반면 </a:t>
            </a:r>
            <a:r>
              <a:rPr lang="en-US" altLang="ko-KR" dirty="0"/>
              <a:t>Deformable DETR</a:t>
            </a:r>
            <a:r>
              <a:rPr lang="ko-KR" altLang="en-US" dirty="0"/>
              <a:t>은  </a:t>
            </a:r>
            <a:r>
              <a:rPr lang="en-US" altLang="ko-KR" dirty="0"/>
              <a:t>COCO2017 </a:t>
            </a:r>
            <a:r>
              <a:rPr lang="en-US" altLang="ko-KR" dirty="0" err="1"/>
              <a:t>val</a:t>
            </a:r>
            <a:r>
              <a:rPr lang="en-US" altLang="ko-KR" dirty="0"/>
              <a:t> set</a:t>
            </a:r>
            <a:r>
              <a:rPr lang="ko-KR" altLang="en-US" dirty="0"/>
              <a:t>을 </a:t>
            </a:r>
            <a:r>
              <a:rPr lang="ko-KR" altLang="en-US" dirty="0" err="1"/>
              <a:t>이용하였을때</a:t>
            </a:r>
            <a:r>
              <a:rPr lang="ko-KR" altLang="en-US" dirty="0"/>
              <a:t> 같은 성능을 내는데 </a:t>
            </a:r>
            <a:r>
              <a:rPr lang="en-US" altLang="ko-KR" dirty="0"/>
              <a:t>1/10 </a:t>
            </a:r>
            <a:r>
              <a:rPr lang="ko-KR" altLang="en-US" dirty="0" err="1"/>
              <a:t>에폭밖에</a:t>
            </a:r>
            <a:r>
              <a:rPr lang="ko-KR" altLang="en-US" dirty="0"/>
              <a:t> 소요되지 않았고</a:t>
            </a:r>
            <a:br>
              <a:rPr lang="en-US" altLang="ko-KR" dirty="0"/>
            </a:br>
            <a:r>
              <a:rPr lang="ko-KR" altLang="en-US" dirty="0"/>
              <a:t>성능이 더 높게 나왔음 </a:t>
            </a:r>
            <a:br>
              <a:rPr lang="en-US" altLang="ko-KR" dirty="0"/>
            </a:br>
            <a:r>
              <a:rPr lang="ko-KR" altLang="en-US" dirty="0"/>
              <a:t>심지어 </a:t>
            </a:r>
            <a:r>
              <a:rPr lang="en-US" altLang="ko-KR" dirty="0"/>
              <a:t>deformable </a:t>
            </a:r>
            <a:r>
              <a:rPr lang="en-US" altLang="ko-KR" dirty="0" err="1"/>
              <a:t>detr</a:t>
            </a:r>
            <a:r>
              <a:rPr lang="ko-KR" altLang="en-US" dirty="0"/>
              <a:t>은  </a:t>
            </a:r>
            <a:r>
              <a:rPr lang="en-US" altLang="ko-KR" dirty="0"/>
              <a:t>faster R-CNN+FPN</a:t>
            </a:r>
            <a:r>
              <a:rPr lang="ko-KR" altLang="en-US" dirty="0"/>
              <a:t>이 적용된 모델과 비슷한 성능을 내기위해  더 적은 학습시간</a:t>
            </a:r>
            <a:r>
              <a:rPr lang="en-US" altLang="ko-KR" dirty="0"/>
              <a:t>(25</a:t>
            </a:r>
            <a:r>
              <a:rPr lang="ko-KR" altLang="en-US" dirty="0"/>
              <a:t>프로</a:t>
            </a:r>
            <a:r>
              <a:rPr lang="en-US" altLang="ko-KR" dirty="0"/>
              <a:t>)</a:t>
            </a:r>
            <a:r>
              <a:rPr lang="ko-KR" altLang="en-US" dirty="0"/>
              <a:t>으로 가능했음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추가적으로 앞에서 추가한 두가지 방법으로 </a:t>
            </a:r>
            <a:r>
              <a:rPr lang="en-US" altLang="ko-KR" dirty="0"/>
              <a:t>deformable </a:t>
            </a:r>
            <a:r>
              <a:rPr lang="en-US" altLang="ko-KR" dirty="0" err="1"/>
              <a:t>detr</a:t>
            </a:r>
            <a:r>
              <a:rPr lang="ko-KR" altLang="en-US" dirty="0"/>
              <a:t>의 성능을 좀더 </a:t>
            </a:r>
            <a:r>
              <a:rPr lang="ko-KR" altLang="en-US" dirty="0" err="1"/>
              <a:t>증가시킬수</a:t>
            </a:r>
            <a:r>
              <a:rPr lang="ko-KR" altLang="en-US" dirty="0"/>
              <a:t> 있었음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04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Deformable DETR</a:t>
            </a:r>
            <a:r>
              <a:rPr lang="ko-KR" altLang="en-US" dirty="0"/>
              <a:t>의 성능 향상은</a:t>
            </a:r>
            <a:br>
              <a:rPr lang="ko-KR" altLang="en-US" dirty="0"/>
            </a:br>
            <a:r>
              <a:rPr lang="ko-KR" altLang="en-US" dirty="0"/>
              <a:t>단순히 </a:t>
            </a:r>
            <a:r>
              <a:rPr lang="en-US" altLang="ko-KR" dirty="0"/>
              <a:t>multi-scale feature</a:t>
            </a:r>
            <a:r>
              <a:rPr lang="ko-KR" altLang="en-US" dirty="0"/>
              <a:t>를 쓰거나 </a:t>
            </a:r>
            <a:r>
              <a:rPr lang="en-US" altLang="ko-KR" dirty="0"/>
              <a:t>K</a:t>
            </a:r>
            <a:r>
              <a:rPr lang="ko-KR" altLang="en-US" dirty="0"/>
              <a:t>를 늘린 결과가 아니라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‘multi-scale deformable attention’</a:t>
            </a:r>
            <a:r>
              <a:rPr lang="ko-KR" altLang="en-US" dirty="0"/>
              <a:t>이라는 설계 자체 덕분이다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5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목차는 위와 같이 진행하겠습니다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940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Tta</a:t>
            </a:r>
            <a:r>
              <a:rPr lang="en-US" altLang="ko-KR" dirty="0"/>
              <a:t>= </a:t>
            </a:r>
            <a:r>
              <a:rPr lang="ko-KR" altLang="en-US" dirty="0"/>
              <a:t>테스트 </a:t>
            </a:r>
            <a:r>
              <a:rPr lang="ko-KR" altLang="en-US" dirty="0" err="1"/>
              <a:t>추론할때도</a:t>
            </a:r>
            <a:r>
              <a:rPr lang="ko-KR" altLang="en-US" dirty="0"/>
              <a:t> 데이터 증강을 적용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467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논문은 </a:t>
            </a:r>
            <a:r>
              <a:rPr lang="en-US" altLang="ko-KR" dirty="0"/>
              <a:t>DETR </a:t>
            </a:r>
            <a:r>
              <a:rPr lang="ko-KR" altLang="en-US" dirty="0"/>
              <a:t>논문으로부터 파생이 되었습니다</a:t>
            </a:r>
            <a:r>
              <a:rPr lang="en-US" altLang="ko-KR" dirty="0"/>
              <a:t>. DETR </a:t>
            </a:r>
            <a:r>
              <a:rPr lang="ko-KR" altLang="en-US" dirty="0"/>
              <a:t>논문 이전의 모델들이나 연구 방식은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anchobox,NMS</a:t>
            </a:r>
            <a:r>
              <a:rPr lang="ko-KR" altLang="en-US" dirty="0"/>
              <a:t>와 같은 사람이 </a:t>
            </a:r>
            <a:r>
              <a:rPr lang="ko-KR" altLang="en-US" dirty="0" err="1"/>
              <a:t>해줘야되는</a:t>
            </a:r>
            <a:r>
              <a:rPr lang="ko-KR" altLang="en-US" dirty="0"/>
              <a:t> </a:t>
            </a:r>
            <a:r>
              <a:rPr lang="en-US" altLang="ko-KR" dirty="0"/>
              <a:t>hand-designed </a:t>
            </a:r>
            <a:r>
              <a:rPr lang="ko-KR" altLang="en-US" dirty="0"/>
              <a:t>요소들이 존재하였습니다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그후 </a:t>
            </a:r>
            <a:r>
              <a:rPr lang="en-US" altLang="ko-KR" dirty="0"/>
              <a:t>DETR</a:t>
            </a:r>
            <a:r>
              <a:rPr lang="ko-KR" altLang="en-US" dirty="0"/>
              <a:t>은 이 접근 방식을 외부의 도움 없이 </a:t>
            </a:r>
            <a:r>
              <a:rPr lang="en-US" altLang="ko-KR" dirty="0"/>
              <a:t>end- to-end</a:t>
            </a:r>
            <a:r>
              <a:rPr lang="ko-KR" altLang="en-US" dirty="0"/>
              <a:t>로 </a:t>
            </a:r>
            <a:r>
              <a:rPr lang="ko-KR" altLang="en-US" dirty="0" err="1"/>
              <a:t>학습이되게</a:t>
            </a:r>
            <a:r>
              <a:rPr lang="ko-KR" altLang="en-US" dirty="0"/>
              <a:t> 모델을 설계하였습니다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하지만 기존 </a:t>
            </a:r>
            <a:r>
              <a:rPr lang="en-US" altLang="ko-KR" dirty="0"/>
              <a:t>detection</a:t>
            </a:r>
            <a:r>
              <a:rPr lang="ko-KR" altLang="en-US" dirty="0"/>
              <a:t>모델보다 수렴속도가 느리고 </a:t>
            </a:r>
            <a:r>
              <a:rPr lang="en-US" altLang="ko-KR" dirty="0"/>
              <a:t>, attention module</a:t>
            </a:r>
            <a:r>
              <a:rPr lang="ko-KR" altLang="en-US" dirty="0"/>
              <a:t>로 인해 </a:t>
            </a:r>
            <a:r>
              <a:rPr lang="en-US" altLang="ko-KR" dirty="0"/>
              <a:t>feature map</a:t>
            </a:r>
            <a:r>
              <a:rPr lang="ko-KR" altLang="en-US" dirty="0"/>
              <a:t>의 해상도가 제한되었습니다</a:t>
            </a:r>
            <a:r>
              <a:rPr lang="en-US" altLang="ko-KR" dirty="0"/>
              <a:t>. </a:t>
            </a:r>
            <a:r>
              <a:rPr lang="ko-KR" altLang="en-US" dirty="0"/>
              <a:t>또한 이때문에 작은 객체 탐지 성능이 낮았습니다</a:t>
            </a:r>
            <a:r>
              <a:rPr lang="en-US" altLang="ko-KR" dirty="0"/>
              <a:t>. </a:t>
            </a:r>
            <a:r>
              <a:rPr lang="ko-KR" altLang="en-US" dirty="0"/>
              <a:t>더 자세한 이유는 뒤에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Transformer</a:t>
            </a:r>
            <a:r>
              <a:rPr lang="ko-KR" altLang="en-US" dirty="0"/>
              <a:t> </a:t>
            </a:r>
            <a:r>
              <a:rPr lang="en-US" altLang="ko-KR" dirty="0"/>
              <a:t>attention</a:t>
            </a:r>
            <a:r>
              <a:rPr lang="ko-KR" altLang="en-US" dirty="0"/>
              <a:t> </a:t>
            </a:r>
            <a:r>
              <a:rPr lang="en-US" altLang="ko-KR" dirty="0"/>
              <a:t>module</a:t>
            </a:r>
            <a:r>
              <a:rPr lang="ko-KR" altLang="en-US" dirty="0"/>
              <a:t>로 인한 제한된 </a:t>
            </a:r>
            <a:r>
              <a:rPr lang="en-US" altLang="ko-KR" dirty="0"/>
              <a:t>feature </a:t>
            </a:r>
            <a:r>
              <a:rPr lang="ko-KR" altLang="en-US" dirty="0"/>
              <a:t>해상도</a:t>
            </a:r>
            <a:endParaRPr lang="en-US" altLang="ko-KR" dirty="0"/>
          </a:p>
          <a:p>
            <a:r>
              <a:rPr lang="en-US" altLang="ko-KR" dirty="0"/>
              <a:t>O(N^2) =&gt; </a:t>
            </a:r>
            <a:r>
              <a:rPr lang="ko-KR" altLang="en-US" dirty="0"/>
              <a:t>불가능 </a:t>
            </a:r>
            <a:r>
              <a:rPr lang="en-US" altLang="ko-KR" dirty="0"/>
              <a:t>=&gt; </a:t>
            </a:r>
            <a:r>
              <a:rPr lang="ko-KR" altLang="en-US" dirty="0"/>
              <a:t>그래서 고해상도 못씀</a:t>
            </a:r>
            <a:r>
              <a:rPr lang="en-US" altLang="ko-KR" dirty="0"/>
              <a:t>=&gt; </a:t>
            </a:r>
            <a:r>
              <a:rPr lang="ko-KR" altLang="en-US" dirty="0"/>
              <a:t>작은 객체 성능 낮음</a:t>
            </a:r>
            <a:endParaRPr lang="en-US" altLang="ko-KR" dirty="0"/>
          </a:p>
          <a:p>
            <a:r>
              <a:rPr lang="ko-KR" altLang="en-US" dirty="0"/>
              <a:t>한계점의 원인은 뒤에서 다시한번 자세하게 말씀드리겠습니다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6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우선 이 논문은 이전에 나온 </a:t>
            </a:r>
            <a:r>
              <a:rPr lang="en-US" altLang="ko-KR" dirty="0"/>
              <a:t>deformable convolution</a:t>
            </a:r>
            <a:r>
              <a:rPr lang="ko-KR" altLang="en-US" dirty="0"/>
              <a:t>의 </a:t>
            </a:r>
            <a:r>
              <a:rPr lang="en-US" altLang="ko-KR" dirty="0" err="1"/>
              <a:t>offse</a:t>
            </a:r>
            <a:r>
              <a:rPr lang="ko-KR" altLang="en-US" dirty="0"/>
              <a:t>개념에서 영감을 받았습니다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기존의 </a:t>
            </a:r>
            <a:r>
              <a:rPr lang="en-US" altLang="ko-KR" dirty="0" err="1"/>
              <a:t>cnn</a:t>
            </a:r>
            <a:r>
              <a:rPr lang="ko-KR" altLang="en-US" dirty="0"/>
              <a:t>모델은 커널에 대해 항상 고정된 </a:t>
            </a:r>
            <a:r>
              <a:rPr lang="en-US" altLang="ko-KR" dirty="0" err="1"/>
              <a:t>samplin</a:t>
            </a:r>
            <a:r>
              <a:rPr lang="ko-KR" altLang="en-US" dirty="0"/>
              <a:t>이 되는 문제점이 존재하였는데 이는</a:t>
            </a:r>
            <a:r>
              <a:rPr lang="en-US" altLang="ko-KR" dirty="0"/>
              <a:t> </a:t>
            </a:r>
            <a:r>
              <a:rPr lang="ko-KR" altLang="en-US" dirty="0"/>
              <a:t>크기가 </a:t>
            </a:r>
            <a:r>
              <a:rPr lang="ko-KR" altLang="en-US" dirty="0" err="1"/>
              <a:t>고정되어있지</a:t>
            </a:r>
            <a:r>
              <a:rPr lang="ko-KR" altLang="en-US" dirty="0"/>
              <a:t> 않은 </a:t>
            </a:r>
            <a:r>
              <a:rPr lang="en-US" altLang="ko-KR" dirty="0"/>
              <a:t>detection</a:t>
            </a:r>
            <a:r>
              <a:rPr lang="ko-KR" altLang="en-US" dirty="0"/>
              <a:t>에서는 </a:t>
            </a:r>
            <a:r>
              <a:rPr lang="en-US" altLang="ko-KR" dirty="0"/>
              <a:t>task</a:t>
            </a:r>
            <a:r>
              <a:rPr lang="ko-KR" altLang="en-US" dirty="0"/>
              <a:t>에는  별로 </a:t>
            </a:r>
            <a:r>
              <a:rPr lang="ko-KR" altLang="en-US" dirty="0" err="1"/>
              <a:t>좋은성능을</a:t>
            </a:r>
            <a:r>
              <a:rPr lang="ko-KR" altLang="en-US" dirty="0"/>
              <a:t> 내지 못했습니다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나온 </a:t>
            </a:r>
            <a:r>
              <a:rPr lang="ko-KR" altLang="en-US" dirty="0" err="1"/>
              <a:t>이논문의</a:t>
            </a:r>
            <a:r>
              <a:rPr lang="ko-KR" altLang="en-US" dirty="0"/>
              <a:t> 목적은 학습되는 </a:t>
            </a:r>
            <a:r>
              <a:rPr lang="en-US" altLang="ko-KR" dirty="0" err="1"/>
              <a:t>offse</a:t>
            </a:r>
            <a:r>
              <a:rPr lang="ko-KR" altLang="en-US" dirty="0"/>
              <a:t>을 둬서 물체가 </a:t>
            </a:r>
            <a:r>
              <a:rPr lang="ko-KR" altLang="en-US" dirty="0" err="1"/>
              <a:t>있는쪽으로</a:t>
            </a:r>
            <a:r>
              <a:rPr lang="ko-KR" altLang="en-US" dirty="0"/>
              <a:t> 커널이 </a:t>
            </a:r>
            <a:r>
              <a:rPr lang="ko-KR" altLang="en-US" dirty="0" err="1"/>
              <a:t>볼수있게하자</a:t>
            </a:r>
            <a:r>
              <a:rPr lang="en-US" altLang="ko-KR" dirty="0"/>
              <a:t> </a:t>
            </a:r>
            <a:r>
              <a:rPr lang="ko-KR" altLang="en-US" dirty="0"/>
              <a:t>즉</a:t>
            </a:r>
            <a:r>
              <a:rPr lang="en-US" altLang="ko-KR" dirty="0"/>
              <a:t>(sampling </a:t>
            </a:r>
            <a:r>
              <a:rPr lang="ko-KR" altLang="en-US" dirty="0"/>
              <a:t>위치가 변형시켜서 적용한다</a:t>
            </a:r>
            <a:r>
              <a:rPr lang="en-US" altLang="ko-KR" dirty="0"/>
              <a:t>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1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위의 사진은 커널에 대해 샘플링 </a:t>
            </a:r>
            <a:r>
              <a:rPr lang="ko-KR" altLang="en-US" dirty="0" err="1"/>
              <a:t>한것인데</a:t>
            </a:r>
            <a:r>
              <a:rPr lang="ko-KR" altLang="en-US" dirty="0"/>
              <a:t> 우선 </a:t>
            </a:r>
            <a:r>
              <a:rPr lang="en-US" altLang="ko-KR" dirty="0"/>
              <a:t>a</a:t>
            </a:r>
            <a:r>
              <a:rPr lang="ko-KR" altLang="en-US" dirty="0"/>
              <a:t>는 기본적인 </a:t>
            </a:r>
            <a:r>
              <a:rPr lang="en-US" altLang="ko-KR" dirty="0"/>
              <a:t>convolution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  <a:r>
              <a:rPr lang="ko-KR" altLang="en-US" dirty="0"/>
              <a:t>역시 고정된 </a:t>
            </a:r>
            <a:r>
              <a:rPr lang="en-US" altLang="ko-KR" dirty="0"/>
              <a:t>sampling</a:t>
            </a:r>
            <a:r>
              <a:rPr lang="ko-KR" altLang="en-US" dirty="0"/>
              <a:t>을 확인할 수 있습니다</a:t>
            </a:r>
            <a:r>
              <a:rPr lang="en-US" altLang="ko-KR" dirty="0"/>
              <a:t>. </a:t>
            </a:r>
            <a:r>
              <a:rPr lang="ko-KR" altLang="en-US" dirty="0"/>
              <a:t>반면 </a:t>
            </a:r>
            <a:r>
              <a:rPr lang="en-US" altLang="ko-KR" dirty="0" err="1"/>
              <a:t>bcd</a:t>
            </a:r>
            <a:r>
              <a:rPr lang="ko-KR" altLang="en-US" dirty="0"/>
              <a:t>처럼 </a:t>
            </a:r>
            <a:r>
              <a:rPr lang="en-US" altLang="ko-KR" dirty="0"/>
              <a:t>deformable convolution</a:t>
            </a:r>
            <a:r>
              <a:rPr lang="ko-KR" altLang="en-US" dirty="0"/>
              <a:t>을 사용한 샘플링들은 다양하게 </a:t>
            </a:r>
            <a:r>
              <a:rPr lang="en-US" altLang="ko-KR" dirty="0"/>
              <a:t>offset</a:t>
            </a:r>
            <a:r>
              <a:rPr lang="ko-KR" altLang="en-US" dirty="0"/>
              <a:t>으로 인해 </a:t>
            </a:r>
            <a:r>
              <a:rPr lang="ko-KR" altLang="en-US" dirty="0" err="1"/>
              <a:t>넓게퍼져</a:t>
            </a:r>
            <a:r>
              <a:rPr lang="ko-KR" altLang="en-US" dirty="0"/>
              <a:t> 있는 즉 </a:t>
            </a:r>
            <a:r>
              <a:rPr lang="en-US" altLang="ko-KR" dirty="0"/>
              <a:t>sparse </a:t>
            </a:r>
            <a:r>
              <a:rPr lang="ko-KR" altLang="en-US" dirty="0" err="1"/>
              <a:t>한것을</a:t>
            </a:r>
            <a:r>
              <a:rPr lang="ko-KR" altLang="en-US" dirty="0"/>
              <a:t> 확인 할 </a:t>
            </a:r>
            <a:r>
              <a:rPr lang="ko-KR" altLang="en-US" dirty="0" err="1"/>
              <a:t>수있었습니다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실제로 이미지 인식에서 </a:t>
            </a:r>
            <a:r>
              <a:rPr lang="en-US" altLang="ko-KR" dirty="0"/>
              <a:t>transformer</a:t>
            </a:r>
            <a:r>
              <a:rPr lang="ko-KR" altLang="en-US" dirty="0"/>
              <a:t>의 </a:t>
            </a:r>
            <a:r>
              <a:rPr lang="en-US" altLang="ko-KR" dirty="0"/>
              <a:t>self attention</a:t>
            </a:r>
            <a:r>
              <a:rPr lang="ko-KR" altLang="en-US" dirty="0"/>
              <a:t>보다 효율적이고 효과적이었다고 나와있습니다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하지만 여전히 관계 모델링이 부족하다는 단점이 존재하였습니다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</a:t>
            </a:r>
            <a:r>
              <a:rPr lang="ko-KR" altLang="en-US" dirty="0"/>
              <a:t>추가적으로 논문에서도 언급이 있는데 이 </a:t>
            </a:r>
            <a:r>
              <a:rPr lang="en-US" altLang="ko-KR" dirty="0"/>
              <a:t>deformable convolution</a:t>
            </a:r>
            <a:r>
              <a:rPr lang="ko-KR" altLang="en-US" dirty="0"/>
              <a:t>의 꼴이 </a:t>
            </a:r>
            <a:r>
              <a:rPr lang="en-US" altLang="ko-KR" dirty="0"/>
              <a:t>attention</a:t>
            </a:r>
            <a:r>
              <a:rPr lang="ko-KR" altLang="en-US" dirty="0"/>
              <a:t>과의 꼴과 비슷하다고 합니다</a:t>
            </a:r>
            <a:r>
              <a:rPr lang="en-US" altLang="ko-KR" dirty="0"/>
              <a:t>.)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93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그래서 이 논문의 저자는 앞서 나온 </a:t>
            </a:r>
            <a:r>
              <a:rPr lang="en-US" altLang="ko-KR" dirty="0" err="1"/>
              <a:t>Tranformer</a:t>
            </a:r>
            <a:r>
              <a:rPr lang="ko-KR" altLang="en-US" dirty="0"/>
              <a:t>의 관계 모델링 능력 아이디어와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Deformable convolution</a:t>
            </a:r>
            <a:r>
              <a:rPr lang="ko-KR" altLang="en-US" dirty="0"/>
              <a:t>의 아이디어인 </a:t>
            </a:r>
            <a:r>
              <a:rPr lang="en-US" altLang="ko-KR" dirty="0"/>
              <a:t>Sparse </a:t>
            </a:r>
            <a:r>
              <a:rPr lang="ko-KR" altLang="en-US" dirty="0"/>
              <a:t>한 샘플링 을 합치는 방법에 대해 소개합니다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Sparse sampling </a:t>
            </a:r>
            <a:r>
              <a:rPr lang="ko-KR" altLang="en-US" dirty="0"/>
              <a:t>능력</a:t>
            </a:r>
            <a:r>
              <a:rPr lang="en-US" altLang="ko-KR" dirty="0"/>
              <a:t>==</a:t>
            </a:r>
            <a:r>
              <a:rPr lang="ko-KR" altLang="en-US" dirty="0"/>
              <a:t>모든 것을 다 </a:t>
            </a:r>
            <a:r>
              <a:rPr lang="ko-KR" altLang="en-US" dirty="0" err="1"/>
              <a:t>보지않고</a:t>
            </a:r>
            <a:r>
              <a:rPr lang="ko-KR" altLang="en-US" dirty="0"/>
              <a:t> 중요한 부분만 보는 능력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72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우선 앞의 </a:t>
            </a:r>
            <a:r>
              <a:rPr lang="en-US" altLang="ko-KR" dirty="0"/>
              <a:t>transformers</a:t>
            </a:r>
            <a:r>
              <a:rPr lang="ko-KR" altLang="en-US" dirty="0"/>
              <a:t>에 다시 </a:t>
            </a:r>
            <a:r>
              <a:rPr lang="en-US" altLang="ko-KR" dirty="0" err="1"/>
              <a:t>revisitin</a:t>
            </a:r>
            <a:r>
              <a:rPr lang="ko-KR" altLang="en-US" dirty="0"/>
              <a:t>해보면</a:t>
            </a:r>
            <a:r>
              <a:rPr lang="en-US" altLang="ko-KR" dirty="0"/>
              <a:t>,</a:t>
            </a:r>
            <a:r>
              <a:rPr lang="ko-KR" altLang="en-US" dirty="0"/>
              <a:t>기존 멀티헤드 </a:t>
            </a:r>
            <a:r>
              <a:rPr lang="ko-KR" altLang="en-US" dirty="0" err="1"/>
              <a:t>어텐션의</a:t>
            </a:r>
            <a:r>
              <a:rPr lang="ko-KR" altLang="en-US" dirty="0"/>
              <a:t> 수식입니다</a:t>
            </a:r>
            <a:r>
              <a:rPr lang="en-US" altLang="ko-KR" dirty="0"/>
              <a:t>. Q</a:t>
            </a:r>
            <a:r>
              <a:rPr lang="ko-KR" altLang="en-US" dirty="0" err="1"/>
              <a:t>번쨰</a:t>
            </a:r>
            <a:r>
              <a:rPr lang="ko-KR" altLang="en-US" dirty="0"/>
              <a:t> 쿼리에 대해 멀티헤드 </a:t>
            </a:r>
            <a:r>
              <a:rPr lang="ko-KR" altLang="en-US" dirty="0" err="1"/>
              <a:t>어텐션을</a:t>
            </a:r>
            <a:r>
              <a:rPr lang="ko-KR" altLang="en-US" dirty="0"/>
              <a:t> 적용하는 과정을 수식으로 나타냈습니다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여기서 </a:t>
            </a:r>
            <a:r>
              <a:rPr lang="ko-KR" altLang="en-US" dirty="0" err="1"/>
              <a:t>문제점이있는데</a:t>
            </a:r>
            <a:r>
              <a:rPr lang="ko-KR" altLang="en-US" dirty="0"/>
              <a:t> </a:t>
            </a:r>
            <a:r>
              <a:rPr lang="en-US" altLang="ko-KR" dirty="0"/>
              <a:t>attention </a:t>
            </a:r>
            <a:r>
              <a:rPr lang="ko-KR" altLang="en-US" dirty="0" err="1"/>
              <a:t>과정중</a:t>
            </a:r>
            <a:r>
              <a:rPr lang="ko-KR" altLang="en-US" dirty="0"/>
              <a:t> </a:t>
            </a:r>
            <a:r>
              <a:rPr lang="en-US" altLang="ko-KR" dirty="0" err="1"/>
              <a:t>amqk</a:t>
            </a:r>
            <a:r>
              <a:rPr lang="ko-KR" altLang="en-US" dirty="0"/>
              <a:t>를 구하기위해 트랜스포머의 쿼리 </a:t>
            </a:r>
            <a:r>
              <a:rPr lang="en-US" altLang="ko-KR" dirty="0"/>
              <a:t>projection</a:t>
            </a:r>
            <a:r>
              <a:rPr lang="ko-KR" altLang="en-US" dirty="0"/>
              <a:t>과 </a:t>
            </a:r>
            <a:r>
              <a:rPr lang="en-US" altLang="ko-KR" dirty="0"/>
              <a:t>value projection</a:t>
            </a:r>
            <a:r>
              <a:rPr lang="ko-KR" altLang="en-US" dirty="0"/>
              <a:t>을 </a:t>
            </a:r>
            <a:r>
              <a:rPr lang="ko-KR" altLang="en-US" dirty="0" err="1"/>
              <a:t>할때</a:t>
            </a:r>
            <a:r>
              <a:rPr lang="ko-KR" altLang="en-US" dirty="0"/>
              <a:t> 각각의 가중치들이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랜덤하게 평균</a:t>
            </a:r>
            <a:r>
              <a:rPr lang="en-US" altLang="ko-KR" dirty="0"/>
              <a:t>0 </a:t>
            </a:r>
            <a:r>
              <a:rPr lang="ko-KR" altLang="en-US" dirty="0"/>
              <a:t>표준편차 </a:t>
            </a:r>
            <a:r>
              <a:rPr lang="en-US" altLang="ko-KR" dirty="0"/>
              <a:t>1</a:t>
            </a:r>
            <a:r>
              <a:rPr lang="ko-KR" altLang="en-US" dirty="0"/>
              <a:t>을 따르는 표준 정규분포 형식으로 나오기 때문에 초기 </a:t>
            </a:r>
            <a:r>
              <a:rPr lang="en-US" altLang="ko-KR" dirty="0"/>
              <a:t>attention score</a:t>
            </a:r>
            <a:r>
              <a:rPr lang="ko-KR" altLang="en-US" dirty="0"/>
              <a:t>를 구하기 위해 내적을 하고</a:t>
            </a:r>
            <a:r>
              <a:rPr lang="en-US" altLang="ko-KR" dirty="0"/>
              <a:t> attention weight(</a:t>
            </a:r>
            <a:r>
              <a:rPr lang="en-US" altLang="ko-KR" dirty="0" err="1"/>
              <a:t>softmax</a:t>
            </a:r>
            <a:r>
              <a:rPr lang="ko-KR" altLang="en-US" dirty="0"/>
              <a:t>이후</a:t>
            </a:r>
            <a:r>
              <a:rPr lang="en-US" altLang="ko-KR" dirty="0"/>
              <a:t>) </a:t>
            </a:r>
            <a:r>
              <a:rPr lang="ko-KR" altLang="en-US" dirty="0"/>
              <a:t>가 나와도 모두 비슷한 </a:t>
            </a:r>
            <a:r>
              <a:rPr lang="en-US" altLang="ko-KR" dirty="0"/>
              <a:t>attention weight</a:t>
            </a:r>
            <a:r>
              <a:rPr lang="ko-KR" altLang="en-US" dirty="0"/>
              <a:t>를 </a:t>
            </a:r>
            <a:r>
              <a:rPr lang="ko-KR" altLang="en-US" dirty="0" err="1"/>
              <a:t>가지고있어</a:t>
            </a:r>
            <a:r>
              <a:rPr lang="ko-KR" altLang="en-US" dirty="0"/>
              <a:t> </a:t>
            </a:r>
            <a:r>
              <a:rPr lang="en-US" altLang="ko-KR" dirty="0"/>
              <a:t>key</a:t>
            </a:r>
            <a:r>
              <a:rPr lang="ko-KR" altLang="en-US" dirty="0" err="1"/>
              <a:t>갯수와</a:t>
            </a:r>
            <a:r>
              <a:rPr lang="ko-KR" altLang="en-US" dirty="0"/>
              <a:t> 비례하여 줄어드는데 이는  학습 </a:t>
            </a:r>
            <a:r>
              <a:rPr lang="en-US" altLang="ko-KR" dirty="0"/>
              <a:t>gradient</a:t>
            </a:r>
            <a:r>
              <a:rPr lang="ko-KR" altLang="en-US" dirty="0"/>
              <a:t>를 모호하게 만들어 학습속도를 느리게 하는 </a:t>
            </a:r>
            <a:r>
              <a:rPr lang="ko-KR" altLang="en-US" dirty="0" err="1"/>
              <a:t>원인이됩니다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Zq</a:t>
            </a:r>
            <a:r>
              <a:rPr lang="en-US" altLang="ko-KR" dirty="0"/>
              <a:t>=(d</a:t>
            </a:r>
            <a:r>
              <a:rPr lang="ko-KR" altLang="en-US" dirty="0"/>
              <a:t>차원을 가진</a:t>
            </a:r>
            <a:r>
              <a:rPr lang="en-US" altLang="ko-KR" dirty="0"/>
              <a:t>)</a:t>
            </a:r>
            <a:r>
              <a:rPr lang="ko-KR" altLang="en-US" dirty="0"/>
              <a:t>쿼리 한 개</a:t>
            </a:r>
            <a:r>
              <a:rPr lang="en-US" altLang="ko-KR" dirty="0"/>
              <a:t>, x</a:t>
            </a:r>
            <a:r>
              <a:rPr lang="ko-KR" altLang="en-US" dirty="0"/>
              <a:t>는 </a:t>
            </a:r>
            <a:r>
              <a:rPr lang="en-US" altLang="ko-KR" dirty="0" err="1"/>
              <a:t>key,value</a:t>
            </a:r>
            <a:r>
              <a:rPr lang="en-US" altLang="ko-KR" dirty="0"/>
              <a:t> </a:t>
            </a:r>
            <a:r>
              <a:rPr lang="ko-KR" altLang="en-US" dirty="0"/>
              <a:t>집합</a:t>
            </a:r>
            <a:r>
              <a:rPr lang="en-US" altLang="ko-KR" dirty="0"/>
              <a:t>, </a:t>
            </a:r>
            <a:r>
              <a:rPr lang="en-US" altLang="ko-KR" dirty="0" err="1"/>
              <a:t>Amqk</a:t>
            </a:r>
            <a:r>
              <a:rPr lang="en-US" altLang="ko-KR" dirty="0"/>
              <a:t>=attention weight,</a:t>
            </a:r>
            <a:r>
              <a:rPr lang="el-GR" altLang="ko-KR" dirty="0"/>
              <a:t> Ω</a:t>
            </a:r>
            <a:r>
              <a:rPr lang="en-US" altLang="ko-KR" dirty="0"/>
              <a:t>k </a:t>
            </a:r>
            <a:r>
              <a:rPr lang="ko-KR" altLang="en-US" dirty="0"/>
              <a:t>키 집합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3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다음 나온 </a:t>
            </a:r>
            <a:r>
              <a:rPr lang="en-US" altLang="ko-KR" dirty="0" err="1"/>
              <a:t>detr</a:t>
            </a:r>
            <a:r>
              <a:rPr lang="ko-KR" altLang="en-US" dirty="0"/>
              <a:t>도 </a:t>
            </a:r>
            <a:r>
              <a:rPr lang="en-US" altLang="ko-KR" dirty="0" err="1"/>
              <a:t>featuremap</a:t>
            </a:r>
            <a:r>
              <a:rPr lang="en-US" altLang="ko-KR" dirty="0"/>
              <a:t> </a:t>
            </a:r>
            <a:r>
              <a:rPr lang="ko-KR" altLang="en-US" dirty="0"/>
              <a:t>전부에 대해 </a:t>
            </a:r>
            <a:r>
              <a:rPr lang="en-US" altLang="ko-KR" dirty="0"/>
              <a:t>self </a:t>
            </a:r>
            <a:r>
              <a:rPr lang="en-US" altLang="ko-KR" dirty="0" err="1"/>
              <a:t>attentio</a:t>
            </a:r>
            <a:r>
              <a:rPr lang="ko-KR" altLang="en-US" dirty="0"/>
              <a:t>을 계산하므로 위의 </a:t>
            </a:r>
            <a:r>
              <a:rPr lang="ko-KR" altLang="en-US" dirty="0" err="1"/>
              <a:t>시간복잡도처럼</a:t>
            </a:r>
            <a:r>
              <a:rPr lang="ko-KR" altLang="en-US" dirty="0"/>
              <a:t> </a:t>
            </a:r>
            <a:r>
              <a:rPr lang="en-US" altLang="ko-KR" dirty="0"/>
              <a:t>spatial size</a:t>
            </a:r>
            <a:r>
              <a:rPr lang="ko-KR" altLang="en-US" dirty="0"/>
              <a:t>의 제곱에 비례해서 커집니다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고해상도의 </a:t>
            </a:r>
            <a:r>
              <a:rPr lang="en-US" altLang="ko-KR" dirty="0"/>
              <a:t>feature map</a:t>
            </a:r>
            <a:r>
              <a:rPr lang="ko-KR" altLang="en-US" dirty="0"/>
              <a:t>의 사용에 제한을 두어 </a:t>
            </a:r>
            <a:r>
              <a:rPr lang="en-US" altLang="ko-KR" dirty="0"/>
              <a:t>small object </a:t>
            </a:r>
            <a:r>
              <a:rPr lang="ko-KR" altLang="en-US" dirty="0"/>
              <a:t>탐지의 성능저하를 일으킵니다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또한 </a:t>
            </a:r>
            <a:r>
              <a:rPr lang="ko-KR" altLang="en-US" dirty="0" err="1"/>
              <a:t>디코더의</a:t>
            </a:r>
            <a:r>
              <a:rPr lang="ko-KR" altLang="en-US" dirty="0"/>
              <a:t> </a:t>
            </a:r>
            <a:r>
              <a:rPr lang="en-US" altLang="ko-KR" dirty="0"/>
              <a:t>input</a:t>
            </a:r>
            <a:r>
              <a:rPr lang="ko-KR" altLang="en-US" dirty="0"/>
              <a:t>인 </a:t>
            </a:r>
            <a:r>
              <a:rPr lang="en-US" altLang="ko-KR" dirty="0"/>
              <a:t>object query</a:t>
            </a:r>
            <a:r>
              <a:rPr lang="ko-KR" altLang="en-US" dirty="0"/>
              <a:t>는 초기에 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N</a:t>
            </a:r>
            <a:r>
              <a:rPr lang="ko-KR" altLang="en-US" dirty="0"/>
              <a:t>개의 </a:t>
            </a:r>
            <a:r>
              <a:rPr lang="en-US" altLang="ko-KR" dirty="0"/>
              <a:t>d</a:t>
            </a:r>
            <a:r>
              <a:rPr lang="ko-KR" altLang="en-US" dirty="0"/>
              <a:t>차원 </a:t>
            </a:r>
            <a:r>
              <a:rPr lang="en-US" altLang="ko-KR" dirty="0"/>
              <a:t>latent slot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이로 인해 이 </a:t>
            </a:r>
            <a:r>
              <a:rPr lang="ko-KR" altLang="en-US" dirty="0" err="1"/>
              <a:t>랜덤한</a:t>
            </a:r>
            <a:r>
              <a:rPr lang="ko-KR" altLang="en-US" dirty="0"/>
              <a:t> 값들이 수렴 하기 위해서는 많은 학습 </a:t>
            </a:r>
            <a:r>
              <a:rPr lang="ko-KR" altLang="en-US" dirty="0" err="1"/>
              <a:t>에폭이</a:t>
            </a:r>
            <a:r>
              <a:rPr lang="ko-KR" altLang="en-US" dirty="0"/>
              <a:t> 필요했습니다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67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논문은 앞의 문제점들을 해결하기위해  특정한 기준점을 중심으로 각 </a:t>
            </a:r>
            <a:r>
              <a:rPr lang="en-US" altLang="ko-KR" dirty="0"/>
              <a:t>feature map</a:t>
            </a:r>
            <a:r>
              <a:rPr lang="ko-KR" altLang="en-US" dirty="0"/>
              <a:t>마다 주변의  </a:t>
            </a:r>
            <a:r>
              <a:rPr lang="en-US" altLang="ko-KR" dirty="0"/>
              <a:t>K</a:t>
            </a:r>
            <a:r>
              <a:rPr lang="ko-KR" altLang="en-US" dirty="0"/>
              <a:t>개 </a:t>
            </a:r>
            <a:r>
              <a:rPr lang="en-US" altLang="ko-KR" dirty="0"/>
              <a:t>sampling point</a:t>
            </a:r>
            <a:r>
              <a:rPr lang="ko-KR" altLang="en-US" dirty="0"/>
              <a:t>들을 통합적으로 참조하는 </a:t>
            </a:r>
            <a:r>
              <a:rPr lang="en-US" altLang="ko-KR" dirty="0"/>
              <a:t>attention </a:t>
            </a:r>
            <a:r>
              <a:rPr lang="ko-KR" altLang="en-US" dirty="0"/>
              <a:t>모듈을 가진 </a:t>
            </a:r>
            <a:r>
              <a:rPr lang="en-US" altLang="ko-KR" dirty="0"/>
              <a:t>Deformable DETR</a:t>
            </a:r>
            <a:r>
              <a:rPr lang="ko-KR" altLang="en-US" dirty="0"/>
              <a:t>를 제안하였습니다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이 논문에서 크게 </a:t>
            </a:r>
            <a:r>
              <a:rPr lang="ko-KR" altLang="en-US" dirty="0" err="1"/>
              <a:t>봐야될</a:t>
            </a:r>
            <a:r>
              <a:rPr lang="ko-KR" altLang="en-US" dirty="0"/>
              <a:t> 포인트는 </a:t>
            </a:r>
            <a:r>
              <a:rPr lang="en-US" altLang="ko-KR" dirty="0"/>
              <a:t>multi-scale </a:t>
            </a:r>
            <a:r>
              <a:rPr lang="en-US" altLang="ko-KR" dirty="0" err="1"/>
              <a:t>featuremap</a:t>
            </a:r>
            <a:r>
              <a:rPr lang="ko-KR" altLang="en-US" dirty="0"/>
              <a:t>을 사용하고</a:t>
            </a:r>
            <a:r>
              <a:rPr lang="en-US" altLang="ko-KR" dirty="0"/>
              <a:t>, deformable attention</a:t>
            </a:r>
            <a:r>
              <a:rPr lang="ko-KR" altLang="en-US" dirty="0"/>
              <a:t>입니다</a:t>
            </a:r>
            <a:endParaRPr lang="en-US" altLang="ko-KR" dirty="0"/>
          </a:p>
          <a:p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03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pPr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1F3853-045D-40B1-82A2-45D776B2E9AC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0C7ED-5BF3-4D03-B896-DAF14C40C429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>
            <a:lvl1pPr>
              <a:defRPr/>
            </a:lvl1pPr>
          </a:lstStyle>
          <a:p>
            <a:fld id="{96F6E33C-608B-4FE7-86A1-D0D7EE07B1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pPr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6E33C-608B-4FE7-86A1-D0D7EE07B18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96D90-1A0C-4670-BB78-48B232EF3EED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2D312-FD9F-42DF-A41F-79D2D6FCCFFE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93FE-21E4-4CBA-98A7-40F152473B58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E4D4AE-924E-460B-90D3-F4B7C0D5F8E2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4FF2B-25BB-429C-A6B2-359C6B75F068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237FB-2700-4EDB-98DB-0207F05EBC6C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EED21-1ECB-41CD-A690-9F83AA2A7757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pPr/>
              <a:t>2026-01-16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customXml" Target="../ink/ink4.xml"/><Relationship Id="rId3" Type="http://schemas.openxmlformats.org/officeDocument/2006/relationships/image" Target="../media/image12.png"/><Relationship Id="rId21" Type="http://schemas.openxmlformats.org/officeDocument/2006/relationships/image" Target="../media/image26.png"/><Relationship Id="rId7" Type="http://schemas.openxmlformats.org/officeDocument/2006/relationships/customXml" Target="../ink/ink2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0.png"/><Relationship Id="rId11" Type="http://schemas.openxmlformats.org/officeDocument/2006/relationships/image" Target="../media/image16.png"/><Relationship Id="rId24" Type="http://schemas.openxmlformats.org/officeDocument/2006/relationships/image" Target="../media/image33.png"/><Relationship Id="rId5" Type="http://schemas.openxmlformats.org/officeDocument/2006/relationships/customXml" Target="../ink/ink1.xml"/><Relationship Id="rId15" Type="http://schemas.openxmlformats.org/officeDocument/2006/relationships/image" Target="../media/image20.png"/><Relationship Id="rId23" Type="http://schemas.openxmlformats.org/officeDocument/2006/relationships/image" Target="../media/image32.png"/><Relationship Id="rId28" Type="http://schemas.openxmlformats.org/officeDocument/2006/relationships/customXml" Target="../ink/ink5.xml"/><Relationship Id="rId10" Type="http://schemas.openxmlformats.org/officeDocument/2006/relationships/image" Target="../media/image30.png"/><Relationship Id="rId19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customXml" Target="../ink/ink3.xml"/><Relationship Id="rId14" Type="http://schemas.openxmlformats.org/officeDocument/2006/relationships/image" Target="../media/image19.png"/><Relationship Id="rId22" Type="http://schemas.openxmlformats.org/officeDocument/2006/relationships/image" Target="../media/image31.png"/><Relationship Id="rId27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7.xml"/><Relationship Id="rId18" Type="http://schemas.openxmlformats.org/officeDocument/2006/relationships/image" Target="../media/image42.svg"/><Relationship Id="rId3" Type="http://schemas.openxmlformats.org/officeDocument/2006/relationships/image" Target="../media/image47.png"/><Relationship Id="rId21" Type="http://schemas.openxmlformats.org/officeDocument/2006/relationships/image" Target="../media/image45.png"/><Relationship Id="rId7" Type="http://schemas.openxmlformats.org/officeDocument/2006/relationships/image" Target="../media/image40.svg"/><Relationship Id="rId12" Type="http://schemas.openxmlformats.org/officeDocument/2006/relationships/image" Target="../media/image50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customXml" Target="../ink/ink6.xml"/><Relationship Id="rId5" Type="http://schemas.openxmlformats.org/officeDocument/2006/relationships/image" Target="../media/image49.png"/><Relationship Id="rId15" Type="http://schemas.openxmlformats.org/officeDocument/2006/relationships/customXml" Target="../ink/ink8.xml"/><Relationship Id="rId10" Type="http://schemas.openxmlformats.org/officeDocument/2006/relationships/image" Target="../media/image29.png"/><Relationship Id="rId19" Type="http://schemas.openxmlformats.org/officeDocument/2006/relationships/image" Target="../media/image43.png"/><Relationship Id="rId4" Type="http://schemas.openxmlformats.org/officeDocument/2006/relationships/image" Target="../media/image48.png"/><Relationship Id="rId9" Type="http://schemas.openxmlformats.org/officeDocument/2006/relationships/image" Target="../media/image38.svg"/><Relationship Id="rId14" Type="http://schemas.openxmlformats.org/officeDocument/2006/relationships/image" Target="../media/image51.png"/><Relationship Id="rId22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customXml" Target="../ink/ink13.xml"/><Relationship Id="rId18" Type="http://schemas.openxmlformats.org/officeDocument/2006/relationships/image" Target="../media/image57.png"/><Relationship Id="rId3" Type="http://schemas.openxmlformats.org/officeDocument/2006/relationships/image" Target="../media/image29.png"/><Relationship Id="rId21" Type="http://schemas.openxmlformats.org/officeDocument/2006/relationships/customXml" Target="../ink/ink14.xml"/><Relationship Id="rId7" Type="http://schemas.openxmlformats.org/officeDocument/2006/relationships/customXml" Target="../ink/ink10.xml"/><Relationship Id="rId12" Type="http://schemas.openxmlformats.org/officeDocument/2006/relationships/image" Target="../media/image38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0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image" Target="../media/image54.png"/><Relationship Id="rId10" Type="http://schemas.openxmlformats.org/officeDocument/2006/relationships/image" Target="../media/image350.png"/><Relationship Id="rId19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customXml" Target="../ink/ink11.xml"/><Relationship Id="rId14" Type="http://schemas.openxmlformats.org/officeDocument/2006/relationships/image" Target="../media/image390.png"/><Relationship Id="rId22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customXml" Target="../ink/ink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0.png"/><Relationship Id="rId11" Type="http://schemas.openxmlformats.org/officeDocument/2006/relationships/image" Target="../media/image65.png"/><Relationship Id="rId5" Type="http://schemas.openxmlformats.org/officeDocument/2006/relationships/customXml" Target="../ink/ink15.xml"/><Relationship Id="rId15" Type="http://schemas.openxmlformats.org/officeDocument/2006/relationships/image" Target="../media/image68.png"/><Relationship Id="rId10" Type="http://schemas.openxmlformats.org/officeDocument/2006/relationships/image" Target="../media/image46.png"/><Relationship Id="rId4" Type="http://schemas.openxmlformats.org/officeDocument/2006/relationships/image" Target="../media/image62.png"/><Relationship Id="rId9" Type="http://schemas.openxmlformats.org/officeDocument/2006/relationships/customXml" Target="../ink/ink16.xml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arxiv.org/pdf/1703.06211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308088" y="1624279"/>
            <a:ext cx="9573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KoPub돋움체 Bold" panose="00000800000000000000" pitchFamily="2" charset="-127"/>
                <a:ea typeface="KoPubWorld돋움체 Bold" panose="00000800000000000000"/>
              </a:rPr>
              <a:t>DEFORMABLE DETR: DEFORMABLE TRANSFORMERS FOR END-TO-END OBJECT DETECTION</a:t>
            </a:r>
          </a:p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돋움체 Bold" panose="00000800000000000000" pitchFamily="2" charset="-127"/>
                <a:ea typeface="KoPubWorld돋움체 Bold" panose="00000800000000000000"/>
              </a:rPr>
              <a:t>(</a:t>
            </a:r>
            <a:r>
              <a:rPr lang="en-US" altLang="ko-KR" sz="3200" dirty="0">
                <a:latin typeface="KoPub돋움체 Bold" panose="00000800000000000000" pitchFamily="2" charset="-127"/>
                <a:ea typeface="KoPubWorld돋움체 Bold" panose="00000800000000000000"/>
              </a:rPr>
              <a:t>ICLR 2021)</a:t>
            </a:r>
            <a:endParaRPr lang="ko-KR" altLang="en-US" sz="3200" spc="-150" dirty="0">
              <a:solidFill>
                <a:srgbClr val="000000"/>
              </a:solidFill>
              <a:latin typeface="KoPub돋움체 Bold" panose="00000800000000000000" pitchFamily="2" charset="-127"/>
              <a:ea typeface="KoPubWorld돋움체 Bold" panose="00000800000000000000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798" y="1381097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F4336E-36A4-38D4-29C4-C3DC51345ABC}"/>
              </a:ext>
            </a:extLst>
          </p:cNvPr>
          <p:cNvSpPr txBox="1"/>
          <p:nvPr/>
        </p:nvSpPr>
        <p:spPr>
          <a:xfrm>
            <a:off x="6732554" y="3915915"/>
            <a:ext cx="4839989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2026.01.16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Hyun Woo Mun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폰트, 화이트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56969B-C024-1148-FF16-8FB512E2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3" y="1331395"/>
            <a:ext cx="8186889" cy="1346944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4D65F3F-91C3-19DB-4768-826CAD7F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053455"/>
            <a:ext cx="9388810" cy="5278845"/>
          </a:xfrm>
        </p:spPr>
        <p:txBody>
          <a:bodyPr/>
          <a:lstStyle/>
          <a:p>
            <a:r>
              <a:rPr lang="ko-KR" altLang="en-US" dirty="0"/>
              <a:t>기존 </a:t>
            </a:r>
            <a:r>
              <a:rPr lang="en-US" altLang="ko-KR" dirty="0"/>
              <a:t>Transformer Multi-Head Attention </a:t>
            </a:r>
            <a:r>
              <a:rPr lang="ko-KR" altLang="en-US" dirty="0"/>
              <a:t>수식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Deformable Attention </a:t>
            </a:r>
            <a:r>
              <a:rPr lang="ko-KR" altLang="en-US" dirty="0"/>
              <a:t>수식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52C6C7F4-0F0F-AF5D-0FDC-B1FD2D953E41}"/>
              </a:ext>
            </a:extLst>
          </p:cNvPr>
          <p:cNvSpPr/>
          <p:nvPr/>
        </p:nvSpPr>
        <p:spPr>
          <a:xfrm>
            <a:off x="4658356" y="2614552"/>
            <a:ext cx="689411" cy="605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26CC286-40F5-96A9-FFC1-E88FAB9D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66" y="3595885"/>
            <a:ext cx="10049458" cy="1083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9D35128A-70FD-EF6E-A97E-B0AA51C173C0}"/>
                  </a:ext>
                </a:extLst>
              </p14:cNvPr>
              <p14:cNvContentPartPr/>
              <p14:nvPr/>
            </p14:nvContentPartPr>
            <p14:xfrm>
              <a:off x="2806927" y="4091158"/>
              <a:ext cx="388121" cy="2350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9D35128A-70FD-EF6E-A97E-B0AA51C173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2921" y="3983158"/>
                <a:ext cx="495772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63B8DD1A-E76E-8C6E-C308-8234AE034EBA}"/>
                  </a:ext>
                </a:extLst>
              </p14:cNvPr>
              <p14:cNvContentPartPr/>
              <p14:nvPr/>
            </p14:nvContentPartPr>
            <p14:xfrm>
              <a:off x="5641631" y="3653758"/>
              <a:ext cx="192867" cy="17244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63B8DD1A-E76E-8C6E-C308-8234AE034E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7556" y="3546118"/>
                <a:ext cx="300656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3A6B0DA8-BB4E-B306-86B2-D646BD803AC5}"/>
                  </a:ext>
                </a:extLst>
              </p14:cNvPr>
              <p14:cNvContentPartPr/>
              <p14:nvPr/>
            </p14:nvContentPartPr>
            <p14:xfrm>
              <a:off x="8223817" y="4140366"/>
              <a:ext cx="1684106" cy="72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3A6B0DA8-BB4E-B306-86B2-D646BD803A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9816" y="3924366"/>
                <a:ext cx="1791748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83F9082B-9FB9-1102-057B-C0C4C7F74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961EB49-6D41-F4C8-790C-BF6E45EB46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7772" y="734687"/>
            <a:ext cx="428685" cy="31436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E600CCF-B7F8-BC3F-7848-F1C1C01FAB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6457" y="731275"/>
            <a:ext cx="2350871" cy="244247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FD38AB5-1BE2-2B6C-6CE9-07CA0249D8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22061" y="1079563"/>
            <a:ext cx="215467" cy="23598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7DF0D06-D7D3-8BE2-9EF8-170837E0D2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36457" y="1049056"/>
            <a:ext cx="1754958" cy="30451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DC1FB658-6E13-3462-BE15-9045980687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 flipV="1">
            <a:off x="9569939" y="1107945"/>
            <a:ext cx="167158" cy="23598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F809CD2-F4D9-2CA2-B3BB-8B047EF52D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07772" y="1374440"/>
            <a:ext cx="476316" cy="304843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3641734-FD42-AABC-79C1-BD7BD1502E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84088" y="1360150"/>
            <a:ext cx="1270257" cy="30451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187FC25-1586-2A8E-9124-CCDA907F33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22062" y="1738172"/>
            <a:ext cx="444980" cy="30484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C19F85C5-ECC9-0BB4-7D9B-3671D7DA8B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 flipV="1">
            <a:off x="9736457" y="1798801"/>
            <a:ext cx="167158" cy="235987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BF599A1-3194-D5A5-485B-00288B4E7B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20036" y="1773899"/>
            <a:ext cx="1933845" cy="28579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6622A208-E605-3C5D-532C-88A1D25E5B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98246" y="2067916"/>
            <a:ext cx="438211" cy="304843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C33BB83-1455-5C76-600D-FB3CA6968A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20036" y="2020392"/>
            <a:ext cx="2146153" cy="38809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C9F9892-EBD2-E043-C8DE-983F002F039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7772" y="2383827"/>
            <a:ext cx="2146153" cy="29451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04E095F-C4A7-134E-3A5C-653378D3F17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80485" y="2655717"/>
            <a:ext cx="2392402" cy="304843"/>
          </a:xfrm>
          <a:prstGeom prst="rect">
            <a:avLst/>
          </a:prstGeom>
        </p:spPr>
      </p:pic>
      <p:pic>
        <p:nvPicPr>
          <p:cNvPr id="43" name="그림 42" descr="폰트, 텍스트, 화이트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A6D56A-A6EB-4FA4-34B0-8F2F469ABEF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07772" y="2962926"/>
            <a:ext cx="1633895" cy="337585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A856237B-E2F1-FB35-A6CD-2607E2E0A5EF}"/>
              </a:ext>
            </a:extLst>
          </p:cNvPr>
          <p:cNvSpPr/>
          <p:nvPr/>
        </p:nvSpPr>
        <p:spPr>
          <a:xfrm>
            <a:off x="9068849" y="656004"/>
            <a:ext cx="3090174" cy="26977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 descr="폰트, 텍스트, 화이트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F78323-8FE7-1232-6D16-97F9F383B8C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12682" y="5484230"/>
            <a:ext cx="5668166" cy="9716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5986F0E-5A14-B3AB-798F-8EEC31A0F14E}"/>
              </a:ext>
            </a:extLst>
          </p:cNvPr>
          <p:cNvSpPr txBox="1"/>
          <p:nvPr/>
        </p:nvSpPr>
        <p:spPr>
          <a:xfrm>
            <a:off x="1706323" y="5785407"/>
            <a:ext cx="258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Deformable Convolution:</a:t>
            </a:r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잉크 47">
                <a:extLst>
                  <a:ext uri="{FF2B5EF4-FFF2-40B4-BE49-F238E27FC236}">
                    <a16:creationId xmlns:a16="http://schemas.microsoft.com/office/drawing/2014/main" id="{2585EF0B-A26D-14F8-A794-D31C1DD5ACA7}"/>
                  </a:ext>
                </a:extLst>
              </p14:cNvPr>
              <p14:cNvContentPartPr/>
              <p14:nvPr/>
            </p14:nvContentPartPr>
            <p14:xfrm>
              <a:off x="8195130" y="4446180"/>
              <a:ext cx="1797120" cy="720"/>
            </p14:xfrm>
          </p:contentPart>
        </mc:Choice>
        <mc:Fallback xmlns="">
          <p:pic>
            <p:nvPicPr>
              <p:cNvPr id="48" name="잉크 47">
                <a:extLst>
                  <a:ext uri="{FF2B5EF4-FFF2-40B4-BE49-F238E27FC236}">
                    <a16:creationId xmlns:a16="http://schemas.microsoft.com/office/drawing/2014/main" id="{2585EF0B-A26D-14F8-A794-D31C1DD5ACA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89010" y="4433940"/>
                <a:ext cx="18093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잉크 51">
                <a:extLst>
                  <a:ext uri="{FF2B5EF4-FFF2-40B4-BE49-F238E27FC236}">
                    <a16:creationId xmlns:a16="http://schemas.microsoft.com/office/drawing/2014/main" id="{DACC90BE-A4CE-62AB-56FC-8FB03E72D449}"/>
                  </a:ext>
                </a:extLst>
              </p14:cNvPr>
              <p14:cNvContentPartPr/>
              <p14:nvPr/>
            </p14:nvContentPartPr>
            <p14:xfrm>
              <a:off x="8160930" y="6114780"/>
              <a:ext cx="2092320" cy="720"/>
            </p14:xfrm>
          </p:contentPart>
        </mc:Choice>
        <mc:Fallback xmlns="">
          <p:pic>
            <p:nvPicPr>
              <p:cNvPr id="52" name="잉크 51">
                <a:extLst>
                  <a:ext uri="{FF2B5EF4-FFF2-40B4-BE49-F238E27FC236}">
                    <a16:creationId xmlns:a16="http://schemas.microsoft.com/office/drawing/2014/main" id="{DACC90BE-A4CE-62AB-56FC-8FB03E72D4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54810" y="6102540"/>
                <a:ext cx="2104560" cy="25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화살표: 위쪽/아래쪽 52">
            <a:extLst>
              <a:ext uri="{FF2B5EF4-FFF2-40B4-BE49-F238E27FC236}">
                <a16:creationId xmlns:a16="http://schemas.microsoft.com/office/drawing/2014/main" id="{34638739-5B2C-CD98-4947-451C20B999CB}"/>
              </a:ext>
            </a:extLst>
          </p:cNvPr>
          <p:cNvSpPr/>
          <p:nvPr/>
        </p:nvSpPr>
        <p:spPr>
          <a:xfrm>
            <a:off x="8949690" y="4777740"/>
            <a:ext cx="330795" cy="72525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15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9C2029EF-05B2-88DF-9E2C-B04DE7F30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416" y="-25400"/>
            <a:ext cx="11452907" cy="62547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5" name="내용 개체 틀 6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4FB6DA1-8EAE-05AD-1597-009AEBF5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9" y="1349309"/>
            <a:ext cx="11262072" cy="5091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580F6-D505-769E-DA1B-AA6ADA058552}"/>
              </a:ext>
            </a:extLst>
          </p:cNvPr>
          <p:cNvSpPr txBox="1"/>
          <p:nvPr/>
        </p:nvSpPr>
        <p:spPr>
          <a:xfrm>
            <a:off x="350003" y="818520"/>
            <a:ext cx="7933385" cy="40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Deformable Attention module</a:t>
            </a:r>
            <a:endParaRPr lang="ko-KR" altLang="en-US" sz="20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332041B-9E71-86B3-439B-20FB382A975F}"/>
              </a:ext>
            </a:extLst>
          </p:cNvPr>
          <p:cNvSpPr/>
          <p:nvPr/>
        </p:nvSpPr>
        <p:spPr>
          <a:xfrm>
            <a:off x="4357128" y="1456426"/>
            <a:ext cx="4350143" cy="542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래픽 8" descr="배지 1 윤곽선">
            <a:extLst>
              <a:ext uri="{FF2B5EF4-FFF2-40B4-BE49-F238E27FC236}">
                <a16:creationId xmlns:a16="http://schemas.microsoft.com/office/drawing/2014/main" id="{EE06C15B-EC21-8E48-3286-D3C5639AF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4278" y="972437"/>
            <a:ext cx="503444" cy="50344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31074D7-6044-DF5B-9042-77E84D68C67A}"/>
              </a:ext>
            </a:extLst>
          </p:cNvPr>
          <p:cNvSpPr/>
          <p:nvPr/>
        </p:nvSpPr>
        <p:spPr>
          <a:xfrm>
            <a:off x="3558015" y="2181125"/>
            <a:ext cx="3074797" cy="132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래픽 10" descr="배지 윤곽선">
            <a:extLst>
              <a:ext uri="{FF2B5EF4-FFF2-40B4-BE49-F238E27FC236}">
                <a16:creationId xmlns:a16="http://schemas.microsoft.com/office/drawing/2014/main" id="{B7D5B9D2-D17D-A08D-E052-AA06BF37B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7659" y="2181124"/>
            <a:ext cx="617553" cy="617553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185F108-E12D-6035-7BAB-C7F1DFE7983D}"/>
              </a:ext>
            </a:extLst>
          </p:cNvPr>
          <p:cNvSpPr/>
          <p:nvPr/>
        </p:nvSpPr>
        <p:spPr>
          <a:xfrm>
            <a:off x="6223379" y="1971865"/>
            <a:ext cx="3347070" cy="44144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1671A8-F8C8-A0D5-906B-61F48F1CA00C}"/>
              </a:ext>
            </a:extLst>
          </p:cNvPr>
          <p:cNvSpPr/>
          <p:nvPr/>
        </p:nvSpPr>
        <p:spPr>
          <a:xfrm>
            <a:off x="6795615" y="5325202"/>
            <a:ext cx="4606178" cy="112411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4" name="그래픽 13" descr="배지 3 윤곽선">
            <a:extLst>
              <a:ext uri="{FF2B5EF4-FFF2-40B4-BE49-F238E27FC236}">
                <a16:creationId xmlns:a16="http://schemas.microsoft.com/office/drawing/2014/main" id="{28003324-3E29-25F0-1C76-F29B9FAF68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31755" y="5586231"/>
            <a:ext cx="626837" cy="626837"/>
          </a:xfrm>
          <a:prstGeom prst="rect">
            <a:avLst/>
          </a:prstGeom>
        </p:spPr>
      </p:pic>
      <p:pic>
        <p:nvPicPr>
          <p:cNvPr id="15" name="그래픽 14" descr="배지 4 윤곽선">
            <a:extLst>
              <a:ext uri="{FF2B5EF4-FFF2-40B4-BE49-F238E27FC236}">
                <a16:creationId xmlns:a16="http://schemas.microsoft.com/office/drawing/2014/main" id="{6EF233A8-5441-A67D-218C-0CA88E7C7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76998" y="2018656"/>
            <a:ext cx="574009" cy="47124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A9C56CB-3D76-EE83-DE5C-12A12BF58A9B}"/>
              </a:ext>
            </a:extLst>
          </p:cNvPr>
          <p:cNvSpPr/>
          <p:nvPr/>
        </p:nvSpPr>
        <p:spPr>
          <a:xfrm>
            <a:off x="3395212" y="3691357"/>
            <a:ext cx="3347070" cy="2931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래픽 5" descr="배지 5 윤곽선">
            <a:extLst>
              <a:ext uri="{FF2B5EF4-FFF2-40B4-BE49-F238E27FC236}">
                <a16:creationId xmlns:a16="http://schemas.microsoft.com/office/drawing/2014/main" id="{66F9ADB9-B534-31E6-FA20-C58D61A0F2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64098" y="4800600"/>
            <a:ext cx="691028" cy="5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1E340674-E00C-3250-BE60-96A1DCC73BD8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6383002" y="1778561"/>
            <a:ext cx="2358732" cy="58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4CD4F2E-CE7D-14FF-234E-90E93183601B}"/>
              </a:ext>
            </a:extLst>
          </p:cNvPr>
          <p:cNvSpPr txBox="1"/>
          <p:nvPr/>
        </p:nvSpPr>
        <p:spPr>
          <a:xfrm>
            <a:off x="165620" y="1006267"/>
            <a:ext cx="11337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                 ,                              </a:t>
            </a:r>
            <a:r>
              <a:rPr lang="ko-KR" altLang="en-US" sz="2000" dirty="0"/>
              <a:t>모두 </a:t>
            </a:r>
            <a:r>
              <a:rPr lang="en-US" altLang="ko-KR" sz="2000" dirty="0"/>
              <a:t>query feature            </a:t>
            </a:r>
            <a:r>
              <a:rPr lang="ko-KR" altLang="en-US" sz="2000" dirty="0"/>
              <a:t>에서 얻음</a:t>
            </a:r>
            <a:r>
              <a:rPr lang="en-US" altLang="ko-KR" sz="2000" dirty="0"/>
              <a:t>( d </a:t>
            </a:r>
            <a:r>
              <a:rPr lang="ko-KR" altLang="en-US" sz="2000" dirty="0"/>
              <a:t>차원</a:t>
            </a:r>
            <a:r>
              <a:rPr lang="en-US" altLang="ko-KR" sz="2000" dirty="0"/>
              <a:t>-&gt; 3MK </a:t>
            </a:r>
            <a:r>
              <a:rPr lang="ko-KR" altLang="en-US" sz="2000" dirty="0"/>
              <a:t>차원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17" name="텍스트 개체 틀 1">
            <a:extLst>
              <a:ext uri="{FF2B5EF4-FFF2-40B4-BE49-F238E27FC236}">
                <a16:creationId xmlns:a16="http://schemas.microsoft.com/office/drawing/2014/main" id="{06EA3D40-A4D7-8EC7-A88A-2D1AABF54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5CE9A63-F034-568D-31A9-328374DA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96" y="951802"/>
            <a:ext cx="844730" cy="524313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6EA93A46-1E99-57BF-3155-A585F0B76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62" y="973327"/>
            <a:ext cx="1409232" cy="52431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6434B7F5-DA85-ED17-539A-6551028B3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932" y="1006267"/>
            <a:ext cx="415822" cy="4158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3BD5388-2DB3-2CE3-9556-9291989698C6}"/>
              </a:ext>
            </a:extLst>
          </p:cNvPr>
          <p:cNvSpPr txBox="1"/>
          <p:nvPr/>
        </p:nvSpPr>
        <p:spPr>
          <a:xfrm>
            <a:off x="4902193" y="1491876"/>
            <a:ext cx="165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u="sng" dirty="0"/>
              <a:t>3MK(D-&gt;3MK)</a:t>
            </a:r>
            <a:endParaRPr lang="ko-KR" altLang="en-US" sz="2000" u="sng" dirty="0"/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9287461B-0D98-C430-35FA-B8D5097B7412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263315" y="1802849"/>
            <a:ext cx="1794627" cy="61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CE3AE2B-DC0E-BAE8-7A61-A11A33E96DA1}"/>
              </a:ext>
            </a:extLst>
          </p:cNvPr>
          <p:cNvSpPr txBox="1"/>
          <p:nvPr/>
        </p:nvSpPr>
        <p:spPr>
          <a:xfrm>
            <a:off x="2200305" y="2418291"/>
            <a:ext cx="212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u="sng" dirty="0"/>
              <a:t>2MK(</a:t>
            </a:r>
            <a:r>
              <a:rPr lang="ko-KR" altLang="en-US" sz="2000" dirty="0"/>
              <a:t>∆</a:t>
            </a:r>
            <a:r>
              <a:rPr lang="en-US" altLang="ko-KR" sz="2000" u="sng" dirty="0"/>
              <a:t>x,</a:t>
            </a:r>
            <a:r>
              <a:rPr lang="ko-KR" altLang="en-US" sz="2000" dirty="0"/>
              <a:t> ∆</a:t>
            </a:r>
            <a:r>
              <a:rPr lang="en-US" altLang="ko-KR" sz="2000" u="sng" dirty="0"/>
              <a:t>y</a:t>
            </a:r>
            <a:r>
              <a:rPr lang="en-US" altLang="ko-KR" u="sng" dirty="0"/>
              <a:t>)</a:t>
            </a:r>
            <a:endParaRPr lang="ko-KR" altLang="en-US" u="sng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C41FBC-665B-1C1D-BFD7-D0232D5E3CF3}"/>
              </a:ext>
            </a:extLst>
          </p:cNvPr>
          <p:cNvSpPr txBox="1"/>
          <p:nvPr/>
        </p:nvSpPr>
        <p:spPr>
          <a:xfrm>
            <a:off x="8037118" y="2365554"/>
            <a:ext cx="140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u="sng" dirty="0"/>
              <a:t>MK(logit)</a:t>
            </a:r>
            <a:endParaRPr lang="ko-KR" altLang="en-US" sz="2000" u="sng" dirty="0"/>
          </a:p>
        </p:txBody>
      </p:sp>
      <p:pic>
        <p:nvPicPr>
          <p:cNvPr id="53" name="그래픽 52" descr="배지 윤곽선">
            <a:extLst>
              <a:ext uri="{FF2B5EF4-FFF2-40B4-BE49-F238E27FC236}">
                <a16:creationId xmlns:a16="http://schemas.microsoft.com/office/drawing/2014/main" id="{0F9E0B07-C358-D3BA-5DFC-C53A69291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0441" y="2741122"/>
            <a:ext cx="425993" cy="425993"/>
          </a:xfrm>
          <a:prstGeom prst="rect">
            <a:avLst/>
          </a:prstGeom>
        </p:spPr>
      </p:pic>
      <p:pic>
        <p:nvPicPr>
          <p:cNvPr id="52" name="그래픽 51" descr="배지 1 윤곽선">
            <a:extLst>
              <a:ext uri="{FF2B5EF4-FFF2-40B4-BE49-F238E27FC236}">
                <a16:creationId xmlns:a16="http://schemas.microsoft.com/office/drawing/2014/main" id="{F86FC871-0A21-9436-9C55-F1BD073A12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4009" y="1787057"/>
            <a:ext cx="497942" cy="5128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FE180F9-1DB8-8AE7-342E-8C6914111FD0}"/>
              </a:ext>
            </a:extLst>
          </p:cNvPr>
          <p:cNvSpPr txBox="1"/>
          <p:nvPr/>
        </p:nvSpPr>
        <p:spPr>
          <a:xfrm>
            <a:off x="729883" y="5342400"/>
            <a:ext cx="10768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앞의 과정을 통해  </a:t>
            </a:r>
            <a:r>
              <a:rPr lang="en-US" altLang="ko-KR" dirty="0"/>
              <a:t>Feature Map</a:t>
            </a:r>
            <a:r>
              <a:rPr lang="ko-KR" altLang="en-US" dirty="0"/>
              <a:t> 전체를  </a:t>
            </a:r>
            <a:r>
              <a:rPr lang="en-US" altLang="ko-KR" dirty="0" err="1"/>
              <a:t>Key,Value</a:t>
            </a:r>
            <a:r>
              <a:rPr lang="ko-KR" altLang="en-US" dirty="0"/>
              <a:t>를 구할 때  다 </a:t>
            </a:r>
            <a:r>
              <a:rPr lang="en-US" altLang="ko-KR" dirty="0"/>
              <a:t>Projection </a:t>
            </a:r>
            <a:r>
              <a:rPr lang="ko-KR" altLang="en-US" dirty="0"/>
              <a:t>할</a:t>
            </a:r>
            <a:r>
              <a:rPr lang="en-US" altLang="ko-KR" dirty="0"/>
              <a:t> </a:t>
            </a:r>
            <a:r>
              <a:rPr lang="ko-KR" altLang="en-US" dirty="0"/>
              <a:t>필요 </a:t>
            </a:r>
            <a:r>
              <a:rPr lang="en-US" altLang="ko-KR" dirty="0"/>
              <a:t>X</a:t>
            </a:r>
          </a:p>
          <a:p>
            <a:r>
              <a:rPr lang="ko-KR" altLang="en-US" dirty="0"/>
              <a:t>한 쿼리당 </a:t>
            </a:r>
            <a:r>
              <a:rPr lang="en-US" altLang="ko-KR" dirty="0"/>
              <a:t>Head </a:t>
            </a:r>
            <a:r>
              <a:rPr lang="ko-KR" altLang="en-US" dirty="0"/>
              <a:t>개수</a:t>
            </a:r>
            <a:r>
              <a:rPr lang="en-US" altLang="ko-KR" dirty="0"/>
              <a:t>:M , </a:t>
            </a:r>
            <a:r>
              <a:rPr lang="ko-KR" altLang="en-US" dirty="0"/>
              <a:t>정해 놓은 </a:t>
            </a:r>
            <a:r>
              <a:rPr lang="en-US" altLang="ko-KR" dirty="0"/>
              <a:t>Sampling Point </a:t>
            </a:r>
            <a:r>
              <a:rPr lang="ko-KR" altLang="en-US" dirty="0"/>
              <a:t>개수</a:t>
            </a:r>
            <a:r>
              <a:rPr lang="en-US" altLang="ko-KR" dirty="0"/>
              <a:t>:K  </a:t>
            </a:r>
            <a:r>
              <a:rPr lang="ko-KR" altLang="en-US" dirty="0"/>
              <a:t>총 </a:t>
            </a:r>
            <a:r>
              <a:rPr lang="en-US" altLang="ko-KR" dirty="0"/>
              <a:t>MK</a:t>
            </a:r>
            <a:r>
              <a:rPr lang="ko-KR" altLang="en-US" dirty="0"/>
              <a:t>개의 위치에서만 </a:t>
            </a:r>
            <a:r>
              <a:rPr lang="en-US" altLang="ko-KR" dirty="0"/>
              <a:t>projection</a:t>
            </a:r>
            <a:r>
              <a:rPr lang="ko-KR" altLang="en-US" dirty="0"/>
              <a:t>하면 가능</a:t>
            </a:r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즉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attention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연산을 근본적으로 희소화 함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7ECCE1-E8C1-EDBC-7B53-195BE03D80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883" y="3601399"/>
            <a:ext cx="10049458" cy="1083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36F96B68-DD71-4A57-4D4F-162B2F8BDDFF}"/>
                  </a:ext>
                </a:extLst>
              </p14:cNvPr>
              <p14:cNvContentPartPr/>
              <p14:nvPr/>
            </p14:nvContentPartPr>
            <p14:xfrm>
              <a:off x="3324844" y="4096672"/>
              <a:ext cx="388121" cy="23508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36F96B68-DD71-4A57-4D4F-162B2F8BDD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70838" y="3988672"/>
                <a:ext cx="495772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60C9E66C-47DF-E746-E801-15FF9D80546A}"/>
                  </a:ext>
                </a:extLst>
              </p14:cNvPr>
              <p14:cNvContentPartPr/>
              <p14:nvPr/>
            </p14:nvContentPartPr>
            <p14:xfrm>
              <a:off x="6159548" y="3659272"/>
              <a:ext cx="192867" cy="1724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60C9E66C-47DF-E746-E801-15FF9D8054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5574" y="3551272"/>
                <a:ext cx="300455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739B6E3E-5EAE-92FC-C865-64CBAA2A1CA4}"/>
                  </a:ext>
                </a:extLst>
              </p14:cNvPr>
              <p14:cNvContentPartPr/>
              <p14:nvPr/>
            </p14:nvContentPartPr>
            <p14:xfrm>
              <a:off x="8741734" y="4145880"/>
              <a:ext cx="1684106" cy="72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739B6E3E-5EAE-92FC-C865-64CBAA2A1C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87733" y="3929880"/>
                <a:ext cx="1791748" cy="43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직사각형 7">
            <a:extLst>
              <a:ext uri="{FF2B5EF4-FFF2-40B4-BE49-F238E27FC236}">
                <a16:creationId xmlns:a16="http://schemas.microsoft.com/office/drawing/2014/main" id="{E24C0138-197F-97BD-910F-90A6892D59FF}"/>
              </a:ext>
            </a:extLst>
          </p:cNvPr>
          <p:cNvSpPr/>
          <p:nvPr/>
        </p:nvSpPr>
        <p:spPr>
          <a:xfrm>
            <a:off x="5900873" y="3556810"/>
            <a:ext cx="4878468" cy="1112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래픽 8" descr="배지 3 윤곽선">
            <a:extLst>
              <a:ext uri="{FF2B5EF4-FFF2-40B4-BE49-F238E27FC236}">
                <a16:creationId xmlns:a16="http://schemas.microsoft.com/office/drawing/2014/main" id="{EFD5E20D-40E4-2F93-9A8E-849C4D97C0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91259" y="3541340"/>
            <a:ext cx="620631" cy="62063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371F588-608B-B82F-6F47-FEE352B12600}"/>
              </a:ext>
            </a:extLst>
          </p:cNvPr>
          <p:cNvSpPr/>
          <p:nvPr/>
        </p:nvSpPr>
        <p:spPr>
          <a:xfrm>
            <a:off x="4547666" y="3308762"/>
            <a:ext cx="6394688" cy="16691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" name="그래픽 10" descr="배지 4 윤곽선">
            <a:extLst>
              <a:ext uri="{FF2B5EF4-FFF2-40B4-BE49-F238E27FC236}">
                <a16:creationId xmlns:a16="http://schemas.microsoft.com/office/drawing/2014/main" id="{9C8B6937-015D-F1B7-3C53-994C20DD89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95469" y="3279873"/>
            <a:ext cx="672178" cy="551839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64E37BB-9D0F-D0F8-C63A-AF52B6699786}"/>
              </a:ext>
            </a:extLst>
          </p:cNvPr>
          <p:cNvSpPr/>
          <p:nvPr/>
        </p:nvSpPr>
        <p:spPr>
          <a:xfrm>
            <a:off x="7623810" y="3877874"/>
            <a:ext cx="3155531" cy="591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래픽 23" descr="배지 5 윤곽선">
            <a:extLst>
              <a:ext uri="{FF2B5EF4-FFF2-40B4-BE49-F238E27FC236}">
                <a16:creationId xmlns:a16="http://schemas.microsoft.com/office/drawing/2014/main" id="{963E170A-25F6-86AC-7BD9-D73BB41F859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24860" y="2952462"/>
            <a:ext cx="533082" cy="5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6892A40-9585-AFF4-3672-41B3DF288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0421537-190B-63CF-5F78-52A1C27BB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037" y="1703666"/>
            <a:ext cx="9097645" cy="981212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8DF4BCAD-6ACB-5B34-F8FE-EA65D0DC54FC}"/>
              </a:ext>
            </a:extLst>
          </p:cNvPr>
          <p:cNvSpPr/>
          <p:nvPr/>
        </p:nvSpPr>
        <p:spPr>
          <a:xfrm>
            <a:off x="4931311" y="2870093"/>
            <a:ext cx="689411" cy="6058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6D6D905-0D91-955E-FE0C-00FB92EF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7" y="3661194"/>
            <a:ext cx="9932042" cy="98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4CB9BC-A6B9-2154-DD6A-9D269611CE50}"/>
              </a:ext>
            </a:extLst>
          </p:cNvPr>
          <p:cNvSpPr txBox="1"/>
          <p:nvPr/>
        </p:nvSpPr>
        <p:spPr>
          <a:xfrm>
            <a:off x="519037" y="887104"/>
            <a:ext cx="926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Multi-scale Deformable Attention Module</a:t>
            </a:r>
            <a:r>
              <a:rPr lang="ko-KR" altLang="en-US" dirty="0"/>
              <a:t>을 적용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81F7CBA2-720E-49FE-BCDB-287E5F5B3760}"/>
                  </a:ext>
                </a:extLst>
              </p14:cNvPr>
              <p14:cNvContentPartPr/>
              <p14:nvPr/>
            </p14:nvContentPartPr>
            <p14:xfrm>
              <a:off x="2825390" y="4080400"/>
              <a:ext cx="280080" cy="26892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81F7CBA2-720E-49FE-BCDB-287E5F5B37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1390" y="3972400"/>
                <a:ext cx="387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C548BD3B-B996-BBAF-95F7-54F5B1FF1B0A}"/>
                  </a:ext>
                </a:extLst>
              </p14:cNvPr>
              <p14:cNvContentPartPr/>
              <p14:nvPr/>
            </p14:nvContentPartPr>
            <p14:xfrm>
              <a:off x="3408770" y="4080400"/>
              <a:ext cx="699465" cy="26892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C548BD3B-B996-BBAF-95F7-54F5B1FF1B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4771" y="3972400"/>
                <a:ext cx="807103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FE14E786-8871-3B2B-86F0-4FE9816D41FC}"/>
                  </a:ext>
                </a:extLst>
              </p14:cNvPr>
              <p14:cNvContentPartPr/>
              <p14:nvPr/>
            </p14:nvContentPartPr>
            <p14:xfrm>
              <a:off x="5731241" y="3897780"/>
              <a:ext cx="345600" cy="7786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FE14E786-8871-3B2B-86F0-4FE9816D41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7241" y="3789830"/>
                <a:ext cx="453240" cy="994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B45B8848-477C-BF66-128C-024273086C84}"/>
                  </a:ext>
                </a:extLst>
              </p14:cNvPr>
              <p14:cNvContentPartPr/>
              <p14:nvPr/>
            </p14:nvContentPartPr>
            <p14:xfrm>
              <a:off x="8343700" y="4330420"/>
              <a:ext cx="636120" cy="72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B45B8848-477C-BF66-128C-024273086C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89700" y="4114420"/>
                <a:ext cx="7437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8304DFA8-2FC6-011B-D5DC-1AC6E030DF5E}"/>
                  </a:ext>
                </a:extLst>
              </p14:cNvPr>
              <p14:cNvContentPartPr/>
              <p14:nvPr/>
            </p14:nvContentPartPr>
            <p14:xfrm>
              <a:off x="8387620" y="4190740"/>
              <a:ext cx="648000" cy="3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8304DFA8-2FC6-011B-D5DC-1AC6E030DF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33620" y="4082740"/>
                <a:ext cx="75564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8CF98F5-10E2-D453-F57F-CA9A89E393D6}"/>
              </a:ext>
            </a:extLst>
          </p:cNvPr>
          <p:cNvSpPr txBox="1"/>
          <p:nvPr/>
        </p:nvSpPr>
        <p:spPr>
          <a:xfrm>
            <a:off x="749300" y="4965700"/>
            <a:ext cx="1043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달라진 점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1.</a:t>
            </a:r>
            <a:r>
              <a:rPr lang="ko-KR" altLang="en-US" dirty="0"/>
              <a:t>여러 해상도의 </a:t>
            </a:r>
            <a:r>
              <a:rPr lang="en-US" altLang="ko-KR" dirty="0"/>
              <a:t>feature map </a:t>
            </a:r>
            <a:r>
              <a:rPr lang="ko-KR" altLang="en-US" dirty="0"/>
              <a:t>에서 사용되어야 하므로 정규화 된 좌표 요구</a:t>
            </a:r>
            <a:endParaRPr lang="en-US" altLang="ko-KR" dirty="0"/>
          </a:p>
          <a:p>
            <a:r>
              <a:rPr lang="en-US" altLang="ko-KR" dirty="0"/>
              <a:t>2. Attention weight</a:t>
            </a:r>
            <a:r>
              <a:rPr lang="ko-KR" altLang="en-US" dirty="0"/>
              <a:t>를 구하는 방법</a:t>
            </a:r>
            <a:endParaRPr lang="en-US" altLang="ko-KR" dirty="0"/>
          </a:p>
          <a:p>
            <a:r>
              <a:rPr lang="en-US" altLang="ko-KR" dirty="0"/>
              <a:t>                                                                              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24" name="그림 23" descr="폰트, 화이트, 라인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3390CA-BBA3-9167-E87C-2FC0025E9E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7610" y="5842863"/>
            <a:ext cx="5157007" cy="744046"/>
          </a:xfrm>
          <a:prstGeom prst="rect">
            <a:avLst/>
          </a:prstGeom>
        </p:spPr>
      </p:pic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3EE24C00-7962-9351-9B07-56DDE52B4428}"/>
              </a:ext>
            </a:extLst>
          </p:cNvPr>
          <p:cNvSpPr/>
          <p:nvPr/>
        </p:nvSpPr>
        <p:spPr>
          <a:xfrm>
            <a:off x="5190568" y="5998986"/>
            <a:ext cx="879452" cy="431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7" name="그림 26" descr="폰트, 화이트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9EC71BA-C300-19A1-F583-8FA4CE6989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7383" y="5842864"/>
            <a:ext cx="4096094" cy="74404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13357A4-0937-8736-EC8B-815ACA0A93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88849" y="2835778"/>
            <a:ext cx="1999701" cy="3367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4CA1421-9855-7D6E-69A2-CE338E4BA2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88849" y="3172507"/>
            <a:ext cx="340243" cy="18521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2B573F0-F4F6-AE58-7923-677F26F81F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61305" y="3124625"/>
            <a:ext cx="1499075" cy="22888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1206ECC-9FCF-7CDC-44A8-48AEF82B57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8848" y="3353507"/>
            <a:ext cx="2003151" cy="273633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15F4F3B2-2321-1CB7-C635-351E60FF3413}"/>
              </a:ext>
            </a:extLst>
          </p:cNvPr>
          <p:cNvSpPr/>
          <p:nvPr/>
        </p:nvSpPr>
        <p:spPr>
          <a:xfrm>
            <a:off x="10188848" y="2684878"/>
            <a:ext cx="2003152" cy="12129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C2E71279-1572-B815-4173-0AE050259C8B}"/>
                  </a:ext>
                </a:extLst>
              </p14:cNvPr>
              <p14:cNvContentPartPr/>
              <p14:nvPr/>
            </p14:nvContentPartPr>
            <p14:xfrm>
              <a:off x="8198760" y="4084020"/>
              <a:ext cx="360" cy="3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C2E71279-1572-B815-4173-0AE050259C8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45120" y="397638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84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1FC25A-ADE5-CB8A-ACBE-367DFC4E4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28479F-A158-5258-AD2F-9048D1F7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기본 </a:t>
            </a:r>
            <a:r>
              <a:rPr lang="en-US" altLang="ko-KR" dirty="0"/>
              <a:t>DETR </a:t>
            </a:r>
            <a:r>
              <a:rPr lang="ko-KR" altLang="en-US" dirty="0"/>
              <a:t>구조 및 </a:t>
            </a:r>
            <a:r>
              <a:rPr lang="en-US" altLang="ko-KR" dirty="0"/>
              <a:t>loss</a:t>
            </a:r>
            <a:r>
              <a:rPr lang="ko-KR" altLang="en-US" dirty="0"/>
              <a:t> </a:t>
            </a:r>
          </a:p>
        </p:txBody>
      </p:sp>
      <p:pic>
        <p:nvPicPr>
          <p:cNvPr id="5" name="그림 4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951F28-AFB6-0BEA-530C-C58EBD11A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4" y="1466582"/>
            <a:ext cx="5447520" cy="5043399"/>
          </a:xfrm>
          <a:prstGeom prst="rect">
            <a:avLst/>
          </a:prstGeom>
        </p:spPr>
      </p:pic>
      <p:pic>
        <p:nvPicPr>
          <p:cNvPr id="9" name="그림 8" descr="폰트, 텍스트, 화이트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847D516-47BF-473B-4080-CE291245C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394" y="1624084"/>
            <a:ext cx="3961357" cy="89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943735-6931-276E-66CA-9BC6F2C2C094}"/>
              </a:ext>
            </a:extLst>
          </p:cNvPr>
          <p:cNvSpPr txBox="1"/>
          <p:nvPr/>
        </p:nvSpPr>
        <p:spPr>
          <a:xfrm>
            <a:off x="5955203" y="1873553"/>
            <a:ext cx="188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헝가리안 매칭 알고리즘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503DAAF7-22DE-B00A-717F-A8E6C894A3CA}"/>
                  </a:ext>
                </a:extLst>
              </p14:cNvPr>
              <p14:cNvContentPartPr/>
              <p14:nvPr/>
            </p14:nvContentPartPr>
            <p14:xfrm>
              <a:off x="9698841" y="1915259"/>
              <a:ext cx="1639440" cy="4654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503DAAF7-22DE-B00A-717F-A8E6C894A3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4841" y="1807259"/>
                <a:ext cx="1747080" cy="681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06058AF-89B4-E32F-0195-11AF9C61DF1B}"/>
              </a:ext>
            </a:extLst>
          </p:cNvPr>
          <p:cNvCxnSpPr/>
          <p:nvPr/>
        </p:nvCxnSpPr>
        <p:spPr>
          <a:xfrm flipV="1">
            <a:off x="8816454" y="2380739"/>
            <a:ext cx="1323833" cy="43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C1D754A5-572A-DB4D-2E35-23EBE177A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1677" y="2873765"/>
            <a:ext cx="4574148" cy="42868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A9A174F-388C-96D8-8E06-1B9EE5B9C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381" y="2940502"/>
            <a:ext cx="1352750" cy="419158"/>
          </a:xfrm>
          <a:prstGeom prst="rect">
            <a:avLst/>
          </a:prstGeom>
        </p:spPr>
      </p:pic>
      <p:sp>
        <p:nvSpPr>
          <p:cNvPr id="20" name="같음 기호 19">
            <a:extLst>
              <a:ext uri="{FF2B5EF4-FFF2-40B4-BE49-F238E27FC236}">
                <a16:creationId xmlns:a16="http://schemas.microsoft.com/office/drawing/2014/main" id="{C2694637-BD6B-AB57-60A6-E4BBF208612C}"/>
              </a:ext>
            </a:extLst>
          </p:cNvPr>
          <p:cNvSpPr/>
          <p:nvPr/>
        </p:nvSpPr>
        <p:spPr>
          <a:xfrm>
            <a:off x="7233313" y="2940502"/>
            <a:ext cx="218364" cy="36194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1033097C-49EE-4CAF-D98A-3C06F1ECF54A}"/>
                  </a:ext>
                </a:extLst>
              </p14:cNvPr>
              <p14:cNvContentPartPr/>
              <p14:nvPr/>
            </p14:nvContentPartPr>
            <p14:xfrm>
              <a:off x="5838654" y="3515477"/>
              <a:ext cx="6019560" cy="72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1033097C-49EE-4CAF-D98A-3C06F1ECF5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2534" y="3503237"/>
                <a:ext cx="6031800" cy="252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그림 24">
            <a:extLst>
              <a:ext uri="{FF2B5EF4-FFF2-40B4-BE49-F238E27FC236}">
                <a16:creationId xmlns:a16="http://schemas.microsoft.com/office/drawing/2014/main" id="{19A576F2-9004-BECE-35EB-0D9050AB4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1381" y="3645329"/>
            <a:ext cx="6254444" cy="813766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2110C2EF-8838-89F5-7E49-8F72A1FED588}"/>
                  </a:ext>
                </a:extLst>
              </p14:cNvPr>
              <p14:cNvContentPartPr/>
              <p14:nvPr/>
            </p14:nvContentPartPr>
            <p14:xfrm>
              <a:off x="10577015" y="3832563"/>
              <a:ext cx="1363999" cy="46548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2110C2EF-8838-89F5-7E49-8F72A1FED58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23017" y="3724563"/>
                <a:ext cx="1471636" cy="68112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907C19D-4BF6-9C0C-4ABE-BABDF53D8FCF}"/>
              </a:ext>
            </a:extLst>
          </p:cNvPr>
          <p:cNvCxnSpPr/>
          <p:nvPr/>
        </p:nvCxnSpPr>
        <p:spPr>
          <a:xfrm flipV="1">
            <a:off x="9253182" y="4439769"/>
            <a:ext cx="1323833" cy="430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 descr="폰트, 친필, 서예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D791CA-B581-6A2A-E714-6416A165BD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1381" y="4978634"/>
            <a:ext cx="1352750" cy="476316"/>
          </a:xfrm>
          <a:prstGeom prst="rect">
            <a:avLst/>
          </a:prstGeom>
        </p:spPr>
      </p:pic>
      <p:sp>
        <p:nvSpPr>
          <p:cNvPr id="33" name="같음 기호 32">
            <a:extLst>
              <a:ext uri="{FF2B5EF4-FFF2-40B4-BE49-F238E27FC236}">
                <a16:creationId xmlns:a16="http://schemas.microsoft.com/office/drawing/2014/main" id="{F0286945-21F2-9797-79F9-A46036147FA1}"/>
              </a:ext>
            </a:extLst>
          </p:cNvPr>
          <p:cNvSpPr/>
          <p:nvPr/>
        </p:nvSpPr>
        <p:spPr>
          <a:xfrm>
            <a:off x="7228830" y="5035818"/>
            <a:ext cx="222847" cy="36194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CD69618E-D66F-D1DE-508F-8AE4C494C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6376" y="4950106"/>
            <a:ext cx="4469449" cy="47631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922CBBC-C1D0-AAF4-4A95-5283F06A9E68}"/>
              </a:ext>
            </a:extLst>
          </p:cNvPr>
          <p:cNvSpPr txBox="1"/>
          <p:nvPr/>
        </p:nvSpPr>
        <p:spPr>
          <a:xfrm>
            <a:off x="8059265" y="5550549"/>
            <a:ext cx="119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겹친 정도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6343BE-5CE3-00E0-DF64-3A3279BF8BA1}"/>
              </a:ext>
            </a:extLst>
          </p:cNvPr>
          <p:cNvSpPr txBox="1"/>
          <p:nvPr/>
        </p:nvSpPr>
        <p:spPr>
          <a:xfrm>
            <a:off x="10474609" y="5529723"/>
            <a:ext cx="129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좌표차이</a:t>
            </a:r>
          </a:p>
        </p:txBody>
      </p:sp>
    </p:spTree>
    <p:extLst>
      <p:ext uri="{BB962C8B-B14F-4D97-AF65-F5344CB8AC3E}">
        <p14:creationId xmlns:p14="http://schemas.microsoft.com/office/powerpoint/2010/main" val="378965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5C983F74-85BA-6A10-7420-631516DC1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886794"/>
              </p:ext>
            </p:extLst>
          </p:nvPr>
        </p:nvGraphicFramePr>
        <p:xfrm>
          <a:off x="526644" y="1317625"/>
          <a:ext cx="1133157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314">
                  <a:extLst>
                    <a:ext uri="{9D8B030D-6E8A-4147-A177-3AD203B41FA5}">
                      <a16:colId xmlns:a16="http://schemas.microsoft.com/office/drawing/2014/main" val="319662067"/>
                    </a:ext>
                  </a:extLst>
                </a:gridCol>
                <a:gridCol w="4532628">
                  <a:extLst>
                    <a:ext uri="{9D8B030D-6E8A-4147-A177-3AD203B41FA5}">
                      <a16:colId xmlns:a16="http://schemas.microsoft.com/office/drawing/2014/main" val="2743840386"/>
                    </a:ext>
                  </a:extLst>
                </a:gridCol>
                <a:gridCol w="4532628">
                  <a:extLst>
                    <a:ext uri="{9D8B030D-6E8A-4147-A177-3AD203B41FA5}">
                      <a16:colId xmlns:a16="http://schemas.microsoft.com/office/drawing/2014/main" val="1164952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 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ea typeface="KoPubWorld돋움체 Bold" panose="00000800000000000000"/>
                        </a:rPr>
                        <a:t>기존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ea typeface="KoPubWorld돋움체 Bold" panose="00000800000000000000"/>
                        </a:rPr>
                        <a:t>DETR</a:t>
                      </a:r>
                      <a:endParaRPr lang="ko-KR" altLang="en-US" dirty="0">
                        <a:solidFill>
                          <a:schemeClr val="tx1"/>
                        </a:solidFill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Deformable DETR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6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Feature Map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 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단일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Feature Map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ea typeface="KoPubWorld돋움체 Bold" panose="00000800000000000000"/>
                        </a:rPr>
                        <a:t>멀티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scale Feature Map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6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ea typeface="KoPubWorld돋움체 Bold" panose="00000800000000000000"/>
                        </a:rPr>
                        <a:t>Encoder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ea typeface="KoPubWorld돋움체 Bold" panose="00000800000000000000"/>
                        </a:rPr>
                        <a:t>기존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Self Attention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Deformable Attention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5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Decoder 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 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기존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Self Attention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 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기존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Self Attention 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유지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0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Decoder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ea typeface="KoPubWorld돋움체 Bold" panose="00000800000000000000"/>
                        </a:rPr>
                        <a:t>기존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Cross Attention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Deformable Attention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0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KoPubWorld돋움체 Bold" panose="00000800000000000000"/>
                        </a:rPr>
                        <a:t>loss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ea typeface="KoPubWorld돋움체 Bold" panose="00000800000000000000"/>
                        </a:rPr>
                        <a:t>동일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ea typeface="KoPubWorld돋움체 Bold" panose="00000800000000000000"/>
                        </a:rPr>
                        <a:t>거의 동일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(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클래스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loss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만 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FOCAL </a:t>
                      </a:r>
                      <a:r>
                        <a:rPr lang="ko-KR" altLang="en-US" dirty="0">
                          <a:ea typeface="KoPubWorld돋움체 Bold" panose="00000800000000000000"/>
                        </a:rPr>
                        <a:t>변경</a:t>
                      </a:r>
                      <a:r>
                        <a:rPr lang="en-US" altLang="ko-KR" dirty="0">
                          <a:ea typeface="KoPubWorld돋움체 Bold" panose="00000800000000000000"/>
                        </a:rPr>
                        <a:t>)</a:t>
                      </a:r>
                      <a:endParaRPr lang="ko-KR" altLang="en-US" dirty="0">
                        <a:ea typeface="KoPubWorld돋움체 Bold" panose="0000080000000000000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7124"/>
                  </a:ext>
                </a:extLst>
              </a:tr>
            </a:tbl>
          </a:graphicData>
        </a:graphic>
      </p:graphicFrame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79CA7F9-BBE6-8141-7E3C-41A9E829DE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7" name="그래픽 6" descr="배지 1 윤곽선">
            <a:extLst>
              <a:ext uri="{FF2B5EF4-FFF2-40B4-BE49-F238E27FC236}">
                <a16:creationId xmlns:a16="http://schemas.microsoft.com/office/drawing/2014/main" id="{6034DF15-98DE-73A1-F983-E204CCC5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68" y="2451099"/>
            <a:ext cx="401932" cy="384175"/>
          </a:xfrm>
          <a:prstGeom prst="rect">
            <a:avLst/>
          </a:prstGeom>
        </p:spPr>
      </p:pic>
      <p:pic>
        <p:nvPicPr>
          <p:cNvPr id="8" name="그래픽 7" descr="배지 1 윤곽선">
            <a:extLst>
              <a:ext uri="{FF2B5EF4-FFF2-40B4-BE49-F238E27FC236}">
                <a16:creationId xmlns:a16="http://schemas.microsoft.com/office/drawing/2014/main" id="{BA9BA416-6777-FE6E-449E-3A3831E6A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568" y="3697977"/>
            <a:ext cx="401932" cy="384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DCA73-EAB6-FE37-F8E0-35078A5EFD5E}"/>
              </a:ext>
            </a:extLst>
          </p:cNvPr>
          <p:cNvSpPr txBox="1"/>
          <p:nvPr/>
        </p:nvSpPr>
        <p:spPr>
          <a:xfrm>
            <a:off x="1418814" y="3686176"/>
            <a:ext cx="1043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ea typeface="KoPubWorld돋움체 Bold" panose="00000800000000000000"/>
              </a:rPr>
              <a:t>Decoder</a:t>
            </a:r>
            <a:r>
              <a:rPr lang="ko-KR" altLang="en-US" dirty="0">
                <a:ea typeface="KoPubWorld돋움체 Bold" panose="00000800000000000000"/>
              </a:rPr>
              <a:t>의  </a:t>
            </a:r>
            <a:r>
              <a:rPr lang="en-US" altLang="ko-KR" dirty="0">
                <a:ea typeface="KoPubWorld돋움체 Bold" panose="00000800000000000000"/>
              </a:rPr>
              <a:t>Self Attention</a:t>
            </a:r>
            <a:r>
              <a:rPr lang="ko-KR" altLang="en-US" dirty="0">
                <a:ea typeface="KoPubWorld돋움체 Bold" panose="00000800000000000000"/>
              </a:rPr>
              <a:t>을 자신들의 </a:t>
            </a:r>
            <a:r>
              <a:rPr lang="en-US" altLang="ko-KR" dirty="0">
                <a:ea typeface="KoPubWorld돋움체 Bold" panose="00000800000000000000"/>
              </a:rPr>
              <a:t>Deformable Attention</a:t>
            </a:r>
            <a:r>
              <a:rPr lang="ko-KR" altLang="en-US" dirty="0">
                <a:ea typeface="KoPubWorld돋움체 Bold" panose="00000800000000000000"/>
              </a:rPr>
              <a:t>으로 바꾸지 못한 이유</a:t>
            </a:r>
            <a:endParaRPr lang="en-US" altLang="ko-KR" dirty="0">
              <a:ea typeface="KoPubWorld돋움체 Bold" panose="0000080000000000000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>
                <a:ea typeface="KoPubWorld돋움체 Bold" panose="00000800000000000000"/>
              </a:rPr>
              <a:t>Deformable Attention</a:t>
            </a:r>
            <a:r>
              <a:rPr lang="ko-KR" altLang="en-US" dirty="0">
                <a:ea typeface="KoPubWorld돋움체 Bold" panose="00000800000000000000"/>
              </a:rPr>
              <a:t>은 </a:t>
            </a:r>
            <a:r>
              <a:rPr lang="en-US" altLang="ko-KR" dirty="0">
                <a:ea typeface="KoPubWorld돋움체 Bold" panose="00000800000000000000"/>
              </a:rPr>
              <a:t>feature map</a:t>
            </a:r>
            <a:r>
              <a:rPr lang="ko-KR" altLang="en-US" dirty="0">
                <a:ea typeface="KoPubWorld돋움체 Bold" panose="00000800000000000000"/>
              </a:rPr>
              <a:t>을 필요로 함</a:t>
            </a:r>
            <a:endParaRPr lang="en-US" altLang="ko-KR" dirty="0">
              <a:ea typeface="KoPubWorld돋움체 Bold" panose="00000800000000000000"/>
            </a:endParaRPr>
          </a:p>
          <a:p>
            <a:r>
              <a:rPr lang="ko-KR" altLang="en-US" dirty="0">
                <a:ea typeface="KoPubWorld돋움체 Bold" panose="00000800000000000000"/>
              </a:rPr>
              <a:t>하지만 </a:t>
            </a:r>
            <a:r>
              <a:rPr lang="en-US" altLang="ko-KR" dirty="0">
                <a:ea typeface="KoPubWorld돋움체 Bold" panose="00000800000000000000"/>
              </a:rPr>
              <a:t>decode</a:t>
            </a:r>
            <a:r>
              <a:rPr lang="ko-KR" altLang="en-US" dirty="0">
                <a:ea typeface="KoPubWorld돋움체 Bold" panose="00000800000000000000"/>
              </a:rPr>
              <a:t>의 </a:t>
            </a:r>
            <a:r>
              <a:rPr lang="en-US" altLang="ko-KR" dirty="0">
                <a:ea typeface="KoPubWorld돋움체 Bold" panose="00000800000000000000"/>
              </a:rPr>
              <a:t>input</a:t>
            </a:r>
            <a:r>
              <a:rPr lang="ko-KR" altLang="en-US" dirty="0">
                <a:ea typeface="KoPubWorld돋움체 Bold" panose="00000800000000000000"/>
              </a:rPr>
              <a:t>은 </a:t>
            </a:r>
            <a:r>
              <a:rPr lang="en-US" altLang="ko-KR" dirty="0">
                <a:ea typeface="KoPubWorld돋움체 Bold" panose="00000800000000000000"/>
              </a:rPr>
              <a:t>latent slot</a:t>
            </a:r>
            <a:r>
              <a:rPr lang="ko-KR" altLang="en-US" dirty="0">
                <a:ea typeface="KoPubWorld돋움체 Bold" panose="00000800000000000000"/>
              </a:rPr>
              <a:t>이므로 </a:t>
            </a:r>
            <a:r>
              <a:rPr lang="en-US" altLang="ko-KR" dirty="0" err="1">
                <a:ea typeface="KoPubWorld돋움체 Bold" panose="00000800000000000000"/>
              </a:rPr>
              <a:t>query,key,value</a:t>
            </a:r>
            <a:r>
              <a:rPr lang="en-US" altLang="ko-KR" dirty="0">
                <a:ea typeface="KoPubWorld돋움체 Bold" panose="00000800000000000000"/>
              </a:rPr>
              <a:t> </a:t>
            </a:r>
            <a:r>
              <a:rPr lang="ko-KR" altLang="en-US" dirty="0">
                <a:ea typeface="KoPubWorld돋움체 Bold" panose="00000800000000000000"/>
              </a:rPr>
              <a:t>모두 </a:t>
            </a:r>
            <a:r>
              <a:rPr lang="en-US" altLang="ko-KR" dirty="0">
                <a:ea typeface="KoPubWorld돋움체 Bold" panose="00000800000000000000"/>
              </a:rPr>
              <a:t>latent slot</a:t>
            </a:r>
            <a:r>
              <a:rPr lang="ko-KR" altLang="en-US" dirty="0">
                <a:ea typeface="KoPubWorld돋움체 Bold" panose="00000800000000000000"/>
              </a:rPr>
              <a:t>으로 부터 나오므로 교체 불가</a:t>
            </a:r>
            <a:endParaRPr lang="en-US" altLang="ko-KR" dirty="0">
              <a:ea typeface="KoPubWorld돋움체 Bold" panose="00000800000000000000"/>
            </a:endParaRPr>
          </a:p>
          <a:p>
            <a:endParaRPr lang="en-US" altLang="ko-KR" dirty="0">
              <a:ea typeface="KoPubWorld돋움체 Bold" panose="00000800000000000000"/>
            </a:endParaRPr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래픽 5" descr="배지 윤곽선">
            <a:extLst>
              <a:ext uri="{FF2B5EF4-FFF2-40B4-BE49-F238E27FC236}">
                <a16:creationId xmlns:a16="http://schemas.microsoft.com/office/drawing/2014/main" id="{8AC2BA80-B02A-C4EC-744D-60B2D0780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568" y="2794191"/>
            <a:ext cx="409433" cy="3935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D56703-9DD6-D12B-3342-0558DD9FC36C}"/>
              </a:ext>
            </a:extLst>
          </p:cNvPr>
          <p:cNvSpPr txBox="1"/>
          <p:nvPr/>
        </p:nvSpPr>
        <p:spPr>
          <a:xfrm>
            <a:off x="1233675" y="4845349"/>
            <a:ext cx="10809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ea typeface="KoPubWorld돋움체 Bold" panose="00000800000000000000"/>
              </a:rPr>
              <a:t>Decoder</a:t>
            </a:r>
            <a:r>
              <a:rPr lang="ko-KR" altLang="en-US" dirty="0">
                <a:ea typeface="KoPubWorld돋움체 Bold" panose="00000800000000000000"/>
              </a:rPr>
              <a:t>의 </a:t>
            </a:r>
            <a:r>
              <a:rPr lang="en-US" altLang="ko-KR" dirty="0">
                <a:ea typeface="KoPubWorld돋움체 Bold" panose="00000800000000000000"/>
              </a:rPr>
              <a:t>Self Attention</a:t>
            </a:r>
            <a:r>
              <a:rPr lang="ko-KR" altLang="en-US" dirty="0">
                <a:ea typeface="KoPubWorld돋움체 Bold" panose="00000800000000000000"/>
              </a:rPr>
              <a:t>을 한 </a:t>
            </a:r>
            <a:r>
              <a:rPr lang="en-US" altLang="ko-KR" dirty="0">
                <a:ea typeface="KoPubWorld돋움체 Bold" panose="00000800000000000000"/>
              </a:rPr>
              <a:t>output</a:t>
            </a:r>
            <a:r>
              <a:rPr lang="ko-KR" altLang="en-US" dirty="0">
                <a:ea typeface="KoPubWorld돋움체 Bold" panose="00000800000000000000"/>
              </a:rPr>
              <a:t>은 결국 </a:t>
            </a:r>
            <a:r>
              <a:rPr lang="en-US" altLang="ko-KR" dirty="0">
                <a:ea typeface="KoPubWorld돋움체 Bold" panose="00000800000000000000"/>
              </a:rPr>
              <a:t>object </a:t>
            </a:r>
            <a:r>
              <a:rPr lang="ko-KR" altLang="en-US" dirty="0">
                <a:ea typeface="KoPubWorld돋움체 Bold" panose="00000800000000000000"/>
              </a:rPr>
              <a:t>쿼리 </a:t>
            </a:r>
            <a:r>
              <a:rPr lang="en-US" altLang="ko-KR" dirty="0">
                <a:ea typeface="KoPubWorld돋움체 Bold" panose="00000800000000000000"/>
              </a:rPr>
              <a:t>( </a:t>
            </a:r>
            <a:r>
              <a:rPr lang="ko-KR" altLang="en-US" dirty="0">
                <a:ea typeface="KoPubWorld돋움체 Bold" panose="00000800000000000000"/>
              </a:rPr>
              <a:t>인코더의 쿼리처럼 </a:t>
            </a:r>
            <a:r>
              <a:rPr lang="en-US" altLang="ko-KR" dirty="0">
                <a:ea typeface="KoPubWorld돋움체 Bold" panose="00000800000000000000"/>
              </a:rPr>
              <a:t>reference point </a:t>
            </a:r>
            <a:r>
              <a:rPr lang="ko-KR" altLang="en-US" dirty="0">
                <a:ea typeface="KoPubWorld돋움체 Bold" panose="00000800000000000000"/>
              </a:rPr>
              <a:t>없음</a:t>
            </a:r>
            <a:r>
              <a:rPr lang="en-US" altLang="ko-KR" dirty="0">
                <a:ea typeface="KoPubWorld돋움체 Bold" panose="00000800000000000000"/>
              </a:rPr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ko-KR" altLang="en-US" dirty="0">
                <a:ea typeface="KoPubWorld돋움체 Bold" panose="00000800000000000000"/>
              </a:rPr>
              <a:t>즉 </a:t>
            </a:r>
            <a:r>
              <a:rPr lang="en-US" altLang="ko-KR" dirty="0">
                <a:ea typeface="KoPubWorld돋움체 Bold" panose="00000800000000000000"/>
              </a:rPr>
              <a:t>Object query</a:t>
            </a:r>
            <a:r>
              <a:rPr lang="ko-KR" altLang="en-US" dirty="0">
                <a:ea typeface="KoPubWorld돋움체 Bold" panose="00000800000000000000"/>
              </a:rPr>
              <a:t>가 자기 </a:t>
            </a:r>
            <a:r>
              <a:rPr lang="en-US" altLang="ko-KR" dirty="0">
                <a:ea typeface="KoPubWorld돋움체 Bold" panose="00000800000000000000"/>
              </a:rPr>
              <a:t>reference point</a:t>
            </a:r>
            <a:r>
              <a:rPr lang="ko-KR" altLang="en-US" dirty="0">
                <a:ea typeface="KoPubWorld돋움체 Bold" panose="00000800000000000000"/>
              </a:rPr>
              <a:t>를 가지도록 변경 </a:t>
            </a:r>
            <a:r>
              <a:rPr lang="ko-KR" altLang="en-US" dirty="0" err="1">
                <a:ea typeface="KoPubWorld돋움체 Bold" panose="00000800000000000000"/>
              </a:rPr>
              <a:t>해줘야함</a:t>
            </a:r>
            <a:endParaRPr lang="en-US" altLang="ko-KR" dirty="0">
              <a:ea typeface="KoPubWorld돋움체 Bold" panose="0000080000000000000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>
                <a:ea typeface="KoPubWorld돋움체 Bold" panose="00000800000000000000"/>
              </a:rPr>
              <a:t>Object query </a:t>
            </a:r>
            <a:r>
              <a:rPr lang="ko-KR" altLang="en-US" dirty="0">
                <a:ea typeface="KoPubWorld돋움체 Bold" panose="00000800000000000000"/>
              </a:rPr>
              <a:t>벡터</a:t>
            </a:r>
            <a:r>
              <a:rPr lang="en-US" altLang="ko-KR" dirty="0">
                <a:ea typeface="KoPubWorld돋움체 Bold" panose="00000800000000000000"/>
              </a:rPr>
              <a:t>(</a:t>
            </a:r>
            <a:r>
              <a:rPr lang="en-US" altLang="ko-KR" dirty="0" err="1">
                <a:ea typeface="KoPubWorld돋움체 Bold" panose="00000800000000000000"/>
              </a:rPr>
              <a:t>N,d</a:t>
            </a:r>
            <a:r>
              <a:rPr lang="en-US" altLang="ko-KR" dirty="0">
                <a:ea typeface="KoPubWorld돋움체 Bold" panose="00000800000000000000"/>
              </a:rPr>
              <a:t>) </a:t>
            </a:r>
            <a:r>
              <a:rPr lang="ko-KR" altLang="en-US" dirty="0">
                <a:ea typeface="KoPubWorld돋움체 Bold" panose="00000800000000000000"/>
              </a:rPr>
              <a:t>를 </a:t>
            </a:r>
            <a:r>
              <a:rPr lang="en-US" altLang="ko-KR" dirty="0">
                <a:ea typeface="KoPubWorld돋움체 Bold" panose="00000800000000000000"/>
              </a:rPr>
              <a:t>linear</a:t>
            </a:r>
            <a:r>
              <a:rPr lang="ko-KR" altLang="en-US" dirty="0">
                <a:ea typeface="KoPubWorld돋움체 Bold" panose="00000800000000000000"/>
              </a:rPr>
              <a:t> </a:t>
            </a:r>
            <a:r>
              <a:rPr lang="en-US" altLang="ko-KR" dirty="0">
                <a:ea typeface="KoPubWorld돋움체 Bold" panose="00000800000000000000"/>
              </a:rPr>
              <a:t>projection</a:t>
            </a:r>
            <a:r>
              <a:rPr lang="ko-KR" altLang="en-US" dirty="0">
                <a:ea typeface="KoPubWorld돋움체 Bold" panose="00000800000000000000"/>
              </a:rPr>
              <a:t>을 통해  </a:t>
            </a:r>
            <a:r>
              <a:rPr lang="en-US" altLang="ko-KR" dirty="0">
                <a:ea typeface="KoPubWorld돋움체 Bold" panose="00000800000000000000"/>
              </a:rPr>
              <a:t>2</a:t>
            </a:r>
            <a:r>
              <a:rPr lang="ko-KR" altLang="en-US" dirty="0" err="1">
                <a:ea typeface="KoPubWorld돋움체 Bold" panose="00000800000000000000"/>
              </a:rPr>
              <a:t>차원값</a:t>
            </a:r>
            <a:r>
              <a:rPr lang="ko-KR" altLang="en-US" dirty="0">
                <a:ea typeface="KoPubWorld돋움체 Bold" panose="00000800000000000000"/>
              </a:rPr>
              <a:t> </a:t>
            </a:r>
            <a:r>
              <a:rPr lang="en-US" altLang="ko-KR" dirty="0">
                <a:ea typeface="KoPubWorld돋움체 Bold" panose="00000800000000000000"/>
              </a:rPr>
              <a:t>(</a:t>
            </a:r>
            <a:r>
              <a:rPr lang="en-US" altLang="ko-KR" dirty="0" err="1">
                <a:ea typeface="KoPubWorld돋움체 Bold" panose="00000800000000000000"/>
              </a:rPr>
              <a:t>x,y</a:t>
            </a:r>
            <a:r>
              <a:rPr lang="en-US" altLang="ko-KR" dirty="0">
                <a:ea typeface="KoPubWorld돋움체 Bold" panose="00000800000000000000"/>
              </a:rPr>
              <a:t>)</a:t>
            </a:r>
            <a:r>
              <a:rPr lang="ko-KR" altLang="en-US" dirty="0">
                <a:ea typeface="KoPubWorld돋움체 Bold" panose="00000800000000000000"/>
              </a:rPr>
              <a:t>를 갖는 </a:t>
            </a:r>
            <a:r>
              <a:rPr lang="en-US" altLang="ko-KR" dirty="0">
                <a:ea typeface="KoPubWorld돋움체 Bold" panose="00000800000000000000"/>
              </a:rPr>
              <a:t>(N,2)</a:t>
            </a:r>
            <a:r>
              <a:rPr lang="ko-KR" altLang="en-US" dirty="0">
                <a:ea typeface="KoPubWorld돋움체 Bold" panose="00000800000000000000"/>
              </a:rPr>
              <a:t> 로 바꿔 줌</a:t>
            </a:r>
            <a:endParaRPr lang="en-US" altLang="ko-KR" dirty="0">
              <a:ea typeface="KoPubWorld돋움체 Bold" panose="0000080000000000000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ko-KR" dirty="0">
                <a:ea typeface="KoPubWorld돋움체 Bold" panose="00000800000000000000"/>
              </a:rPr>
              <a:t>Multi scale</a:t>
            </a:r>
            <a:r>
              <a:rPr lang="ko-KR" altLang="en-US" dirty="0">
                <a:ea typeface="KoPubWorld돋움체 Bold" panose="00000800000000000000"/>
              </a:rPr>
              <a:t>에 적용하기 위해서 </a:t>
            </a:r>
            <a:r>
              <a:rPr lang="en-US" altLang="ko-KR" dirty="0">
                <a:ea typeface="KoPubWorld돋움체 Bold" panose="00000800000000000000"/>
              </a:rPr>
              <a:t>sigmoid</a:t>
            </a:r>
            <a:r>
              <a:rPr lang="ko-KR" altLang="en-US" dirty="0">
                <a:ea typeface="KoPubWorld돋움체 Bold" panose="00000800000000000000"/>
              </a:rPr>
              <a:t>를 통해</a:t>
            </a:r>
            <a:r>
              <a:rPr lang="en-US" altLang="ko-KR" dirty="0">
                <a:ea typeface="KoPubWorld돋움체 Bold" panose="00000800000000000000"/>
              </a:rPr>
              <a:t>[0,1] </a:t>
            </a:r>
            <a:r>
              <a:rPr lang="ko-KR" altLang="en-US" dirty="0">
                <a:ea typeface="KoPubWorld돋움체 Bold" panose="00000800000000000000"/>
              </a:rPr>
              <a:t>범위로 </a:t>
            </a:r>
            <a:r>
              <a:rPr lang="ko-KR" altLang="en-US" dirty="0" err="1">
                <a:ea typeface="KoPubWorld돋움체 Bold" panose="00000800000000000000"/>
              </a:rPr>
              <a:t>정규화된</a:t>
            </a:r>
            <a:r>
              <a:rPr lang="ko-KR" altLang="en-US" dirty="0">
                <a:ea typeface="KoPubWorld돋움체 Bold" panose="00000800000000000000"/>
              </a:rPr>
              <a:t> </a:t>
            </a:r>
            <a:r>
              <a:rPr lang="en-US" altLang="ko-KR" dirty="0">
                <a:ea typeface="KoPubWorld돋움체 Bold" panose="00000800000000000000"/>
              </a:rPr>
              <a:t>reference point</a:t>
            </a:r>
            <a:r>
              <a:rPr lang="ko-KR" altLang="en-US" dirty="0">
                <a:ea typeface="KoPubWorld돋움체 Bold" panose="00000800000000000000"/>
              </a:rPr>
              <a:t>를 구함</a:t>
            </a:r>
            <a:endParaRPr lang="en-US" altLang="ko-KR" dirty="0">
              <a:ea typeface="KoPubWorld돋움체 Bold" panose="0000080000000000000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ko-KR" dirty="0">
              <a:ea typeface="KoPubWorld돋움체 Bold" panose="00000800000000000000"/>
            </a:endParaRPr>
          </a:p>
        </p:txBody>
      </p:sp>
      <p:pic>
        <p:nvPicPr>
          <p:cNvPr id="11" name="그래픽 10" descr="배지 윤곽선">
            <a:extLst>
              <a:ext uri="{FF2B5EF4-FFF2-40B4-BE49-F238E27FC236}">
                <a16:creationId xmlns:a16="http://schemas.microsoft.com/office/drawing/2014/main" id="{DA8C3FC9-2DB3-E1BF-508B-BD0926BF4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568" y="4810206"/>
            <a:ext cx="409433" cy="3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8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D313192-3752-E9C5-B757-4CE65AAB7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819C0E-7599-094D-9140-8A1EFEA41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기본 </a:t>
            </a:r>
            <a:r>
              <a:rPr lang="en-US" altLang="ko-KR" dirty="0"/>
              <a:t>DETR</a:t>
            </a:r>
            <a:r>
              <a:rPr lang="ko-KR" altLang="en-US" dirty="0"/>
              <a:t>에서 </a:t>
            </a:r>
            <a:r>
              <a:rPr lang="en-US" altLang="ko-KR" dirty="0" err="1"/>
              <a:t>bbox</a:t>
            </a:r>
            <a:r>
              <a:rPr lang="ko-KR" altLang="en-US" dirty="0"/>
              <a:t>를 </a:t>
            </a:r>
            <a:r>
              <a:rPr lang="ko-KR" altLang="en-US" dirty="0" err="1"/>
              <a:t>예측할때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en-US" altLang="ko-KR" dirty="0" err="1"/>
              <a:t>cx,cy,w,h</a:t>
            </a:r>
            <a:r>
              <a:rPr lang="en-US" altLang="ko-KR" dirty="0"/>
              <a:t>)</a:t>
            </a:r>
            <a:r>
              <a:rPr lang="ko-KR" altLang="en-US" dirty="0"/>
              <a:t>로 예측</a:t>
            </a:r>
            <a:r>
              <a:rPr lang="en-US" altLang="ko-KR" dirty="0"/>
              <a:t>(</a:t>
            </a:r>
            <a:r>
              <a:rPr lang="ko-KR" altLang="en-US" dirty="0"/>
              <a:t>절대값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=&gt;query</a:t>
            </a:r>
            <a:r>
              <a:rPr lang="ko-KR" altLang="en-US" dirty="0"/>
              <a:t>가 아직 어디를 </a:t>
            </a:r>
            <a:r>
              <a:rPr lang="ko-KR" altLang="en-US" dirty="0" err="1"/>
              <a:t>봐야할지</a:t>
            </a:r>
            <a:r>
              <a:rPr lang="ko-KR" altLang="en-US" dirty="0"/>
              <a:t> 모를 때</a:t>
            </a:r>
            <a:r>
              <a:rPr lang="en-US" altLang="ko-KR" dirty="0"/>
              <a:t>(</a:t>
            </a:r>
            <a:r>
              <a:rPr lang="ko-KR" altLang="en-US" dirty="0"/>
              <a:t>초기</a:t>
            </a:r>
            <a:r>
              <a:rPr lang="en-US" altLang="ko-KR" dirty="0"/>
              <a:t>) </a:t>
            </a:r>
            <a:r>
              <a:rPr lang="ko-KR" altLang="en-US" dirty="0"/>
              <a:t>박스 중심</a:t>
            </a:r>
            <a:r>
              <a:rPr lang="en-US" altLang="ko-KR" dirty="0"/>
              <a:t>(</a:t>
            </a:r>
            <a:r>
              <a:rPr lang="en-US" altLang="ko-KR" dirty="0" err="1"/>
              <a:t>cx,cy</a:t>
            </a:r>
            <a:r>
              <a:rPr lang="en-US" altLang="ko-KR" dirty="0"/>
              <a:t>)</a:t>
            </a:r>
            <a:r>
              <a:rPr lang="ko-KR" altLang="en-US" dirty="0"/>
              <a:t>를  한번에 보기 어려움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=&gt;</a:t>
            </a:r>
            <a:r>
              <a:rPr lang="ko-KR" altLang="en-US" dirty="0"/>
              <a:t>앞에서 말한 </a:t>
            </a:r>
            <a:r>
              <a:rPr lang="en-US" altLang="ko-KR" dirty="0"/>
              <a:t>attention</a:t>
            </a:r>
            <a:r>
              <a:rPr lang="ko-KR" altLang="en-US" dirty="0"/>
              <a:t>이 균일하여 </a:t>
            </a:r>
            <a:r>
              <a:rPr lang="en-US" altLang="ko-KR" dirty="0"/>
              <a:t>gradient </a:t>
            </a:r>
            <a:r>
              <a:rPr lang="ko-KR" altLang="en-US" dirty="0"/>
              <a:t>모호해</a:t>
            </a:r>
            <a:r>
              <a:rPr lang="en-US" altLang="ko-KR" dirty="0"/>
              <a:t> </a:t>
            </a:r>
            <a:r>
              <a:rPr lang="ko-KR" altLang="en-US" dirty="0"/>
              <a:t>수렴이 느려짐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Deformable DETR</a:t>
            </a:r>
            <a:r>
              <a:rPr lang="ko-KR" altLang="en-US" dirty="0"/>
              <a:t>에서는 </a:t>
            </a:r>
            <a:r>
              <a:rPr lang="en-US" altLang="ko-KR" dirty="0" err="1"/>
              <a:t>bbox</a:t>
            </a:r>
            <a:r>
              <a:rPr lang="ko-KR" altLang="en-US" dirty="0"/>
              <a:t>를 </a:t>
            </a:r>
            <a:r>
              <a:rPr lang="ko-KR" altLang="en-US" dirty="0" err="1"/>
              <a:t>예측할때</a:t>
            </a:r>
            <a:r>
              <a:rPr lang="ko-KR" altLang="en-US" dirty="0"/>
              <a:t> </a:t>
            </a:r>
            <a:r>
              <a:rPr lang="en-US" altLang="ko-KR" dirty="0"/>
              <a:t>reference point p(</a:t>
            </a:r>
            <a:r>
              <a:rPr lang="en-US" altLang="ko-KR" dirty="0" err="1"/>
              <a:t>px,py</a:t>
            </a:r>
            <a:r>
              <a:rPr lang="en-US" altLang="ko-KR" dirty="0"/>
              <a:t>)</a:t>
            </a:r>
            <a:r>
              <a:rPr lang="ko-KR" altLang="en-US" dirty="0"/>
              <a:t>를 이용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Detection head</a:t>
            </a:r>
            <a:r>
              <a:rPr lang="ko-KR" altLang="en-US" dirty="0"/>
              <a:t>는 상대 </a:t>
            </a:r>
            <a:r>
              <a:rPr lang="en-US" altLang="ko-KR" dirty="0"/>
              <a:t>offset </a:t>
            </a:r>
            <a:r>
              <a:rPr lang="el-GR" altLang="ko-KR" dirty="0"/>
              <a:t>Δ=(Δ</a:t>
            </a:r>
            <a:r>
              <a:rPr lang="en-US" altLang="ko-KR" dirty="0"/>
              <a:t>x,</a:t>
            </a:r>
            <a:r>
              <a:rPr lang="el-GR" altLang="ko-KR" dirty="0"/>
              <a:t>Δ</a:t>
            </a:r>
            <a:r>
              <a:rPr lang="en-US" altLang="ko-KR" dirty="0"/>
              <a:t>y,</a:t>
            </a:r>
            <a:r>
              <a:rPr lang="el-GR" altLang="ko-KR" dirty="0"/>
              <a:t>Δ</a:t>
            </a:r>
            <a:r>
              <a:rPr lang="en-US" altLang="ko-KR" dirty="0"/>
              <a:t>w,</a:t>
            </a:r>
            <a:r>
              <a:rPr lang="el-GR" altLang="ko-KR" dirty="0"/>
              <a:t>Δ</a:t>
            </a:r>
            <a:r>
              <a:rPr lang="en-US" altLang="ko-KR" dirty="0"/>
              <a:t>h)</a:t>
            </a:r>
            <a:r>
              <a:rPr lang="ko-KR" altLang="en-US" dirty="0"/>
              <a:t>를 예측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최종 박스는</a:t>
            </a:r>
            <a:r>
              <a:rPr lang="en-US" altLang="ko-KR" dirty="0"/>
              <a:t>(</a:t>
            </a:r>
            <a:r>
              <a:rPr lang="en-US" altLang="ko-KR" dirty="0" err="1"/>
              <a:t>px</a:t>
            </a:r>
            <a:r>
              <a:rPr lang="en-US" altLang="ko-KR" dirty="0"/>
              <a:t>+</a:t>
            </a:r>
            <a:r>
              <a:rPr lang="el-GR" altLang="ko-KR" dirty="0"/>
              <a:t> Δ</a:t>
            </a:r>
            <a:r>
              <a:rPr lang="en-US" altLang="ko-KR" dirty="0"/>
              <a:t>x, </a:t>
            </a:r>
            <a:r>
              <a:rPr lang="en-US" altLang="ko-KR" dirty="0" err="1"/>
              <a:t>py</a:t>
            </a:r>
            <a:r>
              <a:rPr lang="en-US" altLang="ko-KR" dirty="0"/>
              <a:t>+</a:t>
            </a:r>
            <a:r>
              <a:rPr lang="el-GR" altLang="ko-KR" dirty="0"/>
              <a:t> Δ</a:t>
            </a:r>
            <a:r>
              <a:rPr lang="en-US" altLang="ko-KR" dirty="0"/>
              <a:t>y,</a:t>
            </a:r>
            <a:r>
              <a:rPr lang="el-GR" altLang="ko-KR" dirty="0"/>
              <a:t>Δ</a:t>
            </a:r>
            <a:r>
              <a:rPr lang="en-US" altLang="ko-KR" dirty="0"/>
              <a:t>w,</a:t>
            </a:r>
            <a:r>
              <a:rPr lang="el-GR" altLang="ko-KR" dirty="0"/>
              <a:t>Δ</a:t>
            </a:r>
            <a:r>
              <a:rPr lang="en-US" altLang="ko-KR" dirty="0"/>
              <a:t>h) 		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10CB4503-5E6A-C975-AD52-4113201FFCD3}"/>
              </a:ext>
            </a:extLst>
          </p:cNvPr>
          <p:cNvSpPr/>
          <p:nvPr/>
        </p:nvSpPr>
        <p:spPr>
          <a:xfrm>
            <a:off x="4722125" y="2402006"/>
            <a:ext cx="382138" cy="624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D7FFD4D4-AAC1-0D86-760C-C2089B34E869}"/>
              </a:ext>
            </a:extLst>
          </p:cNvPr>
          <p:cNvSpPr/>
          <p:nvPr/>
        </p:nvSpPr>
        <p:spPr>
          <a:xfrm>
            <a:off x="4722125" y="4480788"/>
            <a:ext cx="382138" cy="62442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43F80-7835-9291-D71D-D69564C2F868}"/>
              </a:ext>
            </a:extLst>
          </p:cNvPr>
          <p:cNvSpPr txBox="1"/>
          <p:nvPr/>
        </p:nvSpPr>
        <p:spPr>
          <a:xfrm>
            <a:off x="519037" y="5349921"/>
            <a:ext cx="9908275" cy="8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ea typeface="KoPubWorld돋움체 Bold" panose="00000800000000000000"/>
              </a:rPr>
              <a:t>기준점 근처에서 얼마나 </a:t>
            </a:r>
            <a:r>
              <a:rPr lang="ko-KR" altLang="en-US" dirty="0" err="1">
                <a:ea typeface="KoPubWorld돋움체 Bold" panose="00000800000000000000"/>
              </a:rPr>
              <a:t>이동할지만</a:t>
            </a:r>
            <a:r>
              <a:rPr lang="ko-KR" altLang="en-US" dirty="0">
                <a:ea typeface="KoPubWorld돋움체 Bold" panose="00000800000000000000"/>
              </a:rPr>
              <a:t> 찾으면 되므로 전체 공간에서 중심을 찾는 것보다 쉬움</a:t>
            </a:r>
            <a:endParaRPr lang="en-US" altLang="ko-KR" dirty="0">
              <a:ea typeface="KoPubWorld돋움체 Bold" panose="0000080000000000000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ea typeface="KoPubWorld돋움체 Bold" panose="00000800000000000000"/>
              </a:rPr>
              <a:t>=&gt;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ea typeface="KoPubWorld돋움체 Bold" panose="00000800000000000000"/>
              </a:rPr>
              <a:t>학습 수렴을 가속시킴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ea typeface="KoPubWorld돋움체 Bold" panose="00000800000000000000"/>
              </a:rPr>
              <a:t>!!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ea typeface="KoPubWorld돋움체 Bold" panose="000008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35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3F1DE79-BC1A-68DF-6F89-662917406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610C36-BDE4-473B-B76F-B9FEC5BA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앞에서 말한 </a:t>
            </a:r>
            <a:r>
              <a:rPr lang="en-US" altLang="ko-KR" dirty="0"/>
              <a:t>Deformable DETR </a:t>
            </a:r>
            <a:r>
              <a:rPr lang="ko-KR" altLang="en-US" dirty="0"/>
              <a:t>특성으로 인해 빨라진 수렴 속도와</a:t>
            </a:r>
            <a:r>
              <a:rPr lang="en-US" altLang="ko-KR" dirty="0"/>
              <a:t>,</a:t>
            </a:r>
            <a:r>
              <a:rPr lang="ko-KR" altLang="en-US" dirty="0"/>
              <a:t>계산</a:t>
            </a:r>
            <a:r>
              <a:rPr lang="en-US" altLang="ko-KR" dirty="0"/>
              <a:t>,</a:t>
            </a:r>
            <a:r>
              <a:rPr lang="ko-KR" altLang="en-US" dirty="0"/>
              <a:t>메모리 사용량 덕분에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이전에 하지 못한 여러 가지 방법들을 적용 할 수 있음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1.Iterative Bounding Box Refinement</a:t>
            </a:r>
          </a:p>
          <a:p>
            <a:pPr marL="419100" lvl="1" indent="0">
              <a:buNone/>
            </a:pPr>
            <a:r>
              <a:rPr lang="en-US" altLang="ko-KR" dirty="0"/>
              <a:t>=&gt;Decoder </a:t>
            </a:r>
            <a:r>
              <a:rPr lang="ko-KR" altLang="en-US" dirty="0"/>
              <a:t>레이어에서 </a:t>
            </a:r>
            <a:r>
              <a:rPr lang="en-US" altLang="ko-KR" dirty="0"/>
              <a:t>Reference Point</a:t>
            </a:r>
            <a:r>
              <a:rPr lang="ko-KR" altLang="en-US" dirty="0"/>
              <a:t>를 </a:t>
            </a:r>
            <a:r>
              <a:rPr lang="ko-KR" altLang="en-US" dirty="0" err="1"/>
              <a:t>예측할때</a:t>
            </a:r>
            <a:r>
              <a:rPr lang="ko-KR" altLang="en-US" dirty="0"/>
              <a:t> 이전 </a:t>
            </a:r>
            <a:r>
              <a:rPr lang="en-US" altLang="ko-KR" dirty="0"/>
              <a:t>Decoder</a:t>
            </a:r>
            <a:r>
              <a:rPr lang="ko-KR" altLang="en-US" dirty="0"/>
              <a:t> 레이어의 </a:t>
            </a:r>
            <a:r>
              <a:rPr lang="en-US" altLang="ko-KR" dirty="0"/>
              <a:t>Reference Point</a:t>
            </a:r>
            <a:r>
              <a:rPr lang="ko-KR" altLang="en-US" dirty="0"/>
              <a:t>를      이용하자</a:t>
            </a:r>
            <a:endParaRPr lang="en-US" altLang="ko-KR" dirty="0"/>
          </a:p>
          <a:p>
            <a:pPr marL="419100" lvl="1" indent="0">
              <a:buNone/>
            </a:pPr>
            <a:endParaRPr lang="en-US" altLang="ko-KR" dirty="0"/>
          </a:p>
          <a:p>
            <a:pPr marL="419100" lvl="1" indent="0">
              <a:buNone/>
            </a:pPr>
            <a:r>
              <a:rPr lang="en-US" altLang="ko-KR" dirty="0"/>
              <a:t>                   (d</a:t>
            </a:r>
            <a:r>
              <a:rPr lang="ko-KR" altLang="en-US" dirty="0"/>
              <a:t>번째 </a:t>
            </a:r>
            <a:r>
              <a:rPr lang="en-US" altLang="ko-KR" dirty="0"/>
              <a:t>decoder layer</a:t>
            </a:r>
            <a:r>
              <a:rPr lang="ko-KR" altLang="en-US" dirty="0"/>
              <a:t>가 예측한 최종 </a:t>
            </a:r>
            <a:r>
              <a:rPr lang="en-US" altLang="ko-KR" dirty="0"/>
              <a:t>bounding box)</a:t>
            </a:r>
          </a:p>
          <a:p>
            <a:pPr marL="0" indent="0">
              <a:buNone/>
            </a:pPr>
            <a:r>
              <a:rPr lang="en-US" altLang="ko-KR" dirty="0"/>
              <a:t>2.Two-Stage Deformable DETR</a:t>
            </a:r>
          </a:p>
          <a:p>
            <a:pPr marL="419100" lvl="1" indent="0">
              <a:buNone/>
            </a:pPr>
            <a:r>
              <a:rPr lang="en-US" altLang="ko-KR" dirty="0"/>
              <a:t>1stage:</a:t>
            </a:r>
            <a:r>
              <a:rPr lang="ko-KR" altLang="en-US" dirty="0"/>
              <a:t> 인코더에서 나온 </a:t>
            </a:r>
            <a:r>
              <a:rPr lang="en-US" altLang="ko-KR" dirty="0"/>
              <a:t>feature map</a:t>
            </a:r>
            <a:r>
              <a:rPr lang="ko-KR" altLang="en-US" dirty="0"/>
              <a:t>에 </a:t>
            </a:r>
            <a:r>
              <a:rPr lang="en-US" altLang="ko-KR" dirty="0"/>
              <a:t>head</a:t>
            </a:r>
            <a:r>
              <a:rPr lang="ko-KR" altLang="en-US" dirty="0"/>
              <a:t>를 붙여 </a:t>
            </a:r>
            <a:r>
              <a:rPr lang="en-US" altLang="ko-KR" dirty="0"/>
              <a:t>proposal </a:t>
            </a:r>
            <a:r>
              <a:rPr lang="ko-KR" altLang="en-US" dirty="0"/>
              <a:t>예측</a:t>
            </a:r>
            <a:endParaRPr lang="en-US" altLang="ko-KR" dirty="0"/>
          </a:p>
          <a:p>
            <a:pPr marL="419100" lvl="1" indent="0">
              <a:buNone/>
            </a:pPr>
            <a:r>
              <a:rPr lang="en-US" altLang="ko-KR" dirty="0"/>
              <a:t>2stage: 1stage</a:t>
            </a:r>
            <a:r>
              <a:rPr lang="ko-KR" altLang="en-US" dirty="0"/>
              <a:t>의 </a:t>
            </a:r>
            <a:r>
              <a:rPr lang="en-US" altLang="ko-KR" dirty="0"/>
              <a:t>top-k proposal </a:t>
            </a:r>
            <a:r>
              <a:rPr lang="ko-KR" altLang="en-US" dirty="0"/>
              <a:t>들을 </a:t>
            </a:r>
            <a:r>
              <a:rPr lang="ko-KR" altLang="en-US" dirty="0" err="1"/>
              <a:t>디코더에</a:t>
            </a:r>
            <a:r>
              <a:rPr lang="ko-KR" altLang="en-US" dirty="0"/>
              <a:t> 바로</a:t>
            </a:r>
            <a:r>
              <a:rPr lang="en-US" altLang="ko-KR" dirty="0"/>
              <a:t> reference box</a:t>
            </a:r>
            <a:r>
              <a:rPr lang="ko-KR" altLang="en-US" dirty="0"/>
              <a:t>로 사용 하여 </a:t>
            </a:r>
            <a:endParaRPr lang="en-US" altLang="ko-KR" dirty="0"/>
          </a:p>
          <a:p>
            <a:pPr marL="419100" lvl="1" indent="0">
              <a:buNone/>
            </a:pPr>
            <a:r>
              <a:rPr lang="ko-KR" altLang="en-US" dirty="0"/>
              <a:t>위의 </a:t>
            </a:r>
            <a:r>
              <a:rPr lang="en-US" altLang="ko-KR" dirty="0"/>
              <a:t>Iterative Bounding Box Refinement </a:t>
            </a:r>
            <a:r>
              <a:rPr lang="ko-KR" altLang="en-US" dirty="0"/>
              <a:t>실행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A70B67-1C22-0B67-2DE2-5B37B470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3381270"/>
            <a:ext cx="8345888" cy="46690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E49C7B3-1FC8-9CF2-6AFE-82571BDB6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37" y="3848173"/>
            <a:ext cx="1719196" cy="3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8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F1967D35-D8A4-76DA-024B-0F807874D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pic>
        <p:nvPicPr>
          <p:cNvPr id="7" name="내용 개체 틀 4" descr="텍스트, 스크린샷, 도표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05D693-AAFD-C60A-76D9-AD7BEE26A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933" y="1025525"/>
            <a:ext cx="8802134" cy="52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B3EEEF67-352B-8FB3-DE02-DBEA6AD36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698" y="-71428"/>
            <a:ext cx="8504383" cy="624423"/>
          </a:xfrm>
        </p:spPr>
        <p:txBody>
          <a:bodyPr/>
          <a:lstStyle/>
          <a:p>
            <a:r>
              <a:rPr lang="en-US" altLang="ko-KR" dirty="0"/>
              <a:t>ABLATION STUDY ON DEFORMABLE ATTENTION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86061-63D5-2741-585C-0B261E5B3100}"/>
              </a:ext>
            </a:extLst>
          </p:cNvPr>
          <p:cNvSpPr txBox="1"/>
          <p:nvPr/>
        </p:nvSpPr>
        <p:spPr>
          <a:xfrm>
            <a:off x="986971" y="4238171"/>
            <a:ext cx="7257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1.MS inputs : </a:t>
            </a:r>
            <a:r>
              <a:rPr lang="en-US" altLang="ko-KR" dirty="0" err="1"/>
              <a:t>backbon</a:t>
            </a:r>
            <a:r>
              <a:rPr lang="ko-KR" altLang="en-US" dirty="0"/>
              <a:t>의 멀티 스케일  </a:t>
            </a:r>
            <a:r>
              <a:rPr lang="en-US" altLang="ko-KR" dirty="0"/>
              <a:t>feature </a:t>
            </a:r>
            <a:r>
              <a:rPr lang="ko-KR" altLang="en-US" dirty="0"/>
              <a:t>인코더에 입력 여부</a:t>
            </a:r>
            <a:endParaRPr lang="en-US" altLang="ko-KR" dirty="0"/>
          </a:p>
          <a:p>
            <a:r>
              <a:rPr lang="en-US" altLang="ko-KR" dirty="0"/>
              <a:t>2.MS attention : attention</a:t>
            </a:r>
            <a:r>
              <a:rPr lang="ko-KR" altLang="en-US" dirty="0"/>
              <a:t>이 여러 스케일을 동시 참조 여부</a:t>
            </a:r>
            <a:endParaRPr lang="en-US" altLang="ko-KR" dirty="0"/>
          </a:p>
          <a:p>
            <a:r>
              <a:rPr lang="en-US" altLang="ko-KR" dirty="0"/>
              <a:t>3.K: </a:t>
            </a:r>
            <a:r>
              <a:rPr lang="ko-KR" altLang="en-US" dirty="0"/>
              <a:t>각 </a:t>
            </a:r>
            <a:r>
              <a:rPr lang="en-US" altLang="ko-KR" dirty="0"/>
              <a:t>head</a:t>
            </a:r>
            <a:r>
              <a:rPr lang="ko-KR" altLang="en-US" dirty="0"/>
              <a:t>에서의 </a:t>
            </a:r>
            <a:r>
              <a:rPr lang="en-US" altLang="ko-KR" dirty="0"/>
              <a:t>Sampling point </a:t>
            </a:r>
            <a:r>
              <a:rPr lang="ko-KR" altLang="en-US" dirty="0"/>
              <a:t>수</a:t>
            </a:r>
            <a:endParaRPr lang="en-US" altLang="ko-KR" dirty="0"/>
          </a:p>
          <a:p>
            <a:r>
              <a:rPr lang="en-US" altLang="ko-KR" dirty="0"/>
              <a:t>4.FPN:Feature Pyramid Network </a:t>
            </a:r>
            <a:r>
              <a:rPr lang="ko-KR" altLang="en-US" dirty="0"/>
              <a:t>사용 여부</a:t>
            </a:r>
          </a:p>
          <a:p>
            <a:endParaRPr lang="ko-KR" altLang="en-US" dirty="0"/>
          </a:p>
        </p:txBody>
      </p:sp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BB0488B-9443-3591-CB3C-15150CAF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98" y="880896"/>
            <a:ext cx="11112684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>
            <a:extLst>
              <a:ext uri="{FF2B5EF4-FFF2-40B4-BE49-F238E27FC236}">
                <a16:creationId xmlns:a16="http://schemas.microsoft.com/office/drawing/2014/main" id="{4BA0093D-3621-FA22-0E86-CBE1493A0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/>
          <a:lstStyle/>
          <a:p>
            <a:r>
              <a:rPr lang="en-US" altLang="ko-KR" dirty="0"/>
              <a:t>Contents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52C1882-FC83-D6A3-B6C5-27D2BB6227EC}"/>
              </a:ext>
            </a:extLst>
          </p:cNvPr>
          <p:cNvSpPr txBox="1">
            <a:spLocks/>
          </p:cNvSpPr>
          <p:nvPr/>
        </p:nvSpPr>
        <p:spPr>
          <a:xfrm>
            <a:off x="322217" y="1026160"/>
            <a:ext cx="8499566" cy="5278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ko-KR" dirty="0">
                <a:ea typeface="KoPubWorld돋움체 Bold" panose="00000800000000000000"/>
              </a:rPr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dirty="0">
                <a:ea typeface="KoPubWorld돋움체 Bold" panose="00000800000000000000"/>
              </a:rPr>
              <a:t>Related</a:t>
            </a:r>
            <a:r>
              <a:rPr lang="ko-KR" altLang="en-US" dirty="0">
                <a:ea typeface="KoPubWorld돋움체 Bold" panose="00000800000000000000"/>
              </a:rPr>
              <a:t> </a:t>
            </a:r>
            <a:r>
              <a:rPr lang="en-US" altLang="ko-KR" dirty="0">
                <a:ea typeface="KoPubWorld돋움체 Bold" panose="00000800000000000000"/>
              </a:rPr>
              <a:t>Work</a:t>
            </a:r>
          </a:p>
          <a:p>
            <a:pPr>
              <a:lnSpc>
                <a:spcPct val="250000"/>
              </a:lnSpc>
            </a:pPr>
            <a:r>
              <a:rPr lang="en-US" altLang="ko-KR" dirty="0">
                <a:ea typeface="KoPubWorld돋움체 Bold" panose="00000800000000000000"/>
              </a:rPr>
              <a:t>REVISITING TRANSFORMERS AND DETR</a:t>
            </a:r>
          </a:p>
          <a:p>
            <a:pPr>
              <a:lnSpc>
                <a:spcPct val="250000"/>
              </a:lnSpc>
            </a:pPr>
            <a:r>
              <a:rPr lang="en-US" altLang="ko-KR" dirty="0">
                <a:ea typeface="KoPubWorld돋움체 Bold" panose="00000800000000000000"/>
              </a:rPr>
              <a:t>Method</a:t>
            </a:r>
          </a:p>
          <a:p>
            <a:pPr>
              <a:lnSpc>
                <a:spcPct val="250000"/>
              </a:lnSpc>
            </a:pPr>
            <a:r>
              <a:rPr lang="en-US" altLang="ko-KR" dirty="0">
                <a:ea typeface="KoPubWorld돋움체 Bold" panose="00000800000000000000"/>
              </a:rPr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dirty="0">
                <a:ea typeface="KoPubWorld돋움체 Bold" panose="00000800000000000000"/>
              </a:rPr>
              <a:t>Conclusion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CB0C061A-A792-5D3E-1F0B-4FADFEAC9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COMPARISON WITH STATE-OF-THE-ART-METHODS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E5F0A-6E62-5152-EABC-9920751A2C21}"/>
              </a:ext>
            </a:extLst>
          </p:cNvPr>
          <p:cNvSpPr txBox="1"/>
          <p:nvPr/>
        </p:nvSpPr>
        <p:spPr>
          <a:xfrm>
            <a:off x="519113" y="4804012"/>
            <a:ext cx="1124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다른  </a:t>
            </a:r>
            <a:r>
              <a:rPr lang="en-US" altLang="ko-KR" dirty="0"/>
              <a:t>SOTA </a:t>
            </a:r>
            <a:r>
              <a:rPr lang="ko-KR" altLang="en-US" dirty="0"/>
              <a:t>모델들과 비교해도 성능이 비슷하게 좋음</a:t>
            </a:r>
          </a:p>
        </p:txBody>
      </p:sp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335833-E129-2068-CAAB-E27093E3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3" y="1057498"/>
            <a:ext cx="10679717" cy="35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971156E3-1114-ED0A-C5A1-EFE5E553AA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-25038"/>
            <a:ext cx="11339177" cy="62442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dirty="0"/>
              <a:t>Conclusion</a:t>
            </a: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E4A91-CE41-0924-A8DA-B77E6D919A94}"/>
              </a:ext>
            </a:extLst>
          </p:cNvPr>
          <p:cNvSpPr txBox="1"/>
          <p:nvPr/>
        </p:nvSpPr>
        <p:spPr>
          <a:xfrm>
            <a:off x="519037" y="1050878"/>
            <a:ext cx="1133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KoPubWorld돋움체 Bold" panose="00000800000000000000"/>
              </a:rPr>
              <a:t>1.Deformable DETR</a:t>
            </a:r>
            <a:r>
              <a:rPr lang="ko-KR" altLang="en-US" sz="2000" dirty="0">
                <a:ea typeface="KoPubWorld돋움체 Bold" panose="00000800000000000000"/>
              </a:rPr>
              <a:t>은 </a:t>
            </a:r>
            <a:r>
              <a:rPr lang="en-US" altLang="ko-KR" sz="2000" dirty="0">
                <a:ea typeface="KoPubWorld돋움체 Bold" panose="00000800000000000000"/>
              </a:rPr>
              <a:t>end-to-end </a:t>
            </a:r>
            <a:r>
              <a:rPr lang="ko-KR" altLang="en-US" sz="2000" dirty="0">
                <a:ea typeface="KoPubWorld돋움체 Bold" panose="00000800000000000000"/>
              </a:rPr>
              <a:t>객체 검출기이고 효율적이고 빠르게 수렴한다</a:t>
            </a:r>
            <a:endParaRPr lang="en-US" altLang="ko-KR" sz="2000" dirty="0">
              <a:ea typeface="KoPubWorld돋움체 Bold" panose="00000800000000000000"/>
            </a:endParaRPr>
          </a:p>
          <a:p>
            <a:r>
              <a:rPr lang="en-US" altLang="ko-KR" sz="2000" dirty="0">
                <a:ea typeface="KoPubWorld돋움체 Bold" panose="00000800000000000000"/>
              </a:rPr>
              <a:t>=&gt;</a:t>
            </a:r>
            <a:r>
              <a:rPr lang="ko-KR" altLang="en-US" sz="2000" dirty="0">
                <a:ea typeface="KoPubWorld돋움체 Bold" panose="00000800000000000000"/>
              </a:rPr>
              <a:t>실용적인 </a:t>
            </a:r>
            <a:r>
              <a:rPr lang="en-US" altLang="ko-KR" sz="2000" dirty="0">
                <a:ea typeface="KoPubWorld돋움체 Bold" panose="00000800000000000000"/>
              </a:rPr>
              <a:t>end-to-end </a:t>
            </a:r>
            <a:r>
              <a:rPr lang="ko-KR" altLang="en-US" sz="2000" dirty="0">
                <a:ea typeface="KoPubWorld돋움체 Bold" panose="00000800000000000000"/>
              </a:rPr>
              <a:t>변형객체 검출기들에 대해 탐구 가능성 </a:t>
            </a:r>
            <a:r>
              <a:rPr lang="ko-KR" altLang="en-US" sz="2000" dirty="0" err="1">
                <a:ea typeface="KoPubWorld돋움체 Bold" panose="00000800000000000000"/>
              </a:rPr>
              <a:t>열음</a:t>
            </a:r>
            <a:r>
              <a:rPr lang="ko-KR" altLang="en-US" sz="2000" dirty="0">
                <a:ea typeface="KoPubWorld돋움체 Bold" panose="0000080000000000000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5E234-C3DE-B577-A543-6630FBC0FAC7}"/>
              </a:ext>
            </a:extLst>
          </p:cNvPr>
          <p:cNvSpPr txBox="1"/>
          <p:nvPr/>
        </p:nvSpPr>
        <p:spPr>
          <a:xfrm>
            <a:off x="519037" y="2301102"/>
            <a:ext cx="1133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ea typeface="KoPubWorld돋움체 Bold" panose="00000800000000000000"/>
              </a:rPr>
              <a:t>2.Deformable DETR</a:t>
            </a:r>
            <a:r>
              <a:rPr lang="ko-KR" altLang="en-US" sz="2000" dirty="0">
                <a:ea typeface="KoPubWorld돋움체 Bold" panose="00000800000000000000"/>
              </a:rPr>
              <a:t>의  </a:t>
            </a:r>
            <a:r>
              <a:rPr lang="ko-KR" altLang="en-US" sz="2000" dirty="0" err="1">
                <a:ea typeface="KoPubWorld돋움체 Bold" panose="00000800000000000000"/>
              </a:rPr>
              <a:t>멀티스케일</a:t>
            </a:r>
            <a:r>
              <a:rPr lang="ko-KR" altLang="en-US" sz="2000" dirty="0">
                <a:ea typeface="KoPubWorld돋움체 Bold" panose="00000800000000000000"/>
              </a:rPr>
              <a:t> </a:t>
            </a:r>
            <a:r>
              <a:rPr lang="en-US" altLang="ko-KR" sz="2000" dirty="0">
                <a:ea typeface="KoPubWorld돋움체 Bold" panose="00000800000000000000"/>
              </a:rPr>
              <a:t>deformable attention </a:t>
            </a:r>
            <a:r>
              <a:rPr lang="ko-KR" altLang="en-US" sz="2000" dirty="0">
                <a:ea typeface="KoPubWorld돋움체 Bold" panose="00000800000000000000"/>
              </a:rPr>
              <a:t>모듈</a:t>
            </a:r>
            <a:endParaRPr lang="en-US" altLang="ko-KR" sz="2000" dirty="0">
              <a:ea typeface="KoPubWorld돋움체 Bold" panose="00000800000000000000"/>
            </a:endParaRPr>
          </a:p>
          <a:p>
            <a:r>
              <a:rPr lang="en-US" altLang="ko-KR" sz="2000" dirty="0">
                <a:ea typeface="KoPubWorld돋움체 Bold" panose="00000800000000000000"/>
              </a:rPr>
              <a:t>=&gt;</a:t>
            </a:r>
            <a:r>
              <a:rPr lang="ko-KR" altLang="en-US" sz="2000" dirty="0">
                <a:ea typeface="KoPubWorld돋움체 Bold" panose="00000800000000000000"/>
              </a:rPr>
              <a:t>이미지 </a:t>
            </a:r>
            <a:r>
              <a:rPr lang="en-US" altLang="ko-KR" sz="2000" dirty="0">
                <a:ea typeface="KoPubWorld돋움체 Bold" panose="00000800000000000000"/>
              </a:rPr>
              <a:t>feature map</a:t>
            </a:r>
            <a:r>
              <a:rPr lang="ko-KR" altLang="en-US" sz="2000" dirty="0">
                <a:ea typeface="KoPubWorld돋움체 Bold" panose="00000800000000000000"/>
              </a:rPr>
              <a:t>을 처리하는데 효율적인 메커니즘이다</a:t>
            </a:r>
          </a:p>
        </p:txBody>
      </p:sp>
    </p:spTree>
    <p:extLst>
      <p:ext uri="{BB962C8B-B14F-4D97-AF65-F5344CB8AC3E}">
        <p14:creationId xmlns:p14="http://schemas.microsoft.com/office/powerpoint/2010/main" val="343485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D7EEFAF-DB32-88D1-8824-B3F795914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A20F643-46A8-3120-9D67-3877F235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025525"/>
            <a:ext cx="11331575" cy="5280025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기존 연구의 접근 방식과 한계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altLang="ko-KR" dirty="0"/>
              <a:t> DETR(Detection Transformers) </a:t>
            </a:r>
            <a:r>
              <a:rPr lang="ko-KR" altLang="en-US" dirty="0"/>
              <a:t>이전 </a:t>
            </a:r>
            <a:endParaRPr lang="en-US" altLang="ko-KR" dirty="0"/>
          </a:p>
          <a:p>
            <a:pPr lvl="2"/>
            <a:r>
              <a:rPr lang="en-US" altLang="ko-KR" dirty="0"/>
              <a:t>Anchor box , NMS</a:t>
            </a:r>
            <a:r>
              <a:rPr lang="ko-KR" altLang="en-US" dirty="0"/>
              <a:t>같은 </a:t>
            </a:r>
            <a:r>
              <a:rPr lang="en-US" altLang="ko-KR" dirty="0"/>
              <a:t>hand-designed component </a:t>
            </a:r>
            <a:r>
              <a:rPr lang="ko-KR" altLang="en-US" dirty="0"/>
              <a:t>존재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en-US" altLang="ko-KR" dirty="0"/>
              <a:t> DETR(Detection Transformers) </a:t>
            </a:r>
          </a:p>
          <a:p>
            <a:pPr lvl="2"/>
            <a:r>
              <a:rPr lang="ko-KR" altLang="en-US" dirty="0"/>
              <a:t>외부의 도움 없이 </a:t>
            </a:r>
            <a:r>
              <a:rPr lang="en-US" altLang="ko-KR" dirty="0"/>
              <a:t>end-to-end</a:t>
            </a:r>
            <a:r>
              <a:rPr lang="ko-KR" altLang="en-US" dirty="0"/>
              <a:t>로 </a:t>
            </a:r>
            <a:endParaRPr lang="en-US" altLang="ko-KR" dirty="0"/>
          </a:p>
          <a:p>
            <a:pPr lvl="2"/>
            <a:endParaRPr lang="en-US" altLang="ko-KR" dirty="0"/>
          </a:p>
          <a:p>
            <a:pPr lvl="1"/>
            <a:r>
              <a:rPr lang="ko-KR" altLang="en-US" dirty="0"/>
              <a:t>한계점</a:t>
            </a:r>
            <a:endParaRPr lang="en-US" altLang="ko-KR" dirty="0"/>
          </a:p>
          <a:p>
            <a:pPr lvl="2"/>
            <a:r>
              <a:rPr lang="ko-KR" altLang="en-US" dirty="0"/>
              <a:t>기존 </a:t>
            </a:r>
            <a:r>
              <a:rPr lang="en-US" altLang="ko-KR" dirty="0"/>
              <a:t>detection </a:t>
            </a:r>
            <a:r>
              <a:rPr lang="ko-KR" altLang="en-US" dirty="0"/>
              <a:t>모델보다 느린 수렴 속도</a:t>
            </a:r>
            <a:endParaRPr lang="en-US" altLang="ko-KR" dirty="0"/>
          </a:p>
          <a:p>
            <a:pPr lvl="2"/>
            <a:r>
              <a:rPr lang="en-US" altLang="ko-KR" dirty="0"/>
              <a:t>Transformer</a:t>
            </a:r>
            <a:r>
              <a:rPr lang="ko-KR" altLang="en-US" dirty="0"/>
              <a:t> </a:t>
            </a:r>
            <a:r>
              <a:rPr lang="en-US" altLang="ko-KR" dirty="0"/>
              <a:t>attention</a:t>
            </a:r>
            <a:r>
              <a:rPr lang="ko-KR" altLang="en-US" dirty="0"/>
              <a:t> </a:t>
            </a:r>
            <a:r>
              <a:rPr lang="en-US" altLang="ko-KR" dirty="0"/>
              <a:t>module</a:t>
            </a:r>
            <a:r>
              <a:rPr lang="ko-KR" altLang="en-US" dirty="0"/>
              <a:t>로 인한 </a:t>
            </a:r>
            <a:r>
              <a:rPr lang="en-US" altLang="ko-KR" dirty="0"/>
              <a:t>feature map </a:t>
            </a:r>
            <a:r>
              <a:rPr lang="ko-KR" altLang="en-US" dirty="0"/>
              <a:t>해상도가 제한</a:t>
            </a:r>
            <a:endParaRPr lang="en-US" altLang="ko-KR" dirty="0"/>
          </a:p>
          <a:p>
            <a:pPr lvl="2"/>
            <a:r>
              <a:rPr lang="ko-KR" altLang="en-US" dirty="0"/>
              <a:t>작은 객체 탐지 성능 낮음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23608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폰트, 텍스트, 타이포그래피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8530DF-4175-F1E8-B859-B221B18B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02" y="2674669"/>
            <a:ext cx="2198388" cy="440735"/>
          </a:xfrm>
          <a:prstGeom prst="rect">
            <a:avLst/>
          </a:prstGeom>
        </p:spPr>
      </p:pic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57ADDCD-F765-717E-8BF9-766955C39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025525"/>
            <a:ext cx="11331575" cy="5280025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Deformable convolution(Dai et al., 2017) </a:t>
            </a:r>
            <a:r>
              <a:rPr lang="en-US" altLang="ko-KR" dirty="0">
                <a:hlinkClick r:id="rId4"/>
              </a:rPr>
              <a:t>https://arxiv.org/pdf/1703.06211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9F32E-AC0C-2852-393E-51E80369D67A}"/>
              </a:ext>
            </a:extLst>
          </p:cNvPr>
          <p:cNvSpPr txBox="1"/>
          <p:nvPr/>
        </p:nvSpPr>
        <p:spPr>
          <a:xfrm>
            <a:off x="624751" y="2416939"/>
            <a:ext cx="201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기존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pic>
        <p:nvPicPr>
          <p:cNvPr id="6" name="그림 5" descr="폰트, 텍스트, 화이트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CBA526-B0FF-5F1B-E5AE-D035E9873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48" y="2786271"/>
            <a:ext cx="4744112" cy="97168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27C11AD-6AA6-9897-118A-98F99A341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202" y="2416939"/>
            <a:ext cx="1971950" cy="3048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8B0889E-01A7-9DCD-0F2E-A4166BDD4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202" y="3115404"/>
            <a:ext cx="2010056" cy="323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02C11-271E-D97C-3E9B-BB7BB5968676}"/>
              </a:ext>
            </a:extLst>
          </p:cNvPr>
          <p:cNvSpPr txBox="1"/>
          <p:nvPr/>
        </p:nvSpPr>
        <p:spPr>
          <a:xfrm>
            <a:off x="624751" y="4048500"/>
            <a:ext cx="235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Deformable</a:t>
            </a:r>
            <a:r>
              <a:rPr lang="ko-KR" altLang="en-US" dirty="0"/>
              <a:t> </a:t>
            </a:r>
            <a:r>
              <a:rPr lang="en-US" altLang="ko-KR" dirty="0"/>
              <a:t>CNN</a:t>
            </a:r>
            <a:endParaRPr lang="ko-KR" altLang="en-US" dirty="0"/>
          </a:p>
        </p:txBody>
      </p:sp>
      <p:pic>
        <p:nvPicPr>
          <p:cNvPr id="10" name="그림 9" descr="폰트, 텍스트, 화이트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141F4EB-182F-FAA3-128C-F88B94673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51" y="4642649"/>
            <a:ext cx="5668166" cy="971686"/>
          </a:xfrm>
          <a:prstGeom prst="rect">
            <a:avLst/>
          </a:prstGeom>
        </p:spPr>
      </p:pic>
      <p:sp>
        <p:nvSpPr>
          <p:cNvPr id="20" name="텍스트 개체 틀 1">
            <a:extLst>
              <a:ext uri="{FF2B5EF4-FFF2-40B4-BE49-F238E27FC236}">
                <a16:creationId xmlns:a16="http://schemas.microsoft.com/office/drawing/2014/main" id="{22360675-C2B6-1AF0-B83E-36D305C6E57C}"/>
              </a:ext>
            </a:extLst>
          </p:cNvPr>
          <p:cNvSpPr txBox="1">
            <a:spLocks/>
          </p:cNvSpPr>
          <p:nvPr/>
        </p:nvSpPr>
        <p:spPr>
          <a:xfrm>
            <a:off x="461848" y="-17803"/>
            <a:ext cx="8504383" cy="62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3512674-D633-A9A6-6FCD-9CD742E10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5202" y="2045539"/>
            <a:ext cx="1743318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1BFE4B3C-9EE5-94DC-0FF4-28541556CF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623" y="-13648"/>
            <a:ext cx="8504383" cy="624423"/>
          </a:xfrm>
        </p:spPr>
        <p:txBody>
          <a:bodyPr/>
          <a:lstStyle/>
          <a:p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</a:p>
        </p:txBody>
      </p:sp>
      <p:pic>
        <p:nvPicPr>
          <p:cNvPr id="5" name="내용 개체 틀 4" descr="라인, 도표, 그래프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8AA7A3-DF0C-A252-99CD-97F21FCE0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3425" y="971197"/>
            <a:ext cx="8678486" cy="2686425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3753D17-BF8B-FA1F-1947-C22EA9680AF9}"/>
              </a:ext>
            </a:extLst>
          </p:cNvPr>
          <p:cNvSpPr txBox="1">
            <a:spLocks/>
          </p:cNvSpPr>
          <p:nvPr/>
        </p:nvSpPr>
        <p:spPr>
          <a:xfrm>
            <a:off x="567876" y="1018199"/>
            <a:ext cx="10009138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실제로 이미지 인식에서 </a:t>
            </a:r>
            <a:r>
              <a:rPr lang="en-US" altLang="ko-KR" dirty="0"/>
              <a:t>Transformer self-attention </a:t>
            </a:r>
            <a:r>
              <a:rPr lang="ko-KR" altLang="en-US" dirty="0"/>
              <a:t>보다 효율적이고 효과적</a:t>
            </a:r>
            <a:endParaRPr lang="en-US" altLang="ko-KR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ko-KR" dirty="0"/>
              <a:t>=&gt;</a:t>
            </a:r>
            <a:r>
              <a:rPr lang="ko-KR" altLang="en-US" dirty="0"/>
              <a:t>하지만 여전히 관계 모델링이 부족함</a:t>
            </a:r>
          </a:p>
        </p:txBody>
      </p:sp>
    </p:spTree>
    <p:extLst>
      <p:ext uri="{BB962C8B-B14F-4D97-AF65-F5344CB8AC3E}">
        <p14:creationId xmlns:p14="http://schemas.microsoft.com/office/powerpoint/2010/main" val="246183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E7DDC1C-030D-C92A-3B5D-F93F8882C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Deformable Attention </a:t>
            </a:r>
            <a:r>
              <a:rPr lang="ko-KR" altLang="en-US" dirty="0"/>
              <a:t>시작 아이디어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5E5DDEA-1645-8680-59AC-4E984884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065569"/>
            <a:ext cx="11339176" cy="5278845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en-US" altLang="ko-KR" dirty="0"/>
              <a:t>Transformer</a:t>
            </a:r>
            <a:r>
              <a:rPr lang="ko-KR" altLang="en-US" dirty="0"/>
              <a:t> 장점</a:t>
            </a:r>
            <a:r>
              <a:rPr lang="en-US" altLang="ko-KR" dirty="0"/>
              <a:t>: </a:t>
            </a:r>
            <a:r>
              <a:rPr lang="ko-KR" altLang="en-US" dirty="0"/>
              <a:t>관계 모델링 능력</a:t>
            </a:r>
            <a:endParaRPr lang="en-US" altLang="ko-KR" dirty="0"/>
          </a:p>
          <a:p>
            <a:r>
              <a:rPr lang="en-US" altLang="ko-KR" dirty="0"/>
              <a:t>Deformable Convolution</a:t>
            </a:r>
            <a:r>
              <a:rPr lang="ko-KR" altLang="en-US" dirty="0"/>
              <a:t> 장점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Sparse </a:t>
            </a:r>
            <a:r>
              <a:rPr lang="ko-KR" altLang="en-US" dirty="0"/>
              <a:t>샘플링 능력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745EC97-803C-369E-FEB2-6BD7C8F8D3CC}"/>
              </a:ext>
            </a:extLst>
          </p:cNvPr>
          <p:cNvSpPr/>
          <p:nvPr/>
        </p:nvSpPr>
        <p:spPr>
          <a:xfrm>
            <a:off x="1188357" y="3020420"/>
            <a:ext cx="9470390" cy="22613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더하기 기호 6">
            <a:extLst>
              <a:ext uri="{FF2B5EF4-FFF2-40B4-BE49-F238E27FC236}">
                <a16:creationId xmlns:a16="http://schemas.microsoft.com/office/drawing/2014/main" id="{0B1B5023-3EFB-BFEE-A516-04F00D4C0532}"/>
              </a:ext>
            </a:extLst>
          </p:cNvPr>
          <p:cNvSpPr/>
          <p:nvPr/>
        </p:nvSpPr>
        <p:spPr>
          <a:xfrm>
            <a:off x="5266417" y="3704991"/>
            <a:ext cx="1314270" cy="769257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A744E-635D-7DAC-7DB1-297072F4AA9F}"/>
              </a:ext>
            </a:extLst>
          </p:cNvPr>
          <p:cNvSpPr txBox="1"/>
          <p:nvPr/>
        </p:nvSpPr>
        <p:spPr>
          <a:xfrm>
            <a:off x="2523366" y="382791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ea typeface="KoPubWorld돋움체 Bold" panose="00000800000000000000"/>
              </a:rPr>
              <a:t>Transformer </a:t>
            </a:r>
          </a:p>
          <a:p>
            <a:pPr algn="ctr"/>
            <a:r>
              <a:rPr lang="ko-KR" altLang="en-US" dirty="0">
                <a:ea typeface="KoPubWorld돋움체 Bold" panose="00000800000000000000"/>
              </a:rPr>
              <a:t>장점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0609B-5900-20D9-2A1D-5789E126B16D}"/>
              </a:ext>
            </a:extLst>
          </p:cNvPr>
          <p:cNvSpPr txBox="1"/>
          <p:nvPr/>
        </p:nvSpPr>
        <p:spPr>
          <a:xfrm>
            <a:off x="6856309" y="3766454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Deformable Convolution </a:t>
            </a:r>
            <a:r>
              <a:rPr lang="ko-KR" altLang="en-US" dirty="0"/>
              <a:t>장점</a:t>
            </a:r>
          </a:p>
        </p:txBody>
      </p:sp>
    </p:spTree>
    <p:extLst>
      <p:ext uri="{BB962C8B-B14F-4D97-AF65-F5344CB8AC3E}">
        <p14:creationId xmlns:p14="http://schemas.microsoft.com/office/powerpoint/2010/main" val="192285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554BF400-C9BD-9AF8-76A1-F6130C5D7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REVISITING </a:t>
            </a:r>
            <a:r>
              <a:rPr lang="en-US" altLang="ko-KR" dirty="0">
                <a:solidFill>
                  <a:srgbClr val="FF0000"/>
                </a:solidFill>
              </a:rPr>
              <a:t>TRANSFORMERS</a:t>
            </a:r>
            <a:r>
              <a:rPr lang="en-US" altLang="ko-KR" dirty="0"/>
              <a:t> AND DETR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104B2B8-FCA2-EC18-83D0-864C6768F06B}"/>
              </a:ext>
            </a:extLst>
          </p:cNvPr>
          <p:cNvSpPr txBox="1">
            <a:spLocks/>
          </p:cNvSpPr>
          <p:nvPr/>
        </p:nvSpPr>
        <p:spPr>
          <a:xfrm>
            <a:off x="314816" y="1021357"/>
            <a:ext cx="8499566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기존 </a:t>
            </a:r>
            <a:r>
              <a:rPr lang="en-US" altLang="ko-KR" dirty="0"/>
              <a:t>Transformer Multi-Head Attention </a:t>
            </a:r>
            <a:r>
              <a:rPr lang="ko-KR" altLang="en-US" dirty="0"/>
              <a:t>수식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 descr="텍스트, 폰트, 화이트, 서예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0AB204-8BC1-D864-DE12-2B05759D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15" y="1484001"/>
            <a:ext cx="7411484" cy="1219370"/>
          </a:xfrm>
          <a:prstGeom prst="rect">
            <a:avLst/>
          </a:prstGeom>
        </p:spPr>
      </p:pic>
      <p:pic>
        <p:nvPicPr>
          <p:cNvPr id="7" name="그림 6" descr="폰트, 텍스트, 친필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A06A2A-DFD5-334D-1331-48299B698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7" y="2824292"/>
            <a:ext cx="7271853" cy="957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E32F9-41AD-64E5-AB5C-3F37C7935CCE}"/>
              </a:ext>
            </a:extLst>
          </p:cNvPr>
          <p:cNvSpPr txBox="1"/>
          <p:nvPr/>
        </p:nvSpPr>
        <p:spPr>
          <a:xfrm>
            <a:off x="563446" y="4194629"/>
            <a:ext cx="867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ea typeface="KoPubWorld돋움체 Bold" panose="00000800000000000000"/>
              </a:rPr>
              <a:t>문제점</a:t>
            </a:r>
            <a:r>
              <a:rPr lang="en-US" altLang="ko-KR" sz="2000" dirty="0">
                <a:ea typeface="KoPubWorld돋움체 Bold" panose="00000800000000000000"/>
              </a:rPr>
              <a:t>:                   ,                     </a:t>
            </a:r>
            <a:r>
              <a:rPr lang="ko-KR" altLang="en-US" sz="2000" dirty="0">
                <a:ea typeface="KoPubWorld돋움체 Bold" panose="00000800000000000000"/>
              </a:rPr>
              <a:t> 초기  랜덤 가중치가 표준 정규분포를 따름                 초기  </a:t>
            </a:r>
            <a:r>
              <a:rPr lang="en-US" altLang="ko-KR" sz="2000" dirty="0">
                <a:ea typeface="KoPubWorld돋움체 Bold" panose="00000800000000000000"/>
              </a:rPr>
              <a:t>Attention weight</a:t>
            </a:r>
            <a:r>
              <a:rPr lang="ko-KR" altLang="en-US" sz="2000" dirty="0">
                <a:ea typeface="KoPubWorld돋움체 Bold" panose="00000800000000000000"/>
              </a:rPr>
              <a:t>가  각각 거의 </a:t>
            </a:r>
            <a:r>
              <a:rPr lang="en-US" altLang="ko-KR" sz="2000" dirty="0">
                <a:ea typeface="KoPubWorld돋움체 Bold" panose="00000800000000000000"/>
              </a:rPr>
              <a:t>1/(Key </a:t>
            </a:r>
            <a:r>
              <a:rPr lang="ko-KR" altLang="en-US" sz="2000" dirty="0">
                <a:ea typeface="KoPubWorld돋움체 Bold" panose="00000800000000000000"/>
              </a:rPr>
              <a:t>개수</a:t>
            </a:r>
            <a:r>
              <a:rPr lang="en-US" altLang="ko-KR" sz="2000" dirty="0">
                <a:ea typeface="KoPubWorld돋움체 Bold" panose="00000800000000000000"/>
              </a:rPr>
              <a:t>)                </a:t>
            </a:r>
          </a:p>
          <a:p>
            <a:r>
              <a:rPr lang="en-US" altLang="ko-KR" sz="2000" dirty="0">
                <a:ea typeface="KoPubWorld돋움체 Bold" panose="00000800000000000000"/>
              </a:rPr>
              <a:t>Key</a:t>
            </a:r>
            <a:r>
              <a:rPr lang="ko-KR" altLang="en-US" sz="2000" dirty="0">
                <a:ea typeface="KoPubWorld돋움체 Bold" panose="00000800000000000000"/>
              </a:rPr>
              <a:t>의 개수 많을수록 </a:t>
            </a:r>
            <a:r>
              <a:rPr lang="en-US" altLang="ko-KR" sz="2000" dirty="0">
                <a:ea typeface="KoPubWorld돋움체 Bold" panose="00000800000000000000"/>
              </a:rPr>
              <a:t>gradient </a:t>
            </a:r>
            <a:r>
              <a:rPr lang="ko-KR" altLang="en-US" sz="2000" dirty="0">
                <a:ea typeface="KoPubWorld돋움체 Bold" panose="00000800000000000000"/>
              </a:rPr>
              <a:t>모호해서 학습속도 느림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2FA5E782-2639-7B75-AF07-14977C35D855}"/>
              </a:ext>
            </a:extLst>
          </p:cNvPr>
          <p:cNvSpPr/>
          <p:nvPr/>
        </p:nvSpPr>
        <p:spPr>
          <a:xfrm>
            <a:off x="210506" y="4486397"/>
            <a:ext cx="352941" cy="2636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93A7D2CC-5CB2-E240-8ADB-3A4547F8C993}"/>
              </a:ext>
            </a:extLst>
          </p:cNvPr>
          <p:cNvSpPr/>
          <p:nvPr/>
        </p:nvSpPr>
        <p:spPr>
          <a:xfrm>
            <a:off x="220210" y="4802178"/>
            <a:ext cx="352941" cy="2636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03C2462-24D7-B6CA-7C54-E2196A91F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62" y="4196015"/>
            <a:ext cx="814738" cy="3679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3DC047-E6B8-3A15-90F2-AAD0ECF2F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471" y="4139296"/>
            <a:ext cx="931524" cy="42466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E902665-0370-E713-134C-58D92A306B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533" y="1029572"/>
            <a:ext cx="428685" cy="31436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4AFA220-B671-951D-C029-941D2A159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8218" y="1026160"/>
            <a:ext cx="2350871" cy="2442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283AF05-1CB1-E582-8DA6-DFE52FF062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3822" y="1374448"/>
            <a:ext cx="215467" cy="23598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93648AF-1369-FC04-9EED-404AE5FA96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8218" y="1343941"/>
            <a:ext cx="1754958" cy="30451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EFD6882-9FAF-0E4B-99EF-9BEB9A0251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 flipV="1">
            <a:off x="9501700" y="1402830"/>
            <a:ext cx="167158" cy="23598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8FA190A-F2A3-C922-E135-01B97203E9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9533" y="1669325"/>
            <a:ext cx="476316" cy="30484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EC14F0F-6110-125E-F6DD-5F198A8137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15849" y="1655035"/>
            <a:ext cx="1270257" cy="304514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D4B62A2-8808-E856-44A8-D0BFD9A841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3823" y="2033057"/>
            <a:ext cx="444980" cy="30484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965E7FC-38D3-F492-62CB-EA9D71BFF6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 flipV="1">
            <a:off x="9668218" y="2093686"/>
            <a:ext cx="167158" cy="2359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4BA1CF2-6CC1-DCD2-3584-71049695AE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1797" y="2068784"/>
            <a:ext cx="1933845" cy="28579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FFD0083D-03BA-33D9-031E-D63BDD76D7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30007" y="2362801"/>
            <a:ext cx="438211" cy="304843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AD64D3FC-EE21-99AC-356D-5919A599C20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1797" y="2312791"/>
            <a:ext cx="2146153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6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9713E071-E407-F553-AB6C-20D48DDF4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REVISITING TRANSFORMERS AND </a:t>
            </a:r>
            <a:r>
              <a:rPr lang="en-US" altLang="ko-KR" dirty="0">
                <a:solidFill>
                  <a:srgbClr val="FF0000"/>
                </a:solidFill>
              </a:rPr>
              <a:t>DETR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E392D94-BA27-D29E-BA39-868C7778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7" y="1026160"/>
            <a:ext cx="8499566" cy="5278845"/>
          </a:xfrm>
        </p:spPr>
        <p:txBody>
          <a:bodyPr/>
          <a:lstStyle/>
          <a:p>
            <a:r>
              <a:rPr lang="ko-KR" altLang="en-US" dirty="0"/>
              <a:t>인코더로 들어온 </a:t>
            </a:r>
            <a:r>
              <a:rPr lang="en-US" altLang="ko-KR" dirty="0"/>
              <a:t>feature map</a:t>
            </a:r>
            <a:r>
              <a:rPr lang="ko-KR" altLang="en-US" dirty="0"/>
              <a:t>으로 계산한 </a:t>
            </a:r>
            <a:r>
              <a:rPr lang="en-US" altLang="ko-KR" dirty="0"/>
              <a:t>self-attention</a:t>
            </a:r>
            <a:r>
              <a:rPr lang="ko-KR" altLang="en-US" dirty="0"/>
              <a:t>의 계산 복잡도는                       즉 </a:t>
            </a:r>
            <a:r>
              <a:rPr lang="en-US" altLang="ko-KR" dirty="0">
                <a:solidFill>
                  <a:srgbClr val="FF0000"/>
                </a:solidFill>
              </a:rPr>
              <a:t>spatial size</a:t>
            </a:r>
            <a:r>
              <a:rPr lang="ko-KR" altLang="en-US" dirty="0">
                <a:solidFill>
                  <a:srgbClr val="FF0000"/>
                </a:solidFill>
              </a:rPr>
              <a:t>의 제곱에 비례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 err="1"/>
              <a:t>디코더의</a:t>
            </a:r>
            <a:r>
              <a:rPr lang="ko-KR" altLang="en-US" dirty="0"/>
              <a:t> </a:t>
            </a:r>
            <a:r>
              <a:rPr lang="en-US" altLang="ko-KR" dirty="0"/>
              <a:t>input</a:t>
            </a:r>
            <a:r>
              <a:rPr lang="ko-KR" altLang="en-US" dirty="0"/>
              <a:t>인 </a:t>
            </a:r>
            <a:r>
              <a:rPr lang="en-US" altLang="ko-KR" dirty="0"/>
              <a:t>object query</a:t>
            </a:r>
            <a:r>
              <a:rPr lang="ko-KR" altLang="en-US" dirty="0"/>
              <a:t>는 </a:t>
            </a:r>
            <a:r>
              <a:rPr lang="ko-KR" altLang="en-US" dirty="0" err="1"/>
              <a:t>랜덤한</a:t>
            </a:r>
            <a:r>
              <a:rPr lang="ko-KR" altLang="en-US" dirty="0"/>
              <a:t> </a:t>
            </a:r>
            <a:r>
              <a:rPr lang="en-US" altLang="ko-KR" dirty="0"/>
              <a:t>latent slot</a:t>
            </a:r>
            <a:r>
              <a:rPr lang="ko-KR" altLang="en-US" dirty="0"/>
              <a:t>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   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1DE345A7-62E0-AB34-758E-0023743EF6AD}"/>
              </a:ext>
            </a:extLst>
          </p:cNvPr>
          <p:cNvSpPr/>
          <p:nvPr/>
        </p:nvSpPr>
        <p:spPr>
          <a:xfrm>
            <a:off x="389277" y="1698171"/>
            <a:ext cx="330926" cy="333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9CC6D-E3C7-3DA2-9B70-DF98A9F1FFE1}"/>
              </a:ext>
            </a:extLst>
          </p:cNvPr>
          <p:cNvSpPr txBox="1"/>
          <p:nvPr/>
        </p:nvSpPr>
        <p:spPr>
          <a:xfrm>
            <a:off x="787263" y="1698171"/>
            <a:ext cx="738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KoPub돋움체 Bold" panose="00000800000000000000" pitchFamily="2" charset="-127"/>
                <a:ea typeface="KoPubWorld돋움체 Bold" panose="00000800000000000000"/>
              </a:rPr>
              <a:t>고해상도의 </a:t>
            </a:r>
            <a:r>
              <a:rPr lang="en-US" altLang="ko-KR" dirty="0">
                <a:latin typeface="KoPub돋움체 Bold" panose="00000800000000000000" pitchFamily="2" charset="-127"/>
                <a:ea typeface="KoPubWorld돋움체 Bold" panose="00000800000000000000"/>
              </a:rPr>
              <a:t>feature map </a:t>
            </a:r>
            <a:r>
              <a:rPr lang="ko-KR" altLang="en-US" dirty="0">
                <a:latin typeface="KoPub돋움체 Bold" panose="00000800000000000000" pitchFamily="2" charset="-127"/>
                <a:ea typeface="KoPubWorld돋움체 Bold" panose="00000800000000000000"/>
              </a:rPr>
              <a:t>사용을 못해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KoPub돋움체 Bold" panose="00000800000000000000" pitchFamily="2" charset="-127"/>
                <a:ea typeface="KoPubWorld돋움체 Bold" panose="00000800000000000000"/>
              </a:rPr>
              <a:t>Small Object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KoPub돋움체 Bold" panose="00000800000000000000" pitchFamily="2" charset="-127"/>
                <a:ea typeface="KoPubWorld돋움체 Bold" panose="00000800000000000000"/>
              </a:rPr>
              <a:t>탐지를 못함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3BA7B936-8B81-75A3-3F1F-F7DDC1B70625}"/>
              </a:ext>
            </a:extLst>
          </p:cNvPr>
          <p:cNvSpPr/>
          <p:nvPr/>
        </p:nvSpPr>
        <p:spPr>
          <a:xfrm>
            <a:off x="389277" y="3498668"/>
            <a:ext cx="330926" cy="333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A6B79-B5F2-EE40-08DB-3085AD71CA88}"/>
              </a:ext>
            </a:extLst>
          </p:cNvPr>
          <p:cNvSpPr txBox="1"/>
          <p:nvPr/>
        </p:nvSpPr>
        <p:spPr>
          <a:xfrm>
            <a:off x="720203" y="3498668"/>
            <a:ext cx="738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00000"/>
                </a:solidFill>
                <a:latin typeface="KoPub돋움체 Bold" panose="00000800000000000000" pitchFamily="2" charset="-127"/>
                <a:ea typeface="KoPubWorld돋움체 Bold" panose="00000800000000000000"/>
              </a:rPr>
              <a:t>수렴을 위한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KoPub돋움체 Bold" panose="00000800000000000000" pitchFamily="2" charset="-127"/>
                <a:ea typeface="KoPubWorld돋움체 Bold" panose="00000800000000000000"/>
              </a:rPr>
              <a:t>많은 학습 </a:t>
            </a:r>
            <a:r>
              <a:rPr lang="ko-KR" altLang="en-US" dirty="0" err="1">
                <a:solidFill>
                  <a:srgbClr val="FF0000"/>
                </a:solidFill>
                <a:highlight>
                  <a:srgbClr val="FFFF00"/>
                </a:highlight>
                <a:latin typeface="KoPub돋움체 Bold" panose="00000800000000000000" pitchFamily="2" charset="-127"/>
                <a:ea typeface="KoPubWorld돋움체 Bold" panose="00000800000000000000"/>
              </a:rPr>
              <a:t>에폭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KoPub돋움체 Bold" panose="00000800000000000000" pitchFamily="2" charset="-127"/>
                <a:ea typeface="KoPubWorld돋움체 Bold" panose="00000800000000000000"/>
              </a:rPr>
              <a:t> 필요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5202D9-A0D1-C78E-669A-932416F3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111" y="1407886"/>
            <a:ext cx="1804438" cy="2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>
            <a:extLst>
              <a:ext uri="{FF2B5EF4-FFF2-40B4-BE49-F238E27FC236}">
                <a16:creationId xmlns:a16="http://schemas.microsoft.com/office/drawing/2014/main" id="{2ABF0204-51F7-6B63-C948-45C19DF7B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-25400"/>
            <a:ext cx="11339512" cy="625475"/>
          </a:xfrm>
        </p:spPr>
        <p:txBody>
          <a:bodyPr/>
          <a:lstStyle/>
          <a:p>
            <a:r>
              <a:rPr lang="en-US" altLang="ko-KR" dirty="0"/>
              <a:t>Method</a:t>
            </a:r>
            <a:endParaRPr lang="ko-KR" altLang="en-US" dirty="0"/>
          </a:p>
        </p:txBody>
      </p:sp>
      <p:pic>
        <p:nvPicPr>
          <p:cNvPr id="6" name="내용 개체 틀 4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9D5045-8714-2675-F39B-844D3EA8C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39" y="2286969"/>
            <a:ext cx="9924322" cy="4411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26C923-E4E4-B56E-9FAD-F78C489B83C2}"/>
              </a:ext>
            </a:extLst>
          </p:cNvPr>
          <p:cNvSpPr txBox="1"/>
          <p:nvPr/>
        </p:nvSpPr>
        <p:spPr>
          <a:xfrm>
            <a:off x="1440155" y="1640638"/>
            <a:ext cx="807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1.Deformable Attention</a:t>
            </a:r>
          </a:p>
          <a:p>
            <a:r>
              <a:rPr lang="en-US" altLang="ko-KR" dirty="0"/>
              <a:t>2.Multi-scale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DBC13-673C-52D2-C91D-5A83D56D7ECD}"/>
              </a:ext>
            </a:extLst>
          </p:cNvPr>
          <p:cNvSpPr txBox="1"/>
          <p:nvPr/>
        </p:nvSpPr>
        <p:spPr>
          <a:xfrm>
            <a:off x="1440155" y="784741"/>
            <a:ext cx="9232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기준점</a:t>
            </a:r>
            <a:r>
              <a:rPr lang="en-US" altLang="ko-KR" dirty="0"/>
              <a:t>(reference) </a:t>
            </a:r>
            <a:r>
              <a:rPr lang="ko-KR" altLang="en-US" dirty="0"/>
              <a:t>중심으로 각 </a:t>
            </a:r>
            <a:r>
              <a:rPr lang="en-US" altLang="ko-KR" dirty="0"/>
              <a:t>feature map</a:t>
            </a:r>
            <a:r>
              <a:rPr lang="ko-KR" altLang="en-US" dirty="0"/>
              <a:t>마다 주변의  </a:t>
            </a:r>
            <a:r>
              <a:rPr lang="en-US" altLang="ko-KR" dirty="0"/>
              <a:t>K</a:t>
            </a:r>
            <a:r>
              <a:rPr lang="ko-KR" altLang="en-US" dirty="0"/>
              <a:t>개 </a:t>
            </a:r>
            <a:r>
              <a:rPr lang="en-US" altLang="ko-KR" dirty="0"/>
              <a:t>sampling point</a:t>
            </a:r>
            <a:r>
              <a:rPr lang="ko-KR" altLang="en-US" dirty="0"/>
              <a:t>들을 통합적으로 참조하는 </a:t>
            </a:r>
            <a:r>
              <a:rPr lang="en-US" altLang="ko-KR" dirty="0"/>
              <a:t>attention </a:t>
            </a:r>
            <a:r>
              <a:rPr lang="ko-KR" altLang="en-US" dirty="0"/>
              <a:t>모듈을 가진 </a:t>
            </a:r>
            <a:r>
              <a:rPr lang="en-US" altLang="ko-KR" dirty="0"/>
              <a:t>Deformable DETR</a:t>
            </a:r>
            <a:r>
              <a:rPr lang="ko-KR" altLang="en-US" dirty="0"/>
              <a:t>를 제안</a:t>
            </a:r>
          </a:p>
        </p:txBody>
      </p:sp>
    </p:spTree>
    <p:extLst>
      <p:ext uri="{BB962C8B-B14F-4D97-AF65-F5344CB8AC3E}">
        <p14:creationId xmlns:p14="http://schemas.microsoft.com/office/powerpoint/2010/main" val="179750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37112</TotalTime>
  <Words>2524</Words>
  <Application>Microsoft Office PowerPoint</Application>
  <PresentationFormat>와이드스크린</PresentationFormat>
  <Paragraphs>271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KoPubWorld돋움체 Bold</vt:lpstr>
      <vt:lpstr>KoPubWorld돋움체 Medium</vt:lpstr>
      <vt:lpstr>KoPub돋움체 Bold</vt:lpstr>
      <vt:lpstr>맑은 고딕</vt:lpstr>
      <vt:lpstr>Malgun Gothic Semilight</vt:lpstr>
      <vt:lpstr>Arial</vt:lpstr>
      <vt:lpstr>Calibri</vt:lpstr>
      <vt:lpstr>Calibri Light</vt:lpstr>
      <vt:lpstr>Symbol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문현우</cp:lastModifiedBy>
  <cp:revision>1999</cp:revision>
  <cp:lastPrinted>2026-01-16T04:45:07Z</cp:lastPrinted>
  <dcterms:created xsi:type="dcterms:W3CDTF">2020-01-31T06:40:47Z</dcterms:created>
  <dcterms:modified xsi:type="dcterms:W3CDTF">2026-01-16T04:49:55Z</dcterms:modified>
</cp:coreProperties>
</file>