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7"/>
  </p:notesMasterIdLst>
  <p:handoutMasterIdLst>
    <p:handoutMasterId r:id="rId28"/>
  </p:handoutMasterIdLst>
  <p:sldIdLst>
    <p:sldId id="342" r:id="rId2"/>
    <p:sldId id="870" r:id="rId3"/>
    <p:sldId id="813" r:id="rId4"/>
    <p:sldId id="360" r:id="rId5"/>
    <p:sldId id="348" r:id="rId6"/>
    <p:sldId id="349" r:id="rId7"/>
    <p:sldId id="814" r:id="rId8"/>
    <p:sldId id="351" r:id="rId9"/>
    <p:sldId id="871" r:id="rId10"/>
    <p:sldId id="872" r:id="rId11"/>
    <p:sldId id="874" r:id="rId12"/>
    <p:sldId id="873" r:id="rId13"/>
    <p:sldId id="875" r:id="rId14"/>
    <p:sldId id="352" r:id="rId15"/>
    <p:sldId id="353" r:id="rId16"/>
    <p:sldId id="815" r:id="rId17"/>
    <p:sldId id="355" r:id="rId18"/>
    <p:sldId id="877" r:id="rId19"/>
    <p:sldId id="876" r:id="rId20"/>
    <p:sldId id="878" r:id="rId21"/>
    <p:sldId id="358" r:id="rId22"/>
    <p:sldId id="816" r:id="rId23"/>
    <p:sldId id="359" r:id="rId24"/>
    <p:sldId id="817" r:id="rId25"/>
    <p:sldId id="3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900"/>
    <a:srgbClr val="FF40FF"/>
    <a:srgbClr val="FFFFFF"/>
    <a:srgbClr val="000000"/>
    <a:srgbClr val="3E3E3E"/>
    <a:srgbClr val="CD0F41"/>
    <a:srgbClr val="D5B186"/>
    <a:srgbClr val="DCDACC"/>
    <a:srgbClr val="00286F"/>
    <a:srgbClr val="D9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73697" autoAdjust="0"/>
  </p:normalViewPr>
  <p:slideViewPr>
    <p:cSldViewPr snapToGrid="0" showGuides="1">
      <p:cViewPr varScale="1">
        <p:scale>
          <a:sx n="81" d="100"/>
          <a:sy n="81" d="100"/>
        </p:scale>
        <p:origin x="1536" y="90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각각 </a:t>
            </a:r>
            <a:r>
              <a:rPr lang="en-US" altLang="ko-KR" dirty="0"/>
              <a:t>L2 norm</a:t>
            </a:r>
            <a:r>
              <a:rPr lang="ko-KR" altLang="en-US" dirty="0"/>
              <a:t>을 적용하여 벡터의 크기를 지워주고</a:t>
            </a:r>
            <a:r>
              <a:rPr lang="en-US" altLang="ko-KR" dirty="0"/>
              <a:t>, </a:t>
            </a:r>
            <a:r>
              <a:rPr lang="ko-KR" altLang="en-US" dirty="0"/>
              <a:t>코사인 유사도를 구해줍니다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temperature scaling</a:t>
            </a:r>
            <a:r>
              <a:rPr lang="ko-KR" altLang="en-US" dirty="0"/>
              <a:t>을 해서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33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나온 값을 이미지 기준으로 한번</a:t>
            </a:r>
            <a:r>
              <a:rPr lang="en-US" altLang="ko-KR" dirty="0"/>
              <a:t>, </a:t>
            </a:r>
            <a:r>
              <a:rPr lang="ko-KR" altLang="en-US" dirty="0"/>
              <a:t>텍스트 기준으로 한번씩 </a:t>
            </a:r>
            <a:r>
              <a:rPr lang="en-US" altLang="ko-KR" dirty="0"/>
              <a:t>loss</a:t>
            </a:r>
            <a:r>
              <a:rPr lang="ko-KR" altLang="en-US" dirty="0"/>
              <a:t>를 구해줍니다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89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</a:t>
            </a:r>
            <a:r>
              <a:rPr lang="en-US" altLang="ko-KR" dirty="0"/>
              <a:t>loss</a:t>
            </a:r>
            <a:r>
              <a:rPr lang="ko-KR" altLang="en-US" dirty="0"/>
              <a:t>를 더해서 평균을 내면 최종적인 </a:t>
            </a:r>
            <a:r>
              <a:rPr lang="en-US" altLang="ko-KR" dirty="0"/>
              <a:t>clip </a:t>
            </a:r>
            <a:r>
              <a:rPr lang="ko-KR" altLang="en-US" dirty="0"/>
              <a:t>로스가 완성이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19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CADA-093B-E865-2433-95C10992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C51697-C145-B50E-B049-541707CC6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8563" y="1231900"/>
            <a:ext cx="4433887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80ED83-1052-6B73-C408-4F6AFA2AB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BBE0BD-7524-F9FF-A83B-3B72BA662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150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CLIP</a:t>
            </a:r>
            <a:r>
              <a:rPr lang="ko-KR" altLang="en-US" dirty="0"/>
              <a:t>과 </a:t>
            </a:r>
            <a:r>
              <a:rPr lang="en-US" altLang="ko-KR" dirty="0"/>
              <a:t>visual n grams</a:t>
            </a:r>
            <a:r>
              <a:rPr lang="ko-KR" altLang="en-US" dirty="0"/>
              <a:t>와 성능 비교한 표인데</a:t>
            </a:r>
            <a:r>
              <a:rPr lang="en-US" altLang="ko-KR" dirty="0"/>
              <a:t>, visual n </a:t>
            </a:r>
            <a:r>
              <a:rPr lang="ko-KR" altLang="en-US" dirty="0"/>
              <a:t>그램은 당시에 대규모 데이터 기반의 지도학습 방법으로 이미지를 시각적 패턴의 빈도 조합으로 인식하는 모델입니다</a:t>
            </a:r>
            <a:r>
              <a:rPr lang="en-US" altLang="ko-KR" dirty="0"/>
              <a:t>. </a:t>
            </a:r>
            <a:r>
              <a:rPr lang="ko-KR" altLang="en-US" dirty="0"/>
              <a:t>표를 보시면 </a:t>
            </a:r>
            <a:r>
              <a:rPr lang="en-US" altLang="ko-KR" dirty="0"/>
              <a:t>CLIP</a:t>
            </a:r>
            <a:r>
              <a:rPr lang="ko-KR" altLang="en-US" dirty="0"/>
              <a:t>이 상당히 우수한 성능을 보였다는 것을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854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모델 </a:t>
            </a:r>
            <a:r>
              <a:rPr lang="ko-KR" altLang="en-US" dirty="0" err="1"/>
              <a:t>연산량에</a:t>
            </a:r>
            <a:r>
              <a:rPr lang="ko-KR" altLang="en-US" dirty="0"/>
              <a:t> 따른 </a:t>
            </a:r>
            <a:r>
              <a:rPr lang="ko-KR" altLang="en-US" dirty="0" err="1"/>
              <a:t>제로샷</a:t>
            </a:r>
            <a:r>
              <a:rPr lang="ko-KR" altLang="en-US" dirty="0"/>
              <a:t> 클립 성능입니다</a:t>
            </a:r>
            <a:r>
              <a:rPr lang="en-US" altLang="ko-KR" dirty="0"/>
              <a:t>. </a:t>
            </a:r>
            <a:r>
              <a:rPr lang="ko-KR" altLang="en-US" dirty="0"/>
              <a:t>클립 오류율은 모델 규모에 따라서 지속적으로 감소됩니다</a:t>
            </a:r>
            <a:r>
              <a:rPr lang="en-US" altLang="ko-KR" dirty="0"/>
              <a:t>. </a:t>
            </a:r>
            <a:r>
              <a:rPr lang="en-US" altLang="ko-KR" dirty="0" err="1"/>
              <a:t>resnet</a:t>
            </a:r>
            <a:r>
              <a:rPr lang="en-US" altLang="ko-KR" dirty="0"/>
              <a:t> 50x64</a:t>
            </a:r>
            <a:r>
              <a:rPr lang="ko-KR" altLang="en-US" dirty="0"/>
              <a:t>의 </a:t>
            </a:r>
            <a:r>
              <a:rPr lang="ko-KR" altLang="en-US" dirty="0" err="1"/>
              <a:t>연산량을</a:t>
            </a:r>
            <a:r>
              <a:rPr lang="ko-KR" altLang="en-US" dirty="0"/>
              <a:t> 보면 상당히 크다는 것을 알 수 있고</a:t>
            </a:r>
            <a:r>
              <a:rPr lang="en-US" altLang="ko-KR" dirty="0"/>
              <a:t>, </a:t>
            </a:r>
            <a:r>
              <a:rPr lang="en-US" altLang="ko-KR" dirty="0" err="1"/>
              <a:t>sota</a:t>
            </a:r>
            <a:r>
              <a:rPr lang="ko-KR" altLang="en-US" dirty="0"/>
              <a:t>에 도달하기 위해서는 계산 효율 개선이 필요합니다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381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Linear probe </a:t>
            </a:r>
            <a:r>
              <a:rPr lang="ko-KR" altLang="en-US" dirty="0"/>
              <a:t>성능인데</a:t>
            </a:r>
            <a:r>
              <a:rPr lang="en-US" altLang="ko-KR" dirty="0"/>
              <a:t>, </a:t>
            </a:r>
            <a:r>
              <a:rPr lang="ko-KR" altLang="en-US" dirty="0"/>
              <a:t>사전 학습된 백본을 고정하고</a:t>
            </a:r>
            <a:r>
              <a:rPr lang="en-US" altLang="ko-KR" dirty="0"/>
              <a:t>, </a:t>
            </a:r>
            <a:r>
              <a:rPr lang="ko-KR" altLang="en-US" dirty="0"/>
              <a:t>출력 </a:t>
            </a:r>
            <a:r>
              <a:rPr lang="ko-KR" altLang="en-US" dirty="0" err="1"/>
              <a:t>피쳐</a:t>
            </a:r>
            <a:r>
              <a:rPr lang="ko-KR" altLang="en-US" dirty="0"/>
              <a:t> 위에 선형 분류기를 붙여서 성능을 평가하는 방식인데 이는 백본의 </a:t>
            </a:r>
            <a:r>
              <a:rPr lang="ko-KR" altLang="en-US" dirty="0" err="1"/>
              <a:t>피쳐</a:t>
            </a:r>
            <a:r>
              <a:rPr lang="ko-KR" altLang="en-US" dirty="0"/>
              <a:t> 표현력을 검사하는 실험입니다</a:t>
            </a:r>
            <a:r>
              <a:rPr lang="en-US" altLang="ko-KR" dirty="0"/>
              <a:t>. </a:t>
            </a:r>
            <a:r>
              <a:rPr lang="ko-KR" altLang="en-US" dirty="0"/>
              <a:t>클립은 다양한 데이터셋 평균에서 </a:t>
            </a:r>
            <a:r>
              <a:rPr lang="ko-KR" altLang="en-US" dirty="0" err="1"/>
              <a:t>연산량</a:t>
            </a:r>
            <a:r>
              <a:rPr lang="ko-KR" altLang="en-US" dirty="0"/>
              <a:t> 대비 최고 성능을 보이고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63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넷을 </a:t>
            </a:r>
            <a:r>
              <a:rPr lang="ko-KR" altLang="en-US" dirty="0" err="1"/>
              <a:t>사전학습하여</a:t>
            </a:r>
            <a:r>
              <a:rPr lang="ko-KR" altLang="en-US" dirty="0"/>
              <a:t> 다른 모델들과 성능 비교를 한 그래프인데</a:t>
            </a:r>
            <a:r>
              <a:rPr lang="en-US" altLang="ko-KR" dirty="0"/>
              <a:t>, </a:t>
            </a:r>
            <a:r>
              <a:rPr lang="ko-KR" altLang="en-US" dirty="0"/>
              <a:t>클립은 이미지넷 성능 뿐만 아니라 전이 성능 또한 좋습니다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전이 성능 </a:t>
            </a:r>
            <a:r>
              <a:rPr lang="en-US" altLang="ko-KR" dirty="0"/>
              <a:t>: </a:t>
            </a:r>
            <a:r>
              <a:rPr lang="ko-KR" altLang="en-US" dirty="0"/>
              <a:t>완전 다른 데이터 셋에서도 잘 작동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0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클립의 강건성에 대한 실험인데</a:t>
            </a:r>
            <a:r>
              <a:rPr lang="en-US" altLang="ko-KR" dirty="0"/>
              <a:t>, </a:t>
            </a:r>
            <a:r>
              <a:rPr lang="ko-KR" altLang="en-US" dirty="0"/>
              <a:t>왼쪽의 그래프를 보면 클립이 이상적인 </a:t>
            </a:r>
            <a:r>
              <a:rPr lang="en-US" altLang="ko-KR" dirty="0"/>
              <a:t>ROBUST </a:t>
            </a:r>
            <a:r>
              <a:rPr lang="ko-KR" altLang="en-US" dirty="0"/>
              <a:t>모델에 가까워 </a:t>
            </a:r>
            <a:r>
              <a:rPr lang="en-US" altLang="ko-KR" dirty="0" err="1"/>
              <a:t>resnet</a:t>
            </a:r>
            <a:r>
              <a:rPr lang="ko-KR" altLang="en-US" dirty="0"/>
              <a:t>보다 클립이 더 강건하다는 것을 알 수 있습니다</a:t>
            </a:r>
            <a:r>
              <a:rPr lang="en-US" altLang="ko-KR" dirty="0"/>
              <a:t>. </a:t>
            </a:r>
            <a:r>
              <a:rPr lang="ko-KR" altLang="en-US" dirty="0"/>
              <a:t>오른쪽 표를 보시면 이미지넷과 이미지넷에 </a:t>
            </a:r>
            <a:r>
              <a:rPr lang="en-US" altLang="ko-KR" dirty="0"/>
              <a:t>distribution</a:t>
            </a:r>
            <a:r>
              <a:rPr lang="ko-KR" altLang="en-US" dirty="0"/>
              <a:t>을 준 이미지넷 데이터들에 대한 </a:t>
            </a:r>
            <a:r>
              <a:rPr lang="ko-KR" altLang="en-US" dirty="0" err="1"/>
              <a:t>성능표인데</a:t>
            </a:r>
            <a:r>
              <a:rPr lang="en-US" altLang="ko-KR" dirty="0"/>
              <a:t>, </a:t>
            </a:r>
            <a:r>
              <a:rPr lang="ko-KR" altLang="en-US" dirty="0"/>
              <a:t>이미지넷에서는 똑같은 성능을 보였지만 </a:t>
            </a:r>
            <a:r>
              <a:rPr lang="en-US" altLang="ko-KR" dirty="0"/>
              <a:t>distribution</a:t>
            </a:r>
            <a:r>
              <a:rPr lang="ko-KR" altLang="en-US" dirty="0"/>
              <a:t>을 준 데이터셋에서는 클립이 더 강건하다는 것을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112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A1D21-E16F-7E6D-F50C-CA9BEBEA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AFF798-1595-D202-A465-7D9FC7D47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8563" y="1231900"/>
            <a:ext cx="4433887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6EDF7B-EC96-E4CF-08A1-50AEA9BB3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5E317C-34F8-1614-D566-2B020F1D1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377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9C4D-8BD6-F0CE-2F52-643AF39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FBBD12-CAE4-DD21-0290-9784D0E16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2B53C4-DB44-D3E9-5A9B-12F324A78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7ABBD9-5372-7273-BB09-A7710D5C5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81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제로샷</a:t>
            </a:r>
            <a:r>
              <a:rPr lang="ko-KR" altLang="en-US" dirty="0"/>
              <a:t> 클립은 기존 </a:t>
            </a:r>
            <a:r>
              <a:rPr lang="ko-KR" altLang="en-US" dirty="0" err="1"/>
              <a:t>레스넷</a:t>
            </a:r>
            <a:r>
              <a:rPr lang="ko-KR" altLang="en-US" dirty="0"/>
              <a:t> </a:t>
            </a:r>
            <a:r>
              <a:rPr lang="en-US" altLang="ko-KR" dirty="0"/>
              <a:t>baseline</a:t>
            </a:r>
            <a:r>
              <a:rPr lang="ko-KR" altLang="en-US" dirty="0"/>
              <a:t>보다 우수하지만</a:t>
            </a:r>
            <a:r>
              <a:rPr lang="en-US" altLang="ko-KR" dirty="0"/>
              <a:t>, </a:t>
            </a:r>
            <a:r>
              <a:rPr lang="ko-KR" altLang="en-US" dirty="0" err="1"/>
              <a:t>테스크</a:t>
            </a:r>
            <a:r>
              <a:rPr lang="ko-KR" altLang="en-US" dirty="0"/>
              <a:t> 특화된 </a:t>
            </a:r>
            <a:r>
              <a:rPr lang="en-US" altLang="ko-KR" dirty="0" err="1"/>
              <a:t>sota</a:t>
            </a:r>
            <a:r>
              <a:rPr lang="en-US" altLang="ko-KR" dirty="0"/>
              <a:t> </a:t>
            </a:r>
            <a:r>
              <a:rPr lang="ko-KR" altLang="en-US" dirty="0"/>
              <a:t>모델들과 비교하면 성능 격차가 존재합니다</a:t>
            </a:r>
            <a:r>
              <a:rPr lang="en-US" altLang="ko-KR" dirty="0"/>
              <a:t>. </a:t>
            </a:r>
            <a:r>
              <a:rPr lang="en-US" altLang="ko-KR" dirty="0" err="1"/>
              <a:t>sota</a:t>
            </a:r>
            <a:r>
              <a:rPr lang="en-US" altLang="ko-KR" dirty="0"/>
              <a:t> </a:t>
            </a:r>
            <a:r>
              <a:rPr lang="ko-KR" altLang="en-US" dirty="0"/>
              <a:t>수준에 도달하려면 </a:t>
            </a:r>
            <a:r>
              <a:rPr lang="ko-KR" altLang="en-US" dirty="0" err="1"/>
              <a:t>연산량이</a:t>
            </a:r>
            <a:r>
              <a:rPr lang="ko-KR" altLang="en-US" dirty="0"/>
              <a:t> </a:t>
            </a:r>
            <a:r>
              <a:rPr lang="en-US" altLang="ko-KR" dirty="0"/>
              <a:t>1000</a:t>
            </a:r>
            <a:r>
              <a:rPr lang="ko-KR" altLang="en-US" dirty="0"/>
              <a:t>배 </a:t>
            </a:r>
            <a:r>
              <a:rPr lang="ko-KR" altLang="en-US" dirty="0" err="1"/>
              <a:t>증가해야할</a:t>
            </a:r>
            <a:r>
              <a:rPr lang="ko-KR" altLang="en-US" dirty="0"/>
              <a:t> 것으로 추정됩니다</a:t>
            </a:r>
            <a:r>
              <a:rPr lang="en-US" altLang="ko-KR" dirty="0"/>
              <a:t>. </a:t>
            </a:r>
            <a:r>
              <a:rPr lang="ko-KR" altLang="en-US" dirty="0"/>
              <a:t>따라서 연산 효율 개선이 필요해보입니다</a:t>
            </a:r>
            <a:r>
              <a:rPr lang="en-US" altLang="ko-KR" dirty="0"/>
              <a:t>. </a:t>
            </a:r>
            <a:r>
              <a:rPr lang="ko-KR" altLang="en-US" dirty="0" err="1"/>
              <a:t>테스크</a:t>
            </a:r>
            <a:r>
              <a:rPr lang="ko-KR" altLang="en-US" dirty="0"/>
              <a:t> 특화 모델들과 </a:t>
            </a:r>
            <a:r>
              <a:rPr lang="ko-KR" altLang="en-US" dirty="0" err="1"/>
              <a:t>비교했을때</a:t>
            </a:r>
            <a:r>
              <a:rPr lang="en-US" altLang="ko-KR" dirty="0"/>
              <a:t>, fine-grained </a:t>
            </a:r>
            <a:r>
              <a:rPr lang="ko-KR" altLang="en-US" dirty="0"/>
              <a:t>분류에서 성능이 저하됩니다</a:t>
            </a:r>
            <a:r>
              <a:rPr lang="en-US" altLang="ko-KR" dirty="0"/>
              <a:t>. </a:t>
            </a:r>
            <a:r>
              <a:rPr lang="ko-KR" altLang="en-US" dirty="0"/>
              <a:t>본 논문에서는 차량 모델 분류</a:t>
            </a:r>
            <a:r>
              <a:rPr lang="en-US" altLang="ko-KR" dirty="0"/>
              <a:t>, </a:t>
            </a:r>
            <a:r>
              <a:rPr lang="ko-KR" altLang="en-US" dirty="0"/>
              <a:t>꽃 종 분류</a:t>
            </a:r>
            <a:r>
              <a:rPr lang="en-US" altLang="ko-KR" dirty="0"/>
              <a:t>, </a:t>
            </a:r>
            <a:r>
              <a:rPr lang="ko-KR" altLang="en-US" dirty="0"/>
              <a:t>항공기 종류 분류를 예시로 들었습니다</a:t>
            </a:r>
            <a:r>
              <a:rPr lang="en-US" altLang="ko-KR" dirty="0"/>
              <a:t>. OCR</a:t>
            </a:r>
            <a:r>
              <a:rPr lang="ko-KR" altLang="en-US" dirty="0"/>
              <a:t>에는 강하지만</a:t>
            </a:r>
            <a:r>
              <a:rPr lang="en-US" altLang="ko-KR" dirty="0"/>
              <a:t>, MNIST </a:t>
            </a:r>
            <a:r>
              <a:rPr lang="ko-KR" altLang="en-US" dirty="0" err="1"/>
              <a:t>손글씨</a:t>
            </a:r>
            <a:r>
              <a:rPr lang="ko-KR" altLang="en-US" dirty="0"/>
              <a:t> 숫자 분류에서는 정확도 </a:t>
            </a:r>
            <a:r>
              <a:rPr lang="en-US" altLang="ko-KR" dirty="0"/>
              <a:t>88%</a:t>
            </a:r>
            <a:r>
              <a:rPr lang="ko-KR" altLang="en-US" dirty="0"/>
              <a:t>를 달성하였습니다</a:t>
            </a:r>
            <a:r>
              <a:rPr lang="en-US" altLang="ko-KR" dirty="0"/>
              <a:t>. </a:t>
            </a:r>
            <a:r>
              <a:rPr lang="ko-KR" altLang="en-US" dirty="0"/>
              <a:t>이는 일반적인 </a:t>
            </a:r>
            <a:r>
              <a:rPr lang="en-US" altLang="ko-KR" dirty="0"/>
              <a:t>logistic regression </a:t>
            </a:r>
            <a:r>
              <a:rPr lang="ko-KR" altLang="en-US" dirty="0"/>
              <a:t>모델보다 낮은 성능입니다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Fine-grained : </a:t>
            </a:r>
            <a:r>
              <a:rPr lang="ko-KR" altLang="en-US" dirty="0"/>
              <a:t>비슷하게 생긴 클래스들을 구분하는 문제 </a:t>
            </a:r>
            <a:endParaRPr lang="en-US" altLang="ko-KR" dirty="0"/>
          </a:p>
          <a:p>
            <a:r>
              <a:rPr lang="en-US" altLang="ko-KR" dirty="0"/>
              <a:t>OCR : </a:t>
            </a:r>
            <a:r>
              <a:rPr lang="ko-KR" altLang="en-US" dirty="0"/>
              <a:t>이미지 속 글자를 읽어서 텍스트로 </a:t>
            </a:r>
            <a:r>
              <a:rPr lang="ko-KR" altLang="en-US"/>
              <a:t>바꾸는 기술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710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9E132-FDCB-C42C-6C7A-B02B014F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C07C493-0F09-C678-1DC0-ECBA8D3A5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8563" y="1231900"/>
            <a:ext cx="4433887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4388F9-2A1D-F2F0-0602-7EECFE939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E59A43-8457-B019-1781-FF6E9AE29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671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본 연구는 </a:t>
            </a:r>
            <a:r>
              <a:rPr lang="en-US" altLang="ko-KR" dirty="0"/>
              <a:t>NLP</a:t>
            </a:r>
            <a:r>
              <a:rPr lang="ko-KR" altLang="en-US" dirty="0"/>
              <a:t>에서 성공한 태스크 비 의존적 웹 스케일 사전학습 방식을 컴퓨터 비전 분야로 확장할 수 있음을 보입니다</a:t>
            </a:r>
            <a:r>
              <a:rPr lang="en-US" altLang="ko-KR" dirty="0"/>
              <a:t>. </a:t>
            </a:r>
            <a:r>
              <a:rPr lang="ko-KR" altLang="en-US" dirty="0"/>
              <a:t>이미지</a:t>
            </a:r>
            <a:r>
              <a:rPr lang="en-US" altLang="ko-KR" dirty="0"/>
              <a:t>-</a:t>
            </a:r>
            <a:r>
              <a:rPr lang="ko-KR" altLang="en-US" dirty="0"/>
              <a:t>텍스트 대조학습을 통해서</a:t>
            </a:r>
            <a:r>
              <a:rPr lang="en-US" altLang="ko-KR" dirty="0"/>
              <a:t>, </a:t>
            </a:r>
            <a:r>
              <a:rPr lang="ko-KR" altLang="en-US" dirty="0"/>
              <a:t>사전학습 단계에서 다양한 태스크를 수행하도록 학습하고</a:t>
            </a:r>
            <a:r>
              <a:rPr lang="en-US" altLang="ko-KR" dirty="0"/>
              <a:t>, </a:t>
            </a:r>
            <a:r>
              <a:rPr lang="ko-KR" altLang="en-US" dirty="0"/>
              <a:t>이러한 학습은 이후 자연어 </a:t>
            </a:r>
            <a:r>
              <a:rPr lang="ko-KR" altLang="en-US" dirty="0" err="1"/>
              <a:t>프롬프팅을</a:t>
            </a:r>
            <a:r>
              <a:rPr lang="ko-KR" altLang="en-US" dirty="0"/>
              <a:t> 통해서 활용 가능하며</a:t>
            </a:r>
            <a:r>
              <a:rPr lang="en-US" altLang="ko-KR" dirty="0"/>
              <a:t>, </a:t>
            </a:r>
            <a:r>
              <a:rPr lang="ko-KR" altLang="en-US" dirty="0"/>
              <a:t>기존의 다양한 데이터셋에 대해 </a:t>
            </a:r>
            <a:r>
              <a:rPr lang="ko-KR" altLang="en-US" dirty="0" err="1"/>
              <a:t>제로샷</a:t>
            </a:r>
            <a:r>
              <a:rPr lang="ko-KR" altLang="en-US" dirty="0"/>
              <a:t> 전이를 가능하게 했습니다</a:t>
            </a:r>
            <a:r>
              <a:rPr lang="en-US" altLang="ko-KR" dirty="0"/>
              <a:t>. </a:t>
            </a:r>
            <a:r>
              <a:rPr lang="ko-KR" altLang="en-US" dirty="0"/>
              <a:t>충분히 큰 규모에서는 본 연구의 제안된 접근 방식이 </a:t>
            </a:r>
            <a:r>
              <a:rPr lang="ko-KR" altLang="en-US" dirty="0" err="1"/>
              <a:t>테스크</a:t>
            </a:r>
            <a:r>
              <a:rPr lang="ko-KR" altLang="en-US" dirty="0"/>
              <a:t> 특화 지도 학습 모델들과 경쟁 가능한 성능을 보임을 확인했고 여전히 개선의 여지는 존재합니다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96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컴퓨터 비전에서는 사전에 정의되어 있는 카테고리만 인식을 할 수 있었습니다</a:t>
            </a:r>
            <a:r>
              <a:rPr lang="en-US" altLang="ko-KR" dirty="0"/>
              <a:t>. </a:t>
            </a:r>
            <a:r>
              <a:rPr lang="ko-KR" altLang="en-US" dirty="0"/>
              <a:t>새로운 클래스가 등장하면 추가적인 </a:t>
            </a:r>
            <a:r>
              <a:rPr lang="ko-KR" altLang="en-US" dirty="0" err="1"/>
              <a:t>라벨링</a:t>
            </a:r>
            <a:r>
              <a:rPr lang="ko-KR" altLang="en-US" dirty="0"/>
              <a:t> 데이터가 필요하고 처음부터 다시 학습을 </a:t>
            </a:r>
            <a:r>
              <a:rPr lang="ko-KR" altLang="en-US" dirty="0" err="1"/>
              <a:t>해야되서</a:t>
            </a:r>
            <a:r>
              <a:rPr lang="ko-KR" altLang="en-US" dirty="0"/>
              <a:t> 일반화에 한계점이 있었습니다</a:t>
            </a:r>
            <a:r>
              <a:rPr lang="en-US" altLang="ko-KR" dirty="0"/>
              <a:t>. NLP</a:t>
            </a:r>
            <a:r>
              <a:rPr lang="ko-KR" altLang="en-US" dirty="0"/>
              <a:t>는 </a:t>
            </a:r>
            <a:r>
              <a:rPr lang="en-US" altLang="ko-KR" dirty="0"/>
              <a:t>task </a:t>
            </a:r>
            <a:r>
              <a:rPr lang="ko-KR" altLang="en-US" dirty="0"/>
              <a:t>비 의존적 </a:t>
            </a:r>
            <a:r>
              <a:rPr lang="en-US" altLang="ko-KR" dirty="0"/>
              <a:t>web scale </a:t>
            </a:r>
            <a:r>
              <a:rPr lang="ko-KR" altLang="en-US" dirty="0"/>
              <a:t>방식으로 </a:t>
            </a:r>
            <a:r>
              <a:rPr lang="ko-KR" altLang="en-US" dirty="0" err="1"/>
              <a:t>사전학습하여</a:t>
            </a:r>
            <a:r>
              <a:rPr lang="en-US" altLang="ko-KR" dirty="0"/>
              <a:t>, </a:t>
            </a:r>
            <a:r>
              <a:rPr lang="ko-KR" altLang="en-US" dirty="0"/>
              <a:t>다양한 </a:t>
            </a:r>
            <a:r>
              <a:rPr lang="en-US" altLang="ko-KR" dirty="0"/>
              <a:t>task</a:t>
            </a:r>
            <a:r>
              <a:rPr lang="ko-KR" altLang="en-US" dirty="0"/>
              <a:t>에 전이하는데 성공하였습니다</a:t>
            </a:r>
            <a:r>
              <a:rPr lang="en-US" altLang="ko-KR" dirty="0"/>
              <a:t>. </a:t>
            </a:r>
            <a:r>
              <a:rPr lang="ko-KR" altLang="en-US" dirty="0"/>
              <a:t>그래서 본 연구는 </a:t>
            </a:r>
            <a:r>
              <a:rPr lang="en-US" altLang="ko-KR" dirty="0"/>
              <a:t>NLP</a:t>
            </a:r>
            <a:r>
              <a:rPr lang="ko-KR" altLang="en-US" dirty="0"/>
              <a:t>의 성공을 컴퓨터 비전에도 도입하려고 하였습니다</a:t>
            </a:r>
            <a:r>
              <a:rPr lang="en-US" altLang="ko-KR" dirty="0"/>
              <a:t>. CLIP</a:t>
            </a:r>
            <a:r>
              <a:rPr lang="ko-KR" altLang="en-US" dirty="0"/>
              <a:t>의 코어 아이디어는 고정된 클래스가 아닌</a:t>
            </a:r>
            <a:r>
              <a:rPr lang="en-US" altLang="ko-KR" dirty="0"/>
              <a:t>, </a:t>
            </a:r>
            <a:r>
              <a:rPr lang="ko-KR" altLang="en-US" dirty="0"/>
              <a:t>대규모 이미지</a:t>
            </a:r>
            <a:r>
              <a:rPr lang="en-US" altLang="ko-KR" dirty="0"/>
              <a:t>-</a:t>
            </a:r>
            <a:r>
              <a:rPr lang="ko-KR" altLang="en-US" dirty="0"/>
              <a:t>텍스트 쌍을 이용해 사전학습 하고</a:t>
            </a:r>
            <a:r>
              <a:rPr lang="en-US" altLang="ko-KR" dirty="0"/>
              <a:t>, </a:t>
            </a:r>
            <a:r>
              <a:rPr lang="ko-KR" altLang="en-US" dirty="0"/>
              <a:t>텍스트를 활용해 </a:t>
            </a:r>
            <a:r>
              <a:rPr lang="ko-KR" altLang="en-US" dirty="0" err="1"/>
              <a:t>제로샷</a:t>
            </a:r>
            <a:r>
              <a:rPr lang="ko-KR" altLang="en-US" dirty="0"/>
              <a:t> 이미지를 인식하게 하는 것입니다</a:t>
            </a:r>
            <a:r>
              <a:rPr lang="en-US" altLang="ko-KR" dirty="0"/>
              <a:t>. Clip</a:t>
            </a:r>
            <a:r>
              <a:rPr lang="ko-KR" altLang="en-US" dirty="0"/>
              <a:t>은 별도의 데이터셋 특화 학습 없이도 </a:t>
            </a:r>
            <a:r>
              <a:rPr lang="en-US" altLang="ko-KR" dirty="0"/>
              <a:t>fully supervised model</a:t>
            </a:r>
            <a:r>
              <a:rPr lang="ko-KR" altLang="en-US" dirty="0"/>
              <a:t>들과 유사한 성능을 달성하였습니다</a:t>
            </a:r>
            <a:r>
              <a:rPr lang="en-US" altLang="ko-KR" dirty="0"/>
              <a:t>. CLIP</a:t>
            </a:r>
            <a:r>
              <a:rPr lang="ko-KR" altLang="en-US" dirty="0"/>
              <a:t>의 장점은 웹 스케일로 학습하기 때문에</a:t>
            </a:r>
            <a:r>
              <a:rPr lang="en-US" altLang="ko-KR" dirty="0"/>
              <a:t>, </a:t>
            </a:r>
            <a:r>
              <a:rPr lang="ko-KR" altLang="en-US" dirty="0"/>
              <a:t>이미지넷과 같은 수작업이 필요한 라벨링이 불필요합니다</a:t>
            </a:r>
            <a:r>
              <a:rPr lang="en-US" altLang="ko-KR" dirty="0"/>
              <a:t>. </a:t>
            </a:r>
            <a:r>
              <a:rPr lang="ko-KR" altLang="en-US" dirty="0"/>
              <a:t>또한 기존 머신 러닝에서 가능하게 되었습니다</a:t>
            </a:r>
            <a:r>
              <a:rPr lang="en-US" altLang="ko-KR" dirty="0"/>
              <a:t>.</a:t>
            </a:r>
            <a:r>
              <a:rPr lang="ko-KR" altLang="en-US" dirty="0"/>
              <a:t> 사용한 방식인 </a:t>
            </a:r>
            <a:r>
              <a:rPr lang="en-US" altLang="ko-KR" dirty="0"/>
              <a:t>1 of N </a:t>
            </a:r>
            <a:r>
              <a:rPr lang="ko-KR" altLang="en-US" dirty="0"/>
              <a:t>형식을 사용하지 않아 </a:t>
            </a:r>
            <a:r>
              <a:rPr lang="ko-KR" altLang="en-US" dirty="0" err="1"/>
              <a:t>학습시</a:t>
            </a:r>
            <a:r>
              <a:rPr lang="ko-KR" altLang="en-US" dirty="0"/>
              <a:t> 보지 못했던 클래스도 텍스트 설명만으로 인식이 가능합니다</a:t>
            </a:r>
            <a:r>
              <a:rPr lang="en-US" altLang="ko-KR" dirty="0"/>
              <a:t>. </a:t>
            </a:r>
            <a:r>
              <a:rPr lang="ko-KR" altLang="en-US" dirty="0"/>
              <a:t>그리고 시각적 표현을 언어 </a:t>
            </a:r>
            <a:r>
              <a:rPr lang="ko-KR" altLang="en-US" dirty="0" err="1"/>
              <a:t>임베딩</a:t>
            </a:r>
            <a:r>
              <a:rPr lang="ko-KR" altLang="en-US" dirty="0"/>
              <a:t> 공간과 직접 연결하여 자연어 기반의 </a:t>
            </a:r>
            <a:r>
              <a:rPr lang="ko-KR" altLang="en-US" dirty="0" err="1"/>
              <a:t>제로샷</a:t>
            </a:r>
            <a:r>
              <a:rPr lang="ko-KR" altLang="en-US" dirty="0"/>
              <a:t> </a:t>
            </a:r>
            <a:r>
              <a:rPr lang="ko-KR" altLang="en-US" dirty="0" err="1"/>
              <a:t>트랜스퍼가</a:t>
            </a:r>
            <a:r>
              <a:rPr lang="ko-KR" altLang="en-US" dirty="0"/>
              <a:t> 가능합니다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73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데이터셋에 관한 내용인데</a:t>
            </a:r>
            <a:r>
              <a:rPr lang="en-US" altLang="ko-KR" dirty="0"/>
              <a:t>, </a:t>
            </a:r>
            <a:r>
              <a:rPr lang="ko-KR" altLang="en-US" dirty="0"/>
              <a:t>기존 연구들은 </a:t>
            </a:r>
            <a:r>
              <a:rPr lang="en-US" altLang="ko-KR" dirty="0" err="1"/>
              <a:t>ms</a:t>
            </a:r>
            <a:r>
              <a:rPr lang="en-US" altLang="ko-KR" dirty="0"/>
              <a:t> coco, visual genome, yfcc100m</a:t>
            </a:r>
            <a:r>
              <a:rPr lang="ko-KR" altLang="en-US" dirty="0"/>
              <a:t>을 사용했습니다</a:t>
            </a:r>
            <a:r>
              <a:rPr lang="en-US" altLang="ko-KR" dirty="0"/>
              <a:t>. </a:t>
            </a:r>
            <a:r>
              <a:rPr lang="en-US" altLang="ko-KR" dirty="0" err="1"/>
              <a:t>ms</a:t>
            </a:r>
            <a:r>
              <a:rPr lang="en-US" altLang="ko-KR" dirty="0"/>
              <a:t> coco</a:t>
            </a:r>
            <a:r>
              <a:rPr lang="ko-KR" altLang="en-US" dirty="0"/>
              <a:t>와 </a:t>
            </a:r>
            <a:r>
              <a:rPr lang="en-US" altLang="ko-KR" dirty="0"/>
              <a:t>visual genome</a:t>
            </a:r>
            <a:r>
              <a:rPr lang="ko-KR" altLang="en-US" dirty="0"/>
              <a:t>은 높은 품질의 </a:t>
            </a:r>
            <a:r>
              <a:rPr lang="ko-KR" altLang="en-US" dirty="0" err="1"/>
              <a:t>라벨링</a:t>
            </a:r>
            <a:r>
              <a:rPr lang="ko-KR" altLang="en-US" dirty="0"/>
              <a:t> 데이터 </a:t>
            </a:r>
            <a:r>
              <a:rPr lang="en-US" altLang="ko-KR" dirty="0"/>
              <a:t>10</a:t>
            </a:r>
            <a:r>
              <a:rPr lang="ko-KR" altLang="en-US" dirty="0"/>
              <a:t>만장씩 가지고 있고</a:t>
            </a:r>
            <a:r>
              <a:rPr lang="en-US" altLang="ko-KR" dirty="0"/>
              <a:t>, yfcc100m</a:t>
            </a:r>
            <a:r>
              <a:rPr lang="ko-KR" altLang="en-US" dirty="0"/>
              <a:t>은 다양한 품질의 </a:t>
            </a:r>
            <a:r>
              <a:rPr lang="en-US" altLang="ko-KR" dirty="0"/>
              <a:t>1</a:t>
            </a:r>
            <a:r>
              <a:rPr lang="ko-KR" altLang="en-US" dirty="0"/>
              <a:t>억장의 이미지가 있지만 메타 데이터가 희소하거나 품질이 저하되는 사례가 많아서 필터링을 거쳐 </a:t>
            </a:r>
            <a:r>
              <a:rPr lang="en-US" altLang="ko-KR" dirty="0"/>
              <a:t>600</a:t>
            </a:r>
            <a:r>
              <a:rPr lang="ko-KR" altLang="en-US" dirty="0"/>
              <a:t>만</a:t>
            </a:r>
            <a:r>
              <a:rPr lang="en-US" altLang="ko-KR" dirty="0"/>
              <a:t>~1500</a:t>
            </a:r>
            <a:r>
              <a:rPr lang="ko-KR" altLang="en-US" dirty="0"/>
              <a:t>만장 정도의 데이터 셋을 확보했습니다</a:t>
            </a:r>
            <a:r>
              <a:rPr lang="en-US" altLang="ko-KR" dirty="0"/>
              <a:t>. </a:t>
            </a:r>
            <a:r>
              <a:rPr lang="ko-KR" altLang="en-US" dirty="0"/>
              <a:t>하지만 다른 컴퓨터 비전 연구에서 </a:t>
            </a:r>
            <a:r>
              <a:rPr lang="en-US" altLang="ko-KR" dirty="0"/>
              <a:t>35</a:t>
            </a:r>
            <a:r>
              <a:rPr lang="ko-KR" altLang="en-US" dirty="0" err="1"/>
              <a:t>억개의</a:t>
            </a:r>
            <a:r>
              <a:rPr lang="ko-KR" altLang="en-US" dirty="0"/>
              <a:t> 인스타그램 이미지들을 활용한 사례도 있었기 때문에 이에 비하면 상당히 데이터셋 규모가 부족합니다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CLIP</a:t>
            </a:r>
            <a:r>
              <a:rPr lang="ko-KR" altLang="en-US" dirty="0"/>
              <a:t>에서는 인터넷의 다양한 소스에서 수집된 </a:t>
            </a:r>
            <a:r>
              <a:rPr lang="en-US" altLang="ko-KR" dirty="0"/>
              <a:t>4</a:t>
            </a:r>
            <a:r>
              <a:rPr lang="ko-KR" altLang="en-US" dirty="0"/>
              <a:t>억장의 이미지 텍스트 쌍을 새로운 데이터로 수집하여 사용했습니다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53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효율적인 사전학습 방식에 대한 내용인데</a:t>
            </a:r>
            <a:r>
              <a:rPr lang="en-US" altLang="ko-KR" dirty="0"/>
              <a:t>, </a:t>
            </a:r>
            <a:r>
              <a:rPr lang="ko-KR" altLang="en-US" dirty="0"/>
              <a:t>기존 </a:t>
            </a:r>
            <a:r>
              <a:rPr lang="ko-KR" altLang="en-US" dirty="0" err="1"/>
              <a:t>연구들에서는</a:t>
            </a:r>
            <a:r>
              <a:rPr lang="ko-KR" altLang="en-US" dirty="0"/>
              <a:t> 이미지넷 </a:t>
            </a:r>
            <a:r>
              <a:rPr lang="en-US" altLang="ko-KR" dirty="0"/>
              <a:t>1000</a:t>
            </a:r>
            <a:r>
              <a:rPr lang="ko-KR" altLang="en-US" dirty="0"/>
              <a:t>개 클래스에 대해서 </a:t>
            </a:r>
            <a:r>
              <a:rPr lang="en-US" altLang="ko-KR" dirty="0" err="1"/>
              <a:t>resnet</a:t>
            </a:r>
            <a:r>
              <a:rPr lang="ko-KR" altLang="en-US" dirty="0"/>
              <a:t>계열은 </a:t>
            </a:r>
            <a:r>
              <a:rPr lang="en-US" altLang="ko-KR" dirty="0" err="1"/>
              <a:t>gpu</a:t>
            </a:r>
            <a:r>
              <a:rPr lang="en-US" altLang="ko-KR" dirty="0"/>
              <a:t> 19</a:t>
            </a:r>
            <a:r>
              <a:rPr lang="ko-KR" altLang="en-US" dirty="0"/>
              <a:t>개로 수년동안 학습하였고</a:t>
            </a:r>
            <a:r>
              <a:rPr lang="en-US" altLang="ko-KR" dirty="0"/>
              <a:t>, noisy student </a:t>
            </a:r>
            <a:r>
              <a:rPr lang="en-US" altLang="ko-KR" dirty="0" err="1"/>
              <a:t>efficientNet</a:t>
            </a:r>
            <a:r>
              <a:rPr lang="en-US" altLang="ko-KR" dirty="0"/>
              <a:t> </a:t>
            </a:r>
            <a:r>
              <a:rPr lang="ko-KR" altLang="en-US" dirty="0"/>
              <a:t>모델도 </a:t>
            </a:r>
            <a:r>
              <a:rPr lang="en-US" altLang="ko-KR" dirty="0" err="1"/>
              <a:t>tpu</a:t>
            </a:r>
            <a:r>
              <a:rPr lang="en-US" altLang="ko-KR" dirty="0"/>
              <a:t> 33</a:t>
            </a:r>
            <a:r>
              <a:rPr lang="ko-KR" altLang="en-US" dirty="0"/>
              <a:t>개로 수년동안 학습을 하였습니다</a:t>
            </a:r>
            <a:r>
              <a:rPr lang="en-US" altLang="ko-KR" dirty="0"/>
              <a:t>. </a:t>
            </a:r>
            <a:r>
              <a:rPr lang="ko-KR" altLang="en-US" dirty="0"/>
              <a:t>이를 통해서 알 수 </a:t>
            </a:r>
            <a:r>
              <a:rPr lang="ko-KR" altLang="en-US" dirty="0" err="1"/>
              <a:t>있는건</a:t>
            </a:r>
            <a:r>
              <a:rPr lang="ko-KR" altLang="en-US" dirty="0"/>
              <a:t> 이미지넷 수준의 학습도 상당히 큰 </a:t>
            </a:r>
            <a:r>
              <a:rPr lang="ko-KR" altLang="en-US" dirty="0" err="1"/>
              <a:t>연산량과</a:t>
            </a:r>
            <a:r>
              <a:rPr lang="ko-KR" altLang="en-US" dirty="0"/>
              <a:t> 시간이 요구된다는 점입니다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web scale </a:t>
            </a:r>
            <a:r>
              <a:rPr lang="ko-KR" altLang="en-US" dirty="0"/>
              <a:t>학습을 적용하기 위해서는 학습 효율성이 상당히 </a:t>
            </a:r>
            <a:r>
              <a:rPr lang="ko-KR" altLang="en-US" dirty="0" err="1"/>
              <a:t>좋아야합니다</a:t>
            </a:r>
            <a:r>
              <a:rPr lang="en-US" altLang="ko-KR" dirty="0"/>
              <a:t>. </a:t>
            </a:r>
            <a:r>
              <a:rPr lang="ko-KR" altLang="en-US" dirty="0"/>
              <a:t>기존 방법으로는 </a:t>
            </a:r>
            <a:r>
              <a:rPr lang="en-US" altLang="ko-KR" dirty="0" err="1"/>
              <a:t>virtex</a:t>
            </a:r>
            <a:r>
              <a:rPr lang="ko-KR" altLang="en-US" dirty="0"/>
              <a:t>와 같이 </a:t>
            </a:r>
            <a:r>
              <a:rPr lang="en-US" altLang="ko-KR" dirty="0" err="1"/>
              <a:t>cnn</a:t>
            </a:r>
            <a:r>
              <a:rPr lang="ko-KR" altLang="en-US" dirty="0"/>
              <a:t>과 트랜스포머를 사용해 이미지 캡션을 생성하는 방식을 사용하거나</a:t>
            </a:r>
            <a:r>
              <a:rPr lang="en-US" altLang="ko-KR" dirty="0"/>
              <a:t>, bag of words </a:t>
            </a:r>
            <a:r>
              <a:rPr lang="ko-KR" altLang="en-US" dirty="0"/>
              <a:t>예측 방식이 제안되었습니다</a:t>
            </a:r>
            <a:r>
              <a:rPr lang="en-US" altLang="ko-KR" dirty="0"/>
              <a:t>. </a:t>
            </a:r>
            <a:r>
              <a:rPr lang="ko-KR" altLang="en-US" dirty="0"/>
              <a:t>하지만 </a:t>
            </a:r>
            <a:r>
              <a:rPr lang="en-US" altLang="ko-KR" dirty="0"/>
              <a:t>CLIP</a:t>
            </a:r>
            <a:r>
              <a:rPr lang="ko-KR" altLang="en-US" dirty="0"/>
              <a:t>은 이미지와 텍스트를 매칭하는 대조학습 방식을 사용하였고</a:t>
            </a:r>
            <a:r>
              <a:rPr lang="en-US" altLang="ko-KR" dirty="0"/>
              <a:t>, </a:t>
            </a:r>
            <a:r>
              <a:rPr lang="ko-KR" altLang="en-US" dirty="0"/>
              <a:t>그래프에 볼 수 있듯이</a:t>
            </a:r>
            <a:r>
              <a:rPr lang="en-US" altLang="ko-KR" dirty="0"/>
              <a:t>, </a:t>
            </a:r>
            <a:r>
              <a:rPr lang="ko-KR" altLang="en-US" dirty="0"/>
              <a:t>동일한 성능에 대해서 </a:t>
            </a:r>
            <a:r>
              <a:rPr lang="ko-KR" altLang="en-US" dirty="0" err="1"/>
              <a:t>연산량이</a:t>
            </a:r>
            <a:r>
              <a:rPr lang="ko-KR" altLang="en-US" dirty="0"/>
              <a:t> 훨씬 적다는 점을 확인할 수 있었습니다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7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8240E-8BEF-ED21-8F8B-2A6BD685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74A564-CEA5-9691-9BDF-969B81EF4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8563" y="1231900"/>
            <a:ext cx="4433887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06640F-440F-388D-8D05-F896A1147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E449BA-C975-7D50-39C2-A25632296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40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CLIP</a:t>
            </a:r>
            <a:r>
              <a:rPr lang="ko-KR" altLang="en-US" dirty="0"/>
              <a:t>의 사전학습 과정입니다</a:t>
            </a:r>
            <a:r>
              <a:rPr lang="en-US" altLang="ko-KR" dirty="0"/>
              <a:t>. </a:t>
            </a:r>
            <a:r>
              <a:rPr lang="ko-KR" altLang="en-US" dirty="0"/>
              <a:t>하나의 배치에는 </a:t>
            </a:r>
            <a:r>
              <a:rPr lang="en-US" altLang="ko-KR" dirty="0"/>
              <a:t>N</a:t>
            </a:r>
            <a:r>
              <a:rPr lang="ko-KR" altLang="en-US" dirty="0"/>
              <a:t>개의 이미지</a:t>
            </a:r>
            <a:r>
              <a:rPr lang="en-US" altLang="ko-KR" dirty="0"/>
              <a:t>–</a:t>
            </a:r>
            <a:r>
              <a:rPr lang="ko-KR" altLang="en-US" dirty="0"/>
              <a:t>텍스트 쌍이 입력으로 들어옵니다</a:t>
            </a:r>
            <a:r>
              <a:rPr lang="en-US" altLang="ko-KR" dirty="0"/>
              <a:t>. </a:t>
            </a:r>
            <a:r>
              <a:rPr lang="ko-KR" altLang="en-US" dirty="0"/>
              <a:t>각각의 이미지는 이미지 인코더를</a:t>
            </a:r>
            <a:r>
              <a:rPr lang="en-US" altLang="ko-KR" dirty="0"/>
              <a:t>, </a:t>
            </a:r>
            <a:r>
              <a:rPr lang="ko-KR" altLang="en-US" dirty="0"/>
              <a:t>텍스트는 텍스트 인코더를 거쳐 같은 </a:t>
            </a:r>
            <a:r>
              <a:rPr lang="ko-KR" altLang="en-US" dirty="0" err="1"/>
              <a:t>임베딩</a:t>
            </a:r>
            <a:r>
              <a:rPr lang="ko-KR" altLang="en-US" dirty="0"/>
              <a:t> 공간으로 </a:t>
            </a:r>
            <a:r>
              <a:rPr lang="ko-KR" altLang="en-US" dirty="0" err="1"/>
              <a:t>매핑됩니다</a:t>
            </a:r>
            <a:r>
              <a:rPr lang="en-US" altLang="ko-KR" dirty="0"/>
              <a:t>. </a:t>
            </a:r>
            <a:r>
              <a:rPr lang="ko-KR" altLang="en-US" dirty="0"/>
              <a:t>이후 모든 이미지와 텍스트 쌍에 대해 코사인 유사도를 계산합니다</a:t>
            </a:r>
            <a:r>
              <a:rPr lang="en-US" altLang="ko-KR" dirty="0"/>
              <a:t>. </a:t>
            </a:r>
            <a:r>
              <a:rPr lang="ko-KR" altLang="en-US" dirty="0"/>
              <a:t>정답인 </a:t>
            </a:r>
            <a:r>
              <a:rPr lang="en-US" altLang="ko-KR" dirty="0"/>
              <a:t>N</a:t>
            </a:r>
            <a:r>
              <a:rPr lang="ko-KR" altLang="en-US" dirty="0"/>
              <a:t>개의 이미지</a:t>
            </a:r>
            <a:r>
              <a:rPr lang="en-US" altLang="ko-KR" dirty="0"/>
              <a:t>–</a:t>
            </a:r>
            <a:r>
              <a:rPr lang="ko-KR" altLang="en-US" dirty="0"/>
              <a:t>텍스트 쌍의 유사도는 최대화하고</a:t>
            </a:r>
            <a:r>
              <a:rPr lang="en-US" altLang="ko-KR" dirty="0"/>
              <a:t>, </a:t>
            </a:r>
            <a:r>
              <a:rPr lang="ko-KR" altLang="en-US" dirty="0"/>
              <a:t>나머지 </a:t>
            </a:r>
            <a:r>
              <a:rPr lang="en-US" altLang="ko-KR" dirty="0"/>
              <a:t>N²−N</a:t>
            </a:r>
            <a:r>
              <a:rPr lang="ko-KR" altLang="en-US" dirty="0"/>
              <a:t>개의 오답 쌍의 유사도는 최소화하도록 학습합니다</a:t>
            </a:r>
            <a:r>
              <a:rPr lang="en-US" altLang="ko-KR" dirty="0"/>
              <a:t>. </a:t>
            </a:r>
            <a:r>
              <a:rPr lang="ko-KR" altLang="en-US" dirty="0"/>
              <a:t>이 과정은 </a:t>
            </a:r>
            <a:r>
              <a:rPr lang="en-US" altLang="ko-KR" dirty="0"/>
              <a:t>symmetric cross-entropy loss</a:t>
            </a:r>
            <a:r>
              <a:rPr lang="ko-KR" altLang="en-US" dirty="0"/>
              <a:t>를 통해 최적화되며</a:t>
            </a:r>
            <a:r>
              <a:rPr lang="en-US" altLang="ko-KR" dirty="0"/>
              <a:t>, </a:t>
            </a:r>
            <a:r>
              <a:rPr lang="ko-KR" altLang="en-US" dirty="0"/>
              <a:t>결과적으로 이미지와 텍스트가 정렬된 </a:t>
            </a:r>
            <a:r>
              <a:rPr lang="ko-KR" altLang="en-US" dirty="0" err="1"/>
              <a:t>멀티모달</a:t>
            </a:r>
            <a:r>
              <a:rPr lang="ko-KR" altLang="en-US" dirty="0"/>
              <a:t> </a:t>
            </a:r>
            <a:r>
              <a:rPr lang="ko-KR" altLang="en-US" dirty="0" err="1"/>
              <a:t>임베딩</a:t>
            </a:r>
            <a:r>
              <a:rPr lang="ko-KR" altLang="en-US" dirty="0"/>
              <a:t> 공간을 학습하게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07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사전학습 과정을 수식으로 확인해보면</a:t>
            </a:r>
            <a:r>
              <a:rPr lang="en-US" altLang="ko-KR" dirty="0"/>
              <a:t>, </a:t>
            </a:r>
            <a:r>
              <a:rPr lang="ko-KR" altLang="en-US" dirty="0"/>
              <a:t>먼저 입력으로 이미지</a:t>
            </a:r>
            <a:r>
              <a:rPr lang="en-US" altLang="ko-KR" dirty="0"/>
              <a:t>-</a:t>
            </a:r>
            <a:r>
              <a:rPr lang="ko-KR" altLang="en-US" dirty="0"/>
              <a:t>텍스트 쌍이 들어옵니다</a:t>
            </a:r>
            <a:r>
              <a:rPr lang="en-US" altLang="ko-KR" dirty="0"/>
              <a:t>. </a:t>
            </a:r>
            <a:r>
              <a:rPr lang="ko-KR" altLang="en-US" dirty="0"/>
              <a:t>그리고 이미지 인코더에 들어가면서 이미지 </a:t>
            </a:r>
            <a:r>
              <a:rPr lang="ko-KR" altLang="en-US" dirty="0" err="1"/>
              <a:t>임베딩이</a:t>
            </a:r>
            <a:r>
              <a:rPr lang="ko-KR" altLang="en-US" dirty="0"/>
              <a:t> 되고</a:t>
            </a:r>
            <a:r>
              <a:rPr lang="en-US" altLang="ko-KR" dirty="0"/>
              <a:t>, </a:t>
            </a:r>
            <a:r>
              <a:rPr lang="ko-KR" altLang="en-US" dirty="0"/>
              <a:t>이미지 벡터가 트랜스포머 블록 </a:t>
            </a:r>
            <a:r>
              <a:rPr lang="en-US" altLang="ko-KR" dirty="0"/>
              <a:t>K</a:t>
            </a:r>
            <a:r>
              <a:rPr lang="ko-KR" altLang="en-US" dirty="0"/>
              <a:t>개를 지납니다</a:t>
            </a:r>
            <a:r>
              <a:rPr lang="en-US" altLang="ko-KR" dirty="0"/>
              <a:t>. </a:t>
            </a:r>
            <a:r>
              <a:rPr lang="ko-KR" altLang="en-US" dirty="0"/>
              <a:t>그러면서 나온 최종 이미지 토큰 </a:t>
            </a:r>
            <a:r>
              <a:rPr lang="en-US" altLang="ko-KR" dirty="0"/>
              <a:t>ck</a:t>
            </a:r>
            <a:r>
              <a:rPr lang="ko-KR" altLang="en-US" dirty="0"/>
              <a:t>가 출력이 되고 </a:t>
            </a:r>
            <a:r>
              <a:rPr lang="en-US" altLang="ko-KR" dirty="0"/>
              <a:t>ck</a:t>
            </a:r>
            <a:r>
              <a:rPr lang="ko-KR" altLang="en-US" dirty="0"/>
              <a:t>에 대해서 이미지 </a:t>
            </a:r>
            <a:r>
              <a:rPr lang="ko-KR" altLang="en-US" dirty="0" err="1"/>
              <a:t>프로젝션을</a:t>
            </a:r>
            <a:r>
              <a:rPr lang="ko-KR" altLang="en-US" dirty="0"/>
              <a:t> 해줘서 텍스트와 같은 공간에 </a:t>
            </a:r>
            <a:r>
              <a:rPr lang="ko-KR" altLang="en-US" dirty="0" err="1"/>
              <a:t>밀어넣을</a:t>
            </a:r>
            <a:r>
              <a:rPr lang="ko-KR" altLang="en-US" dirty="0"/>
              <a:t> 수 있게 차원을 맞춰줍니다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41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 마찬가지로 텍스트도 워드 </a:t>
            </a:r>
            <a:r>
              <a:rPr lang="ko-KR" altLang="en-US" dirty="0" err="1"/>
              <a:t>임베딩을</a:t>
            </a:r>
            <a:r>
              <a:rPr lang="ko-KR" altLang="en-US" dirty="0"/>
              <a:t> 해주고 텍스트 벡터가 텍스트 트랜스포머 블록 </a:t>
            </a:r>
            <a:r>
              <a:rPr lang="en-US" altLang="ko-KR" dirty="0"/>
              <a:t>k</a:t>
            </a:r>
            <a:r>
              <a:rPr lang="ko-KR" altLang="en-US" dirty="0"/>
              <a:t>개를 지납니다</a:t>
            </a:r>
            <a:r>
              <a:rPr lang="en-US" altLang="ko-KR" dirty="0"/>
              <a:t>. </a:t>
            </a:r>
            <a:r>
              <a:rPr lang="ko-KR" altLang="en-US" dirty="0"/>
              <a:t>최종 텍스트 토큰 </a:t>
            </a:r>
            <a:r>
              <a:rPr lang="en-US" altLang="ko-KR" dirty="0"/>
              <a:t>EOS</a:t>
            </a:r>
            <a:r>
              <a:rPr lang="ko-KR" altLang="en-US" dirty="0"/>
              <a:t>를 뽑아서 텍스트 </a:t>
            </a:r>
            <a:r>
              <a:rPr lang="ko-KR" altLang="en-US" dirty="0" err="1"/>
              <a:t>프로젝션을</a:t>
            </a:r>
            <a:r>
              <a:rPr lang="ko-KR" altLang="en-US" dirty="0"/>
              <a:t> 해줘서 이미지와 같은 공간에 </a:t>
            </a:r>
            <a:r>
              <a:rPr lang="ko-KR" altLang="en-US" dirty="0" err="1"/>
              <a:t>밀어넣을</a:t>
            </a:r>
            <a:r>
              <a:rPr lang="ko-KR" altLang="en-US" dirty="0"/>
              <a:t> 수 있게 차원을 맞춰줍니다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52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Learning Transferable Visual Models From Natural Language Supervision</a:t>
            </a:r>
            <a:endParaRPr lang="ko-KR" altLang="en-US" sz="28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2026.01.30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Junseok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Hong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C3BD2F-37FC-B98B-E31C-B83F81A84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AB09D77-0165-5382-8BC2-C0E7755FC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ko-KR" dirty="0"/>
                  <a:t>Text encoder </a:t>
                </a:r>
              </a:p>
              <a:p>
                <a:pPr lvl="2"/>
                <a:r>
                  <a:rPr lang="en-US" altLang="ko-KR" dirty="0"/>
                  <a:t>Word embedding</a:t>
                </a:r>
              </a:p>
              <a:p>
                <a:pPr marL="1371600" lvl="3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/>
                  <a:t>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ko-KR" altLang="en-US"/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dirty="0"/>
                  <a:t>Transformer block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𝑇𝑒𝑥𝑡𝑇𝑟𝑎𝑛𝑠𝑓𝑜𝑟𝑚𝑒𝑟</m:t>
                    </m:r>
                  </m:oMath>
                </a14:m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ko-KR" dirty="0"/>
                  <a:t>),  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ko-KR" dirty="0"/>
              </a:p>
              <a:p>
                <a:pPr marL="1371600" lvl="3" indent="0">
                  <a:buNone/>
                </a:pPr>
                <a:r>
                  <a:rPr lang="ko-KR" altLang="en-US" dirty="0"/>
                  <a:t>최종 텍스트 토큰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ko-KR" dirty="0"/>
                  <a:t> - [EOS]</a:t>
                </a:r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/>
                  <a:t>Text projection</a:t>
                </a:r>
              </a:p>
              <a:p>
                <a:pPr marL="914400" lvl="2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𝑡𝑒𝑥𝑡</m:t>
                        </m:r>
                      </m:sub>
                    </m:sSub>
                  </m:oMath>
                </a14:m>
                <a:r>
                  <a:rPr lang="en-US" altLang="ko-KR" dirty="0"/>
                  <a:t>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ko-KR" altLang="en-US"/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dirty="0"/>
              </a:p>
              <a:p>
                <a:pPr marL="1371600" lvl="3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AB09D77-0165-5382-8BC2-C0E7755FC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7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912D4DB-A7FC-C753-DE04-8D026E5D0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E0B5B84-6D71-8151-1CAA-FCC94E4D2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ko-KR" dirty="0"/>
                  <a:t>L2 normalization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r>
                  <a:rPr lang="en-US" altLang="ko-KR" dirty="0"/>
                  <a:t>	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||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Cosine similarity</a:t>
                </a:r>
              </a:p>
              <a:p>
                <a:pPr marL="91440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m:rPr>
                              <m:nor/>
                            </m:rPr>
                            <a:rPr lang="ko-KR" altLang="en-US"/>
                            <m:t>⊤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Temperature scaling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l-GR" altLang="ko-KR"/>
                          <m:t>τ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 marL="914400" lvl="2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E0B5B84-6D71-8151-1CAA-FCC94E4D2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48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7BD39C3-7BCD-EEBF-6553-8C471A5047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A9C3814-E7E1-6FE5-E2DE-49B8F4EBF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ko-KR" dirty="0"/>
                  <a:t>Image-&gt;Text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&amp; Loss</a:t>
                </a:r>
              </a:p>
              <a:p>
                <a:pPr lvl="2"/>
                <a:r>
                  <a:rPr lang="en-US" altLang="ko-KR" dirty="0" err="1"/>
                  <a:t>Softmax</a:t>
                </a:r>
                <a:endParaRPr lang="en-US" altLang="ko-KR" dirty="0"/>
              </a:p>
              <a:p>
                <a:pPr marL="1371600" lvl="3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̃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ko-KR" dirty="0"/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acc>
                                <m:accPr>
                                  <m:chr m:val="̃"/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lvl="2"/>
                <a:r>
                  <a:rPr lang="en-US" altLang="ko-KR" dirty="0"/>
                  <a:t>Cross-Entropy Loss</a:t>
                </a:r>
              </a:p>
              <a:p>
                <a:pPr marL="1371600" lvl="3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Text-&gt;Image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&amp; Loss</a:t>
                </a:r>
              </a:p>
              <a:p>
                <a:pPr lvl="2"/>
                <a:r>
                  <a:rPr lang="en-US" altLang="ko-KR" dirty="0" err="1"/>
                  <a:t>Softmax</a:t>
                </a:r>
                <a:endParaRPr lang="en-US" altLang="ko-KR" dirty="0"/>
              </a:p>
              <a:p>
                <a:pPr marL="1371600" lvl="3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̃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ko-KR" dirty="0"/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acc>
                                <m:accPr>
                                  <m:chr m:val="̃"/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lvl="2"/>
                <a:r>
                  <a:rPr lang="en-US" altLang="ko-KR" dirty="0"/>
                  <a:t>Cross-Entropy Loss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lo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A9C3814-E7E1-6FE5-E2DE-49B8F4EBF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7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9E2EF5C-91AE-AD2E-6E5D-028060209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BE1C83D-BB49-ED29-33D0-60C0752AD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CLIP Loss</a:t>
                </a:r>
              </a:p>
              <a:p>
                <a:pPr marL="457200" lvl="1" indent="0">
                  <a:buNone/>
                </a:pPr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𝐶𝐿𝐼𝑃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BE1C83D-BB49-ED29-33D0-60C0752AD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1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3EB766E-87C5-6233-4CBA-D95648EB7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233830-B2E4-7FAE-8689-36A68AD98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Prediction</a:t>
            </a:r>
          </a:p>
          <a:p>
            <a:pPr lvl="1"/>
            <a:r>
              <a:rPr lang="en-US" altLang="ko-KR" sz="1600" dirty="0"/>
              <a:t>Create dataset classifier from label text</a:t>
            </a:r>
          </a:p>
          <a:p>
            <a:pPr lvl="2" indent="-342900">
              <a:buFont typeface="+mj-lt"/>
              <a:buAutoNum type="arabicPeriod"/>
            </a:pPr>
            <a:r>
              <a:rPr lang="ko-KR" altLang="en-US" sz="1400" dirty="0"/>
              <a:t>라벨 </a:t>
            </a:r>
            <a:r>
              <a:rPr lang="en-US" altLang="ko-KR" sz="1400" dirty="0"/>
              <a:t>-&gt; </a:t>
            </a:r>
            <a:r>
              <a:rPr lang="ko-KR" altLang="en-US" sz="1400" dirty="0"/>
              <a:t>자연어 문장으로 변환</a:t>
            </a:r>
            <a:endParaRPr lang="en-US" altLang="ko-KR" sz="1400" dirty="0"/>
          </a:p>
          <a:p>
            <a:pPr lvl="2" indent="-342900">
              <a:buFont typeface="+mj-lt"/>
              <a:buAutoNum type="arabicPeriod"/>
            </a:pPr>
            <a:r>
              <a:rPr lang="ko-KR" altLang="en-US" sz="1400" dirty="0"/>
              <a:t>자연어</a:t>
            </a:r>
            <a:r>
              <a:rPr lang="en-US" altLang="ko-KR" sz="1400" dirty="0"/>
              <a:t> </a:t>
            </a:r>
            <a:r>
              <a:rPr lang="ko-KR" altLang="en-US" sz="1400" dirty="0"/>
              <a:t>문장 </a:t>
            </a:r>
            <a:r>
              <a:rPr lang="en-US" altLang="ko-KR" sz="1400" dirty="0"/>
              <a:t>-&gt; Text encoder -&gt; </a:t>
            </a:r>
            <a:r>
              <a:rPr lang="ko-KR" altLang="en-US" sz="1400" dirty="0"/>
              <a:t>텍스트 벡터</a:t>
            </a:r>
            <a:r>
              <a:rPr lang="en-US" altLang="ko-KR" sz="1400" dirty="0"/>
              <a:t> ( T₁ … Tₙ )</a:t>
            </a:r>
          </a:p>
          <a:p>
            <a:pPr marL="419100" lvl="1" indent="0">
              <a:buNone/>
            </a:pPr>
            <a:endParaRPr lang="en-US" altLang="ko-KR" dirty="0"/>
          </a:p>
          <a:p>
            <a:pPr lvl="1"/>
            <a:r>
              <a:rPr lang="en-US" altLang="ko-KR" sz="1600" dirty="0"/>
              <a:t>Use for zero-shot prediction</a:t>
            </a:r>
          </a:p>
          <a:p>
            <a:pPr lvl="2" indent="-342900">
              <a:buFont typeface="+mj-lt"/>
              <a:buAutoNum type="arabicPeriod"/>
            </a:pPr>
            <a:r>
              <a:rPr lang="en-US" altLang="ko-KR" sz="1400" dirty="0"/>
              <a:t> </a:t>
            </a:r>
            <a:r>
              <a:rPr lang="ko-KR" altLang="en-US" sz="1400" dirty="0"/>
              <a:t>이미지 </a:t>
            </a:r>
            <a:r>
              <a:rPr lang="en-US" altLang="ko-KR" sz="1400" dirty="0"/>
              <a:t>-&gt; Image encoder -&gt; </a:t>
            </a:r>
            <a:r>
              <a:rPr lang="ko-KR" altLang="en-US" sz="1400" dirty="0"/>
              <a:t>이미지 벡터 </a:t>
            </a:r>
            <a:r>
              <a:rPr lang="en-US" altLang="ko-KR" sz="1400" dirty="0"/>
              <a:t>I₁ </a:t>
            </a:r>
          </a:p>
          <a:p>
            <a:pPr lvl="2" indent="-342900">
              <a:buFont typeface="+mj-lt"/>
              <a:buAutoNum type="arabicPeriod"/>
            </a:pPr>
            <a:r>
              <a:rPr lang="en-US" altLang="ko-KR" sz="1400" dirty="0"/>
              <a:t> I₁</a:t>
            </a:r>
            <a:r>
              <a:rPr lang="ko-KR" altLang="en-US" sz="1400" dirty="0"/>
              <a:t>과 모든 클래스의 텍스트 </a:t>
            </a:r>
            <a:r>
              <a:rPr lang="ko-KR" altLang="en-US" sz="1400" dirty="0" err="1"/>
              <a:t>임베딩</a:t>
            </a:r>
            <a:r>
              <a:rPr lang="ko-KR" altLang="en-US" sz="1400" dirty="0"/>
              <a:t> 벡터 </a:t>
            </a:r>
            <a:r>
              <a:rPr lang="en-US" altLang="ko-KR" sz="1400" dirty="0"/>
              <a:t>( T₁ … Tₙ )</a:t>
            </a:r>
            <a:r>
              <a:rPr lang="ko-KR" altLang="en-US" sz="1400" dirty="0"/>
              <a:t>의 </a:t>
            </a:r>
            <a:r>
              <a:rPr lang="en-US" altLang="ko-KR" sz="1400" dirty="0"/>
              <a:t>cosine similarity </a:t>
            </a:r>
            <a:r>
              <a:rPr lang="ko-KR" altLang="en-US" sz="1400" dirty="0"/>
              <a:t>계산</a:t>
            </a:r>
            <a:endParaRPr lang="en-US" altLang="ko-KR" sz="1400" dirty="0"/>
          </a:p>
          <a:p>
            <a:pPr lvl="2" indent="-342900">
              <a:buFont typeface="+mj-lt"/>
              <a:buAutoNum type="arabicPeriod"/>
            </a:pPr>
            <a:r>
              <a:rPr lang="ko-KR" altLang="en-US" sz="1400" dirty="0"/>
              <a:t>가장 높은 </a:t>
            </a:r>
            <a:r>
              <a:rPr lang="en-US" altLang="ko-KR" sz="1400" dirty="0"/>
              <a:t>score</a:t>
            </a:r>
            <a:r>
              <a:rPr lang="ko-KR" altLang="en-US" sz="1400" dirty="0"/>
              <a:t>를 정답으로 분류</a:t>
            </a:r>
          </a:p>
        </p:txBody>
      </p:sp>
      <p:pic>
        <p:nvPicPr>
          <p:cNvPr id="5" name="그림 4" descr="텍스트, 도표, 평면도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65FE38-6760-A8CB-2935-AEADE03C1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520" y="3527338"/>
            <a:ext cx="4334256" cy="32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9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617777B-BEDD-79A7-C065-DE9F07775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EF8B6A-C7AC-805B-A695-0D612EDD6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Training</a:t>
            </a:r>
          </a:p>
          <a:p>
            <a:pPr lvl="1"/>
            <a:r>
              <a:rPr lang="en-US" altLang="ko-KR" sz="1600" dirty="0"/>
              <a:t>Image encoder</a:t>
            </a:r>
          </a:p>
          <a:p>
            <a:pPr lvl="2"/>
            <a:r>
              <a:rPr lang="en-US" altLang="ko-KR" sz="1400" dirty="0"/>
              <a:t>Models</a:t>
            </a:r>
          </a:p>
          <a:p>
            <a:pPr lvl="3"/>
            <a:r>
              <a:rPr lang="en-US" altLang="ko-KR" sz="1200" dirty="0"/>
              <a:t>ResNet50, ResNet101, ResNet50x4, ResNet50x16, ResNet50x64</a:t>
            </a:r>
          </a:p>
          <a:p>
            <a:pPr lvl="4"/>
            <a:r>
              <a:rPr lang="en-US" altLang="ko-KR" sz="1200" dirty="0"/>
              <a:t>x4, x16, x64 : </a:t>
            </a:r>
            <a:r>
              <a:rPr lang="ko-KR" altLang="en-US" sz="1200" dirty="0"/>
              <a:t>채널 수</a:t>
            </a:r>
            <a:r>
              <a:rPr lang="en-US" altLang="ko-KR" sz="1200" dirty="0"/>
              <a:t>, </a:t>
            </a:r>
            <a:r>
              <a:rPr lang="ko-KR" altLang="en-US" sz="1200" dirty="0"/>
              <a:t>레이어 수</a:t>
            </a:r>
            <a:r>
              <a:rPr lang="en-US" altLang="ko-KR" sz="1200" dirty="0"/>
              <a:t>, </a:t>
            </a:r>
            <a:r>
              <a:rPr lang="ko-KR" altLang="en-US" sz="1200" dirty="0"/>
              <a:t>입력 해상도를 키워 </a:t>
            </a:r>
            <a:r>
              <a:rPr lang="ko-KR" altLang="en-US" sz="1200" dirty="0" err="1"/>
              <a:t>연산량을</a:t>
            </a:r>
            <a:r>
              <a:rPr lang="ko-KR" altLang="en-US" sz="1200" dirty="0"/>
              <a:t> 높인 모델</a:t>
            </a:r>
            <a:endParaRPr lang="en-US" altLang="ko-KR" sz="1200" dirty="0"/>
          </a:p>
          <a:p>
            <a:pPr lvl="3"/>
            <a:r>
              <a:rPr lang="en-US" altLang="ko-KR" sz="1200" dirty="0" err="1"/>
              <a:t>ViT</a:t>
            </a:r>
            <a:r>
              <a:rPr lang="en-US" altLang="ko-KR" sz="1200" dirty="0"/>
              <a:t>-B/32, </a:t>
            </a:r>
            <a:r>
              <a:rPr lang="en-US" altLang="ko-KR" sz="1200" dirty="0" err="1"/>
              <a:t>ViT</a:t>
            </a:r>
            <a:r>
              <a:rPr lang="en-US" altLang="ko-KR" sz="1200" dirty="0"/>
              <a:t>-B/16, </a:t>
            </a:r>
            <a:r>
              <a:rPr lang="en-US" altLang="ko-KR" sz="1200" dirty="0" err="1"/>
              <a:t>ViT</a:t>
            </a:r>
            <a:r>
              <a:rPr lang="en-US" altLang="ko-KR" sz="1200" dirty="0"/>
              <a:t>-L/14</a:t>
            </a:r>
          </a:p>
          <a:p>
            <a:pPr lvl="4"/>
            <a:r>
              <a:rPr lang="en-US" altLang="ko-KR" sz="1200" dirty="0"/>
              <a:t>B / L : </a:t>
            </a:r>
            <a:r>
              <a:rPr lang="ko-KR" altLang="en-US" sz="1200" dirty="0"/>
              <a:t>모델 크기 </a:t>
            </a:r>
            <a:r>
              <a:rPr lang="en-US" altLang="ko-KR" sz="1200" dirty="0"/>
              <a:t>(Base / Large)</a:t>
            </a:r>
          </a:p>
          <a:p>
            <a:pPr lvl="4"/>
            <a:r>
              <a:rPr lang="en-US" altLang="ko-KR" sz="1200" dirty="0"/>
              <a:t>/32, /16, /14 : patch size</a:t>
            </a:r>
          </a:p>
          <a:p>
            <a:pPr lvl="2"/>
            <a:r>
              <a:rPr lang="en-US" altLang="ko-KR" sz="1400" dirty="0"/>
              <a:t>Settings</a:t>
            </a:r>
          </a:p>
          <a:p>
            <a:pPr lvl="3"/>
            <a:r>
              <a:rPr lang="en-US" altLang="ko-KR" sz="1200" dirty="0"/>
              <a:t>Epoch : 32</a:t>
            </a:r>
          </a:p>
          <a:p>
            <a:pPr lvl="3"/>
            <a:r>
              <a:rPr lang="en-US" altLang="ko-KR" sz="1200" dirty="0"/>
              <a:t>Optimizer : Adam</a:t>
            </a:r>
          </a:p>
          <a:p>
            <a:pPr lvl="3"/>
            <a:r>
              <a:rPr lang="en-US" altLang="ko-KR" sz="1200" dirty="0"/>
              <a:t>Batch size : 32768</a:t>
            </a:r>
          </a:p>
          <a:p>
            <a:pPr lvl="2"/>
            <a:r>
              <a:rPr lang="en-US" altLang="ko-KR" sz="1400" dirty="0"/>
              <a:t>Temperature</a:t>
            </a:r>
          </a:p>
          <a:p>
            <a:pPr lvl="3"/>
            <a:r>
              <a:rPr lang="en-US" altLang="ko-KR" sz="1200" dirty="0"/>
              <a:t>learnable parameter Temperature </a:t>
            </a:r>
            <a:r>
              <a:rPr lang="el-GR" altLang="ko-KR" sz="1200" dirty="0"/>
              <a:t>τ</a:t>
            </a:r>
            <a:r>
              <a:rPr lang="en-US" altLang="ko-KR" sz="1200" dirty="0"/>
              <a:t> : </a:t>
            </a:r>
            <a:r>
              <a:rPr lang="ko-KR" altLang="en-US" sz="1200" dirty="0"/>
              <a:t>초기값 </a:t>
            </a:r>
            <a:r>
              <a:rPr lang="en-US" altLang="ko-KR" sz="1200" dirty="0"/>
              <a:t>0.07</a:t>
            </a:r>
          </a:p>
          <a:p>
            <a:pPr lvl="2"/>
            <a:r>
              <a:rPr lang="en-US" altLang="ko-KR" sz="1400" dirty="0"/>
              <a:t>Best Model : </a:t>
            </a:r>
            <a:r>
              <a:rPr lang="en-US" altLang="ko-KR" sz="1400" dirty="0" err="1"/>
              <a:t>ViT</a:t>
            </a:r>
            <a:r>
              <a:rPr lang="en-US" altLang="ko-KR" sz="1400" dirty="0"/>
              <a:t>-L/14@336px</a:t>
            </a:r>
          </a:p>
          <a:p>
            <a:pPr lvl="3"/>
            <a:r>
              <a:rPr lang="en-US" altLang="ko-KR" sz="1200" dirty="0"/>
              <a:t>@336px : </a:t>
            </a:r>
            <a:r>
              <a:rPr lang="ko-KR" altLang="en-US" sz="1200" dirty="0"/>
              <a:t>입력 해상도</a:t>
            </a:r>
            <a:endParaRPr lang="en-US" altLang="ko-KR" sz="1200" dirty="0"/>
          </a:p>
          <a:p>
            <a:pPr lvl="2"/>
            <a:endParaRPr lang="en-US" altLang="ko-KR" dirty="0"/>
          </a:p>
          <a:p>
            <a:pPr lvl="3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90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C4FA-E1CA-ACDC-C1C0-72D94C94F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4071EA-7A77-6FFA-C5CB-6A0ADF06BE25}"/>
              </a:ext>
            </a:extLst>
          </p:cNvPr>
          <p:cNvSpPr txBox="1"/>
          <p:nvPr/>
        </p:nvSpPr>
        <p:spPr>
          <a:xfrm>
            <a:off x="1997699" y="2457235"/>
            <a:ext cx="81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13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3. </a:t>
            </a:r>
            <a:r>
              <a:rPr lang="en-US" altLang="ko-KR" sz="2400" dirty="0"/>
              <a:t>Experiments</a:t>
            </a:r>
            <a:endParaRPr lang="ko-KR" altLang="en-US" sz="2400" spc="-113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1F582BB-C1D4-8CBB-4705-1F273CACBE23}"/>
              </a:ext>
            </a:extLst>
          </p:cNvPr>
          <p:cNvCxnSpPr>
            <a:cxnSpLocks/>
          </p:cNvCxnSpPr>
          <p:nvPr/>
        </p:nvCxnSpPr>
        <p:spPr>
          <a:xfrm>
            <a:off x="2920875" y="3036999"/>
            <a:ext cx="66708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6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879EC75-A1AE-81BF-9D50-DB9CFCD5A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EA0C74-22E4-0155-77D1-85C7359E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CLIP vs Visual N-Grams (2017)</a:t>
            </a:r>
          </a:p>
          <a:p>
            <a:pPr lvl="1"/>
            <a:r>
              <a:rPr lang="en-US" altLang="ko-KR" sz="1600" dirty="0"/>
              <a:t>Visual N-Grams : </a:t>
            </a:r>
            <a:r>
              <a:rPr lang="ko-KR" altLang="en-US" sz="1600" dirty="0"/>
              <a:t>이미지를 시각적 패턴의 빈도 조합으로 인식하는 모델</a:t>
            </a:r>
            <a:endParaRPr lang="en-US" altLang="ko-KR" sz="1600" dirty="0"/>
          </a:p>
          <a:p>
            <a:pPr lvl="1"/>
            <a:r>
              <a:rPr lang="en-US" altLang="ko-KR" sz="1600" dirty="0"/>
              <a:t>Zero-shot </a:t>
            </a:r>
            <a:r>
              <a:rPr lang="ko-KR" altLang="en-US" sz="1600" dirty="0"/>
              <a:t>환경에서 </a:t>
            </a:r>
            <a:r>
              <a:rPr lang="en-US" altLang="ko-KR" sz="1600" dirty="0"/>
              <a:t>CLIP</a:t>
            </a:r>
            <a:r>
              <a:rPr lang="ko-KR" altLang="en-US" sz="1600" dirty="0"/>
              <a:t>이 우수한 성능을 보임</a:t>
            </a:r>
          </a:p>
        </p:txBody>
      </p:sp>
      <p:pic>
        <p:nvPicPr>
          <p:cNvPr id="5" name="그림 4" descr="텍스트, 폰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ABA35A-72D4-32EF-605F-863D9AB0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34" y="3274990"/>
            <a:ext cx="4896533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2D363BB-CEEC-6019-D991-8EF62C39E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564F2-14BD-E6C5-BDED-A8D05E5AB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Zero-shot CLIP performance in model GFLOPs</a:t>
            </a:r>
          </a:p>
          <a:p>
            <a:pPr lvl="1"/>
            <a:r>
              <a:rPr lang="en-US" altLang="ko-KR" dirty="0"/>
              <a:t>CLIP </a:t>
            </a:r>
            <a:r>
              <a:rPr lang="ko-KR" altLang="en-US" dirty="0"/>
              <a:t>오류율은 모델 규모에 따라 지속적으로 감소됨</a:t>
            </a:r>
            <a:endParaRPr lang="en-US" altLang="ko-KR" dirty="0"/>
          </a:p>
          <a:p>
            <a:pPr lvl="1"/>
            <a:r>
              <a:rPr lang="en-US" altLang="ko-KR" dirty="0"/>
              <a:t>SOTA </a:t>
            </a:r>
            <a:r>
              <a:rPr lang="ko-KR" altLang="en-US" dirty="0"/>
              <a:t>도달을 위해서는 계산 효율 개선이 필요</a:t>
            </a:r>
          </a:p>
        </p:txBody>
      </p:sp>
      <p:pic>
        <p:nvPicPr>
          <p:cNvPr id="5" name="그림 4" descr="텍스트, 라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2F092C-3AA1-516A-4892-A0466D42B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365" y="3282406"/>
            <a:ext cx="4801270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D8D5049-8833-F693-7726-F73D2CB68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07ED98-338F-DADC-1046-4CB2A0CE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Linear probe performance</a:t>
            </a:r>
          </a:p>
          <a:p>
            <a:pPr lvl="1"/>
            <a:r>
              <a:rPr lang="ko-KR" altLang="en-US" dirty="0"/>
              <a:t>사전 학습된 </a:t>
            </a:r>
            <a:r>
              <a:rPr lang="en-US" altLang="ko-KR" dirty="0"/>
              <a:t>backbone</a:t>
            </a:r>
            <a:r>
              <a:rPr lang="ko-KR" altLang="en-US" dirty="0"/>
              <a:t>을 고정하고</a:t>
            </a:r>
            <a:r>
              <a:rPr lang="en-US" altLang="ko-KR" dirty="0"/>
              <a:t>, </a:t>
            </a:r>
            <a:r>
              <a:rPr lang="ko-KR" altLang="en-US" dirty="0"/>
              <a:t>출력 </a:t>
            </a:r>
            <a:r>
              <a:rPr lang="en-US" altLang="ko-KR" dirty="0"/>
              <a:t>feature </a:t>
            </a:r>
            <a:r>
              <a:rPr lang="ko-KR" altLang="en-US" dirty="0"/>
              <a:t>위에 선형 분류기를 붙여서 성능 평가</a:t>
            </a:r>
            <a:endParaRPr lang="en-US" altLang="ko-KR" dirty="0"/>
          </a:p>
          <a:p>
            <a:pPr lvl="1"/>
            <a:r>
              <a:rPr lang="en-US" altLang="ko-KR" dirty="0"/>
              <a:t>Backbone</a:t>
            </a:r>
            <a:r>
              <a:rPr lang="ko-KR" altLang="en-US" dirty="0"/>
              <a:t>의 </a:t>
            </a:r>
            <a:r>
              <a:rPr lang="en-US" altLang="ko-KR" dirty="0"/>
              <a:t>feature </a:t>
            </a:r>
            <a:r>
              <a:rPr lang="ko-KR" altLang="en-US" dirty="0"/>
              <a:t>표현력을 검사</a:t>
            </a:r>
            <a:endParaRPr lang="en-US" altLang="ko-KR" dirty="0"/>
          </a:p>
          <a:p>
            <a:pPr lvl="1"/>
            <a:r>
              <a:rPr lang="en-US" altLang="ko-KR" dirty="0"/>
              <a:t>CLIP</a:t>
            </a:r>
            <a:r>
              <a:rPr lang="ko-KR" altLang="en-US" dirty="0"/>
              <a:t>은 다양한 데이터셋 평균에서 </a:t>
            </a:r>
            <a:r>
              <a:rPr lang="ko-KR" altLang="en-US" dirty="0" err="1"/>
              <a:t>연산량</a:t>
            </a:r>
            <a:r>
              <a:rPr lang="ko-KR" altLang="en-US" dirty="0"/>
              <a:t> 대비 최고 성능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그림 4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D3F8EE-2E92-A7B6-1DF5-5C9B71F67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25" y="2747878"/>
            <a:ext cx="6678949" cy="41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912C80E-6507-E8B2-0A9C-67E25F012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618416-D87E-B6DE-CDED-D67050D0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ko-KR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Approach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Limitations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Conclusion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33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9C5CC4D-66DE-BDD6-91BA-002AE904C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7A651B-DB88-CCD6-7ABF-C4B299C32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CLIP vs other models (pre-trained on ImageNet)</a:t>
            </a:r>
          </a:p>
          <a:p>
            <a:pPr lvl="1"/>
            <a:r>
              <a:rPr lang="en-US" altLang="ko-KR" dirty="0"/>
              <a:t>CLIP</a:t>
            </a:r>
            <a:r>
              <a:rPr lang="ko-KR" altLang="en-US" dirty="0"/>
              <a:t>은 </a:t>
            </a:r>
            <a:r>
              <a:rPr lang="en-US" altLang="ko-KR" dirty="0"/>
              <a:t>ImageNet</a:t>
            </a:r>
            <a:r>
              <a:rPr lang="ko-KR" altLang="en-US" dirty="0"/>
              <a:t> 성능 뿐만 아니라 전이 성능 또한 좋음</a:t>
            </a:r>
            <a:endParaRPr lang="en-US" altLang="ko-KR" dirty="0"/>
          </a:p>
        </p:txBody>
      </p:sp>
      <p:pic>
        <p:nvPicPr>
          <p:cNvPr id="5" name="그림 4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4FDA23-F651-6163-555F-56A4ADD4E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74" y="2473542"/>
            <a:ext cx="6999019" cy="42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6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CE1A-C59E-B3F2-DE8E-CB2BFE92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FE4BD92-5707-B906-7EEC-893631466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0E7182-50B9-D231-E713-9BA42AE84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CLIP vs ResNet101 - Robustness / Distribution Shift</a:t>
            </a:r>
          </a:p>
          <a:p>
            <a:pPr lvl="1"/>
            <a:r>
              <a:rPr lang="en-US" altLang="ko-KR" sz="1600" dirty="0"/>
              <a:t>Graph</a:t>
            </a:r>
          </a:p>
          <a:p>
            <a:pPr lvl="2"/>
            <a:r>
              <a:rPr lang="en-US" altLang="ko-KR" sz="1400" dirty="0"/>
              <a:t>X : ImageNet</a:t>
            </a:r>
            <a:r>
              <a:rPr lang="ko-KR" altLang="en-US" sz="1400" dirty="0"/>
              <a:t>에 대한 성능</a:t>
            </a:r>
            <a:endParaRPr lang="en-US" altLang="ko-KR" sz="1400" dirty="0"/>
          </a:p>
          <a:p>
            <a:pPr lvl="2"/>
            <a:r>
              <a:rPr lang="en-US" altLang="ko-KR" sz="1400" dirty="0"/>
              <a:t>Y : ImageNet</a:t>
            </a:r>
            <a:r>
              <a:rPr lang="ko-KR" altLang="en-US" sz="1400" dirty="0"/>
              <a:t>을 포함한 분포가 다른 데이터 셋에서의 평균 성능</a:t>
            </a:r>
            <a:endParaRPr lang="en-US" altLang="ko-KR" sz="1400" dirty="0"/>
          </a:p>
          <a:p>
            <a:pPr lvl="2"/>
            <a:r>
              <a:rPr lang="en-US" altLang="ko-KR" sz="1400" dirty="0"/>
              <a:t>CLIP</a:t>
            </a:r>
            <a:r>
              <a:rPr lang="ko-KR" altLang="en-US" sz="1400" dirty="0"/>
              <a:t>이 </a:t>
            </a:r>
            <a:r>
              <a:rPr lang="en-US" altLang="ko-KR" sz="1400" dirty="0"/>
              <a:t>Ideal robust model</a:t>
            </a:r>
            <a:r>
              <a:rPr lang="ko-KR" altLang="en-US" sz="1400" dirty="0"/>
              <a:t>에 가깝다 </a:t>
            </a:r>
            <a:r>
              <a:rPr lang="en-US" altLang="ko-KR" sz="1400" dirty="0"/>
              <a:t>-&gt; CLIP</a:t>
            </a:r>
            <a:r>
              <a:rPr lang="ko-KR" altLang="en-US" sz="1400" dirty="0"/>
              <a:t>이 더 강건함</a:t>
            </a:r>
            <a:endParaRPr lang="en-US" altLang="ko-KR" sz="1400" dirty="0"/>
          </a:p>
          <a:p>
            <a:pPr lvl="1"/>
            <a:r>
              <a:rPr lang="en-US" altLang="ko-KR" sz="1600" dirty="0"/>
              <a:t>Table</a:t>
            </a:r>
          </a:p>
          <a:p>
            <a:pPr lvl="2"/>
            <a:r>
              <a:rPr lang="en-US" altLang="ko-KR" sz="1400" dirty="0"/>
              <a:t>ImageNet</a:t>
            </a:r>
            <a:r>
              <a:rPr lang="ko-KR" altLang="en-US" sz="1400" dirty="0"/>
              <a:t>에서는 똑같은 성능을 보여줌</a:t>
            </a:r>
            <a:endParaRPr lang="en-US" altLang="ko-KR" sz="1400" dirty="0"/>
          </a:p>
          <a:p>
            <a:pPr lvl="2"/>
            <a:r>
              <a:rPr lang="en-US" altLang="ko-KR" sz="1400" dirty="0"/>
              <a:t>Distribution</a:t>
            </a:r>
            <a:r>
              <a:rPr lang="ko-KR" altLang="en-US" sz="1400" dirty="0"/>
              <a:t>이 있는 데이터 셋에서는 </a:t>
            </a:r>
            <a:r>
              <a:rPr lang="en-US" altLang="ko-KR" sz="1400" dirty="0"/>
              <a:t>CLIP</a:t>
            </a:r>
            <a:r>
              <a:rPr lang="ko-KR" altLang="en-US" sz="1400" dirty="0"/>
              <a:t>이 훨씬 강건하다는 것을 알 수 있음</a:t>
            </a:r>
            <a:endParaRPr lang="en-US" altLang="ko-KR" sz="1400" dirty="0"/>
          </a:p>
        </p:txBody>
      </p:sp>
      <p:pic>
        <p:nvPicPr>
          <p:cNvPr id="5" name="그림 4" descr="텍스트, 스크린샷, 도표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A0BDF8-B040-98E5-B949-C14ECBBE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459" y="3881474"/>
            <a:ext cx="7364930" cy="28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71C3D-B41B-1425-A3E3-4EC08185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6B5B32-24D2-5327-3D93-38D214FA0A78}"/>
              </a:ext>
            </a:extLst>
          </p:cNvPr>
          <p:cNvSpPr txBox="1"/>
          <p:nvPr/>
        </p:nvSpPr>
        <p:spPr>
          <a:xfrm>
            <a:off x="1997699" y="2457235"/>
            <a:ext cx="81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13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en-US" altLang="ko-KR" sz="2400" dirty="0"/>
              <a:t>Limitations</a:t>
            </a:r>
            <a:endParaRPr lang="ko-KR" altLang="en-US" sz="2400" spc="-113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9BF6BAE5-D330-93A6-A827-D273A2BB1B50}"/>
              </a:ext>
            </a:extLst>
          </p:cNvPr>
          <p:cNvCxnSpPr>
            <a:cxnSpLocks/>
          </p:cNvCxnSpPr>
          <p:nvPr/>
        </p:nvCxnSpPr>
        <p:spPr>
          <a:xfrm>
            <a:off x="2920875" y="3036999"/>
            <a:ext cx="66708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5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EB47321-763A-9A84-E90F-F6A33E788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Limitations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14D8E8-5E42-F548-22E8-07327EA0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Limitations</a:t>
            </a:r>
          </a:p>
          <a:p>
            <a:pPr lvl="1"/>
            <a:r>
              <a:rPr lang="en-US" altLang="ko-KR" sz="1600" dirty="0"/>
              <a:t>Zero-shot CLIP</a:t>
            </a:r>
            <a:r>
              <a:rPr lang="ko-KR" altLang="en-US" sz="1600" dirty="0"/>
              <a:t>은 기존 </a:t>
            </a:r>
            <a:r>
              <a:rPr lang="en-US" altLang="ko-KR" sz="1600" dirty="0" err="1"/>
              <a:t>ResNet</a:t>
            </a:r>
            <a:r>
              <a:rPr lang="en-US" altLang="ko-KR" sz="1600" dirty="0"/>
              <a:t> baseline</a:t>
            </a:r>
            <a:r>
              <a:rPr lang="ko-KR" altLang="en-US" sz="1600" dirty="0"/>
              <a:t>보다 우수하지만</a:t>
            </a:r>
            <a:r>
              <a:rPr lang="en-US" altLang="ko-KR" sz="1600" dirty="0"/>
              <a:t>, Task-specific SOTA </a:t>
            </a:r>
            <a:r>
              <a:rPr lang="ko-KR" altLang="en-US" sz="1600" dirty="0"/>
              <a:t>모델들과 비교하면 성능 격차가 존재함</a:t>
            </a:r>
            <a:endParaRPr lang="en-US" altLang="ko-KR" sz="1600" dirty="0"/>
          </a:p>
          <a:p>
            <a:pPr lvl="2"/>
            <a:r>
              <a:rPr lang="en-US" altLang="ko-KR" sz="1400" dirty="0"/>
              <a:t>SOTA </a:t>
            </a:r>
            <a:r>
              <a:rPr lang="ko-KR" altLang="en-US" sz="1400" dirty="0"/>
              <a:t>수준에 도달하려면 </a:t>
            </a:r>
            <a:r>
              <a:rPr lang="ko-KR" altLang="en-US" sz="1400" dirty="0" err="1"/>
              <a:t>계산량이</a:t>
            </a:r>
            <a:r>
              <a:rPr lang="ko-KR" altLang="en-US" sz="1400" dirty="0"/>
              <a:t> 약 </a:t>
            </a:r>
            <a:r>
              <a:rPr lang="en-US" altLang="ko-KR" sz="1400" dirty="0"/>
              <a:t>1000</a:t>
            </a:r>
            <a:r>
              <a:rPr lang="ko-KR" altLang="en-US" sz="1400" dirty="0"/>
              <a:t>배 증가해야 할 것으로 추정</a:t>
            </a:r>
            <a:endParaRPr lang="en-US" altLang="ko-KR" sz="1400" dirty="0"/>
          </a:p>
          <a:p>
            <a:pPr lvl="2"/>
            <a:r>
              <a:rPr lang="ko-KR" altLang="en-US" sz="1400" dirty="0"/>
              <a:t>효율 개선 필요</a:t>
            </a:r>
            <a:endParaRPr lang="en-US" altLang="ko-KR" sz="1400" dirty="0"/>
          </a:p>
          <a:p>
            <a:pPr lvl="2"/>
            <a:endParaRPr lang="en-US" altLang="ko-KR" dirty="0"/>
          </a:p>
          <a:p>
            <a:pPr lvl="1"/>
            <a:r>
              <a:rPr lang="en-US" altLang="ko-KR" sz="1600" dirty="0"/>
              <a:t>Task-specific model</a:t>
            </a:r>
            <a:r>
              <a:rPr lang="ko-KR" altLang="en-US" sz="1600" dirty="0"/>
              <a:t>들과 비교했을 때</a:t>
            </a:r>
            <a:r>
              <a:rPr lang="en-US" altLang="ko-KR" sz="1600" dirty="0"/>
              <a:t>, fine-grained classification</a:t>
            </a:r>
            <a:r>
              <a:rPr lang="ko-KR" altLang="en-US" sz="1600" dirty="0"/>
              <a:t>에서 성능이 저하됨</a:t>
            </a:r>
            <a:endParaRPr lang="en-US" altLang="ko-KR" sz="1600" dirty="0"/>
          </a:p>
          <a:p>
            <a:pPr lvl="2"/>
            <a:r>
              <a:rPr lang="ko-KR" altLang="en-US" sz="1400" dirty="0"/>
              <a:t>차량 모델</a:t>
            </a:r>
            <a:r>
              <a:rPr lang="en-US" altLang="ko-KR" sz="1400" dirty="0"/>
              <a:t> </a:t>
            </a:r>
            <a:r>
              <a:rPr lang="ko-KR" altLang="en-US" sz="1400" dirty="0"/>
              <a:t>분류</a:t>
            </a:r>
            <a:endParaRPr lang="en-US" altLang="ko-KR" sz="1400" dirty="0"/>
          </a:p>
          <a:p>
            <a:pPr lvl="2"/>
            <a:r>
              <a:rPr lang="ko-KR" altLang="en-US" sz="1400" dirty="0"/>
              <a:t>꽃 종 분류</a:t>
            </a:r>
            <a:endParaRPr lang="en-US" altLang="ko-KR" sz="1400" dirty="0"/>
          </a:p>
          <a:p>
            <a:pPr lvl="2"/>
            <a:r>
              <a:rPr lang="ko-KR" altLang="en-US" sz="1400" dirty="0"/>
              <a:t>항공기 종류 분류</a:t>
            </a:r>
            <a:endParaRPr lang="en-US" altLang="ko-KR" sz="1400" dirty="0"/>
          </a:p>
          <a:p>
            <a:pPr lvl="2"/>
            <a:endParaRPr lang="en-US" altLang="ko-KR" dirty="0"/>
          </a:p>
          <a:p>
            <a:pPr lvl="1"/>
            <a:r>
              <a:rPr lang="ko-KR" altLang="en-US" sz="1600" dirty="0"/>
              <a:t>디지털 텍스트</a:t>
            </a:r>
            <a:r>
              <a:rPr lang="en-US" altLang="ko-KR" sz="1600" dirty="0"/>
              <a:t>(OCR)</a:t>
            </a:r>
            <a:r>
              <a:rPr lang="ko-KR" altLang="en-US" sz="1600" dirty="0"/>
              <a:t>에는 강하지만</a:t>
            </a:r>
            <a:r>
              <a:rPr lang="en-US" altLang="ko-KR" sz="1600" dirty="0"/>
              <a:t>, MNIST </a:t>
            </a:r>
            <a:r>
              <a:rPr lang="ko-KR" altLang="en-US" sz="1600" dirty="0" err="1"/>
              <a:t>손글씨</a:t>
            </a:r>
            <a:r>
              <a:rPr lang="ko-KR" altLang="en-US" sz="1600" dirty="0"/>
              <a:t> 숫자 분류에서 정확도 </a:t>
            </a:r>
            <a:r>
              <a:rPr lang="en-US" altLang="ko-KR" sz="1600" dirty="0"/>
              <a:t>88%</a:t>
            </a:r>
            <a:r>
              <a:rPr lang="ko-KR" altLang="en-US" sz="1600" dirty="0"/>
              <a:t> 달성</a:t>
            </a:r>
            <a:endParaRPr lang="en-US" altLang="ko-KR" sz="1600" dirty="0"/>
          </a:p>
          <a:p>
            <a:pPr lvl="2"/>
            <a:r>
              <a:rPr lang="en-US" altLang="ko-KR" sz="1400" dirty="0"/>
              <a:t>Logistic regression </a:t>
            </a:r>
            <a:r>
              <a:rPr lang="ko-KR" altLang="en-US" sz="1400" dirty="0"/>
              <a:t>모델보다 낮은 성능</a:t>
            </a:r>
            <a:endParaRPr lang="en-US" altLang="ko-KR" sz="1400" dirty="0"/>
          </a:p>
          <a:p>
            <a:pPr marL="314325" lvl="1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0158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B7F6C-6646-321D-4F4B-03243335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377B29-0451-60C3-8331-F3161821DDF1}"/>
              </a:ext>
            </a:extLst>
          </p:cNvPr>
          <p:cNvSpPr txBox="1"/>
          <p:nvPr/>
        </p:nvSpPr>
        <p:spPr>
          <a:xfrm>
            <a:off x="1997699" y="2457235"/>
            <a:ext cx="81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13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</a:t>
            </a:r>
            <a:r>
              <a:rPr lang="en-US" altLang="ko-KR" sz="2400" dirty="0"/>
              <a:t>Conclusion</a:t>
            </a:r>
            <a:endParaRPr lang="ko-KR" altLang="en-US" sz="2400" spc="-113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263BA21-6541-917E-112F-D510D5E9A62F}"/>
              </a:ext>
            </a:extLst>
          </p:cNvPr>
          <p:cNvCxnSpPr>
            <a:cxnSpLocks/>
          </p:cNvCxnSpPr>
          <p:nvPr/>
        </p:nvCxnSpPr>
        <p:spPr>
          <a:xfrm>
            <a:off x="2920875" y="3036999"/>
            <a:ext cx="66708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28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5033DF8-C4E5-950A-0777-A129D3E30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5FC2EE-A4BA-8982-1310-E30771EC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Conclusion</a:t>
            </a:r>
            <a:endParaRPr lang="en-US" altLang="ko-KR" dirty="0"/>
          </a:p>
          <a:p>
            <a:pPr lvl="1"/>
            <a:r>
              <a:rPr lang="ko-KR" altLang="en-US" sz="1600" dirty="0"/>
              <a:t>본 연구는 </a:t>
            </a:r>
            <a:r>
              <a:rPr lang="en-US" altLang="ko-KR" sz="1600" dirty="0"/>
              <a:t>NLP</a:t>
            </a:r>
            <a:r>
              <a:rPr lang="ko-KR" altLang="en-US" sz="1600" dirty="0"/>
              <a:t>에서 성공한 </a:t>
            </a:r>
            <a:r>
              <a:rPr lang="en-US" altLang="ko-KR" sz="1600" dirty="0"/>
              <a:t>task-agnostic web-scale </a:t>
            </a:r>
            <a:r>
              <a:rPr lang="ko-KR" altLang="en-US" sz="1600" dirty="0"/>
              <a:t>사전학습 방식을 </a:t>
            </a:r>
            <a:r>
              <a:rPr lang="en-US" altLang="ko-KR" sz="1600" dirty="0"/>
              <a:t>computer vision </a:t>
            </a:r>
            <a:r>
              <a:rPr lang="ko-KR" altLang="en-US" sz="1600" dirty="0"/>
              <a:t>분야로 확장할 수 있음을 보임</a:t>
            </a:r>
          </a:p>
          <a:p>
            <a:pPr lvl="2"/>
            <a:r>
              <a:rPr lang="ko-KR" altLang="en-US" sz="1400" dirty="0"/>
              <a:t>이미지</a:t>
            </a:r>
            <a:r>
              <a:rPr lang="en-US" altLang="ko-KR" sz="1400" dirty="0"/>
              <a:t>–</a:t>
            </a:r>
            <a:r>
              <a:rPr lang="ko-KR" altLang="en-US" sz="1400" dirty="0"/>
              <a:t>텍스트 대조 학습을 통해</a:t>
            </a:r>
            <a:r>
              <a:rPr lang="en-US" altLang="ko-KR" sz="1400" dirty="0"/>
              <a:t>, </a:t>
            </a:r>
            <a:r>
              <a:rPr lang="ko-KR" altLang="en-US" sz="1400" dirty="0"/>
              <a:t>사전학습 단계에서 다양한 태스크를 수행하도록 학습함</a:t>
            </a:r>
          </a:p>
          <a:p>
            <a:pPr lvl="2"/>
            <a:r>
              <a:rPr lang="ko-KR" altLang="en-US" sz="1400" dirty="0"/>
              <a:t>이러한 학습은 이후 자연어 </a:t>
            </a:r>
            <a:r>
              <a:rPr lang="ko-KR" altLang="en-US" sz="1400" dirty="0" err="1"/>
              <a:t>프롬프팅을</a:t>
            </a:r>
            <a:r>
              <a:rPr lang="ko-KR" altLang="en-US" sz="1400" dirty="0"/>
              <a:t> 통해 활용 가능하며</a:t>
            </a:r>
            <a:r>
              <a:rPr lang="en-US" altLang="ko-KR" sz="1400" dirty="0"/>
              <a:t>, </a:t>
            </a:r>
            <a:r>
              <a:rPr lang="ko-KR" altLang="en-US" sz="1400" dirty="0"/>
              <a:t>기존의 다양한 데이터셋에 대해 </a:t>
            </a:r>
            <a:r>
              <a:rPr lang="en-US" altLang="ko-KR" sz="1400" dirty="0"/>
              <a:t>zero-shot </a:t>
            </a:r>
            <a:r>
              <a:rPr lang="ko-KR" altLang="en-US" sz="1400" dirty="0"/>
              <a:t>전이를 가능하게 함</a:t>
            </a:r>
          </a:p>
          <a:p>
            <a:pPr lvl="2"/>
            <a:r>
              <a:rPr lang="ko-KR" altLang="en-US" sz="1400" dirty="0"/>
              <a:t>충분히 큰 규모에서는 본 연구의 제안된 접근 방식이 </a:t>
            </a:r>
            <a:r>
              <a:rPr lang="en-US" altLang="ko-KR" sz="1400" dirty="0"/>
              <a:t>task-specific </a:t>
            </a:r>
            <a:r>
              <a:rPr lang="ko-KR" altLang="en-US" sz="1400" dirty="0"/>
              <a:t>지도 학습 모델들과 경쟁 가능한 성능을 보임을 확인함</a:t>
            </a:r>
            <a:endParaRPr lang="en-US" altLang="ko-KR" sz="1400" dirty="0"/>
          </a:p>
          <a:p>
            <a:pPr lvl="2"/>
            <a:r>
              <a:rPr lang="ko-KR" altLang="en-US" sz="1400" dirty="0"/>
              <a:t>여전히 개선의 여지는 존재함</a:t>
            </a:r>
            <a:endParaRPr lang="en-US" altLang="ko-KR" sz="1400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512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2109-6BBB-9D68-E82E-226C1A2B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137CA8-3544-C84E-5980-1865EC085A64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Introduction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D95AA7-AED0-4485-E012-55E2141CC8F5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7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1C9BF0A-F81E-3305-B447-898EAE2B0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6DC09D-A3C5-BBB1-305B-A6DC98783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800" dirty="0"/>
              <a:t>Introduction</a:t>
            </a:r>
          </a:p>
          <a:p>
            <a:pPr lvl="1"/>
            <a:r>
              <a:rPr lang="ko-KR" altLang="en-US" sz="1600" dirty="0"/>
              <a:t>기존 </a:t>
            </a:r>
            <a:r>
              <a:rPr lang="en-US" altLang="ko-KR" sz="1600" dirty="0"/>
              <a:t>Computer Vision</a:t>
            </a:r>
            <a:r>
              <a:rPr lang="ko-KR" altLang="en-US" sz="1600" dirty="0"/>
              <a:t>의 한계</a:t>
            </a:r>
            <a:endParaRPr lang="en-US" altLang="ko-KR" sz="1600" dirty="0"/>
          </a:p>
          <a:p>
            <a:pPr lvl="2"/>
            <a:r>
              <a:rPr lang="ko-KR" altLang="en-US" sz="1400" dirty="0"/>
              <a:t>사전에 정의된 카테고리만 인식</a:t>
            </a:r>
            <a:endParaRPr lang="en-US" altLang="ko-KR" sz="1400" dirty="0"/>
          </a:p>
          <a:p>
            <a:pPr lvl="2"/>
            <a:r>
              <a:rPr lang="ko-KR" altLang="en-US" sz="1400" dirty="0"/>
              <a:t>새로운 클래스 등장 </a:t>
            </a:r>
            <a:r>
              <a:rPr lang="en-US" altLang="ko-KR" sz="1400" dirty="0"/>
              <a:t>-&gt; </a:t>
            </a:r>
            <a:r>
              <a:rPr lang="ko-KR" altLang="en-US" sz="1400" dirty="0"/>
              <a:t>추가 </a:t>
            </a:r>
            <a:r>
              <a:rPr lang="ko-KR" altLang="en-US" sz="1400" dirty="0" err="1"/>
              <a:t>라벨링</a:t>
            </a:r>
            <a:r>
              <a:rPr lang="ko-KR" altLang="en-US" sz="1400" dirty="0"/>
              <a:t> </a:t>
            </a:r>
            <a:r>
              <a:rPr lang="en-US" altLang="ko-KR" sz="1400" dirty="0"/>
              <a:t>+ </a:t>
            </a:r>
            <a:r>
              <a:rPr lang="ko-KR" altLang="en-US" sz="1400" dirty="0" err="1"/>
              <a:t>재학습</a:t>
            </a:r>
            <a:endParaRPr lang="en-US" altLang="ko-KR" sz="1400" dirty="0"/>
          </a:p>
          <a:p>
            <a:pPr lvl="1"/>
            <a:r>
              <a:rPr lang="en-US" altLang="ko-KR" sz="1600" dirty="0"/>
              <a:t>NLP</a:t>
            </a:r>
          </a:p>
          <a:p>
            <a:pPr lvl="2"/>
            <a:r>
              <a:rPr lang="en-US" altLang="ko-KR" sz="1400" dirty="0"/>
              <a:t>Task-agnostic Web-scale </a:t>
            </a:r>
            <a:r>
              <a:rPr lang="ko-KR" altLang="en-US" sz="1400" dirty="0"/>
              <a:t>사전학습 </a:t>
            </a:r>
            <a:r>
              <a:rPr lang="en-US" altLang="ko-KR" sz="1400" dirty="0"/>
              <a:t>-&gt; </a:t>
            </a:r>
            <a:r>
              <a:rPr lang="ko-KR" altLang="en-US" sz="1400" dirty="0"/>
              <a:t>다양한 </a:t>
            </a:r>
            <a:r>
              <a:rPr lang="en-US" altLang="ko-KR" sz="1400" dirty="0"/>
              <a:t>task</a:t>
            </a:r>
            <a:r>
              <a:rPr lang="ko-KR" altLang="en-US" sz="1400" dirty="0"/>
              <a:t>에 전이 성공</a:t>
            </a:r>
            <a:endParaRPr lang="en-US" altLang="ko-KR" sz="1400" dirty="0"/>
          </a:p>
          <a:p>
            <a:pPr lvl="2"/>
            <a:endParaRPr lang="en-US" altLang="ko-KR" sz="1400" dirty="0"/>
          </a:p>
          <a:p>
            <a:pPr lvl="1"/>
            <a:r>
              <a:rPr lang="en-US" altLang="ko-KR" sz="1600" dirty="0"/>
              <a:t>CLIP</a:t>
            </a:r>
          </a:p>
          <a:p>
            <a:pPr lvl="2"/>
            <a:r>
              <a:rPr lang="en-US" altLang="ko-KR" sz="1400" dirty="0"/>
              <a:t>Core Idea : </a:t>
            </a:r>
            <a:r>
              <a:rPr lang="ko-KR" altLang="en-US" sz="1400" dirty="0"/>
              <a:t>고정된 클래스가 아닌</a:t>
            </a:r>
            <a:r>
              <a:rPr lang="en-US" altLang="ko-KR" sz="1400" dirty="0"/>
              <a:t>, </a:t>
            </a:r>
            <a:r>
              <a:rPr lang="ko-KR" altLang="en-US" sz="1400" dirty="0"/>
              <a:t>대규모 </a:t>
            </a:r>
            <a:r>
              <a:rPr lang="en-US" altLang="ko-KR" sz="1400" dirty="0"/>
              <a:t>image–text </a:t>
            </a:r>
            <a:r>
              <a:rPr lang="ko-KR" altLang="en-US" sz="1400" dirty="0"/>
              <a:t>쌍을 이용해 사전학습하고</a:t>
            </a:r>
            <a:r>
              <a:rPr lang="en-US" altLang="ko-KR" sz="1400" dirty="0"/>
              <a:t> text</a:t>
            </a:r>
            <a:r>
              <a:rPr lang="ko-KR" altLang="en-US" sz="1400" dirty="0"/>
              <a:t>를 활용해 </a:t>
            </a:r>
            <a:r>
              <a:rPr lang="en-US" altLang="ko-KR" sz="1400" dirty="0"/>
              <a:t>zero-shot </a:t>
            </a:r>
            <a:r>
              <a:rPr lang="ko-KR" altLang="en-US" sz="1400" dirty="0"/>
              <a:t>이미지 인식</a:t>
            </a:r>
            <a:endParaRPr lang="en-US" altLang="ko-KR" sz="1400" dirty="0"/>
          </a:p>
          <a:p>
            <a:pPr lvl="2"/>
            <a:r>
              <a:rPr lang="ko-KR" altLang="en-US" sz="1400" dirty="0"/>
              <a:t>별도의 데이터셋 특화 학습 없이도 </a:t>
            </a:r>
            <a:r>
              <a:rPr lang="en-US" altLang="ko-KR" sz="1400" dirty="0"/>
              <a:t>fully supervised model</a:t>
            </a:r>
            <a:r>
              <a:rPr lang="ko-KR" altLang="en-US" sz="1400" dirty="0"/>
              <a:t>들과 유사한 성능 달성</a:t>
            </a:r>
            <a:endParaRPr lang="en-US" altLang="ko-KR" sz="1400" dirty="0"/>
          </a:p>
          <a:p>
            <a:pPr lvl="1"/>
            <a:r>
              <a:rPr lang="en-US" altLang="ko-KR" sz="1600" dirty="0"/>
              <a:t>CLIP </a:t>
            </a:r>
            <a:r>
              <a:rPr lang="ko-KR" altLang="en-US" sz="1600" dirty="0"/>
              <a:t>장점</a:t>
            </a:r>
            <a:endParaRPr lang="en-US" altLang="ko-KR" sz="1600" dirty="0"/>
          </a:p>
          <a:p>
            <a:pPr lvl="2"/>
            <a:r>
              <a:rPr lang="en-US" altLang="ko-KR" sz="1400" dirty="0"/>
              <a:t>Web-scale </a:t>
            </a:r>
            <a:r>
              <a:rPr lang="ko-KR" altLang="en-US" sz="1400" dirty="0"/>
              <a:t>학습 </a:t>
            </a:r>
            <a:r>
              <a:rPr lang="en-US" altLang="ko-KR" sz="1400" dirty="0"/>
              <a:t>-&gt; ImageNet</a:t>
            </a:r>
            <a:r>
              <a:rPr lang="ko-KR" altLang="en-US" sz="1400" dirty="0"/>
              <a:t>과 같은 수작업 </a:t>
            </a:r>
            <a:r>
              <a:rPr lang="ko-KR" altLang="en-US" sz="1400" dirty="0" err="1"/>
              <a:t>라벨링</a:t>
            </a:r>
            <a:r>
              <a:rPr lang="ko-KR" altLang="en-US" sz="1400" dirty="0"/>
              <a:t> 불필요</a:t>
            </a:r>
            <a:endParaRPr lang="en-US" altLang="ko-KR" sz="1400" dirty="0"/>
          </a:p>
          <a:p>
            <a:pPr lvl="2"/>
            <a:r>
              <a:rPr lang="en-US" altLang="ko-KR" sz="1400" dirty="0"/>
              <a:t>1-of-N </a:t>
            </a:r>
            <a:r>
              <a:rPr lang="ko-KR" altLang="en-US" sz="1400" dirty="0"/>
              <a:t>형식 사용 </a:t>
            </a:r>
            <a:r>
              <a:rPr lang="en-US" altLang="ko-KR" sz="1400" dirty="0"/>
              <a:t>X -&gt; </a:t>
            </a:r>
            <a:r>
              <a:rPr lang="ko-KR" altLang="en-US" sz="1400" dirty="0"/>
              <a:t>학습 시 보지 못한 클래스도 텍스트 설명만으로 인식 가능</a:t>
            </a:r>
            <a:endParaRPr lang="en-US" altLang="ko-KR" sz="1400" dirty="0"/>
          </a:p>
          <a:p>
            <a:pPr lvl="2"/>
            <a:r>
              <a:rPr lang="ko-KR" altLang="en-US" sz="1400" dirty="0"/>
              <a:t>시각적 표현을 언어 </a:t>
            </a:r>
            <a:r>
              <a:rPr lang="ko-KR" altLang="en-US" sz="1400" dirty="0" err="1"/>
              <a:t>임베딩</a:t>
            </a:r>
            <a:r>
              <a:rPr lang="ko-KR" altLang="en-US" sz="1400" dirty="0"/>
              <a:t> 공간과 직접 연결 </a:t>
            </a:r>
            <a:r>
              <a:rPr lang="en-US" altLang="ko-KR" sz="1400" dirty="0"/>
              <a:t>-&gt; </a:t>
            </a:r>
            <a:r>
              <a:rPr lang="ko-KR" altLang="en-US" sz="1400" dirty="0"/>
              <a:t>자연어 기반 </a:t>
            </a:r>
            <a:r>
              <a:rPr lang="en-US" altLang="ko-KR" sz="1400" dirty="0"/>
              <a:t>zero-shot transfer </a:t>
            </a:r>
            <a:r>
              <a:rPr lang="ko-KR" altLang="en-US" sz="1400" dirty="0"/>
              <a:t>가능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97487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A2840CB-FC96-F850-64EB-A15E1E37B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CC5578-E23D-0B5D-58E6-22AE8E5EA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Creating a Sufficiently Large Dataset</a:t>
            </a:r>
          </a:p>
          <a:p>
            <a:pPr lvl="1"/>
            <a:r>
              <a:rPr lang="ko-KR" altLang="en-US" sz="1600" dirty="0"/>
              <a:t>기존 연구들의 </a:t>
            </a:r>
            <a:r>
              <a:rPr lang="en-US" altLang="ko-KR" sz="1600" dirty="0"/>
              <a:t>dataset</a:t>
            </a:r>
          </a:p>
          <a:p>
            <a:pPr lvl="2"/>
            <a:r>
              <a:rPr lang="en-US" altLang="ko-KR" sz="1400" dirty="0"/>
              <a:t>MS-COCO : </a:t>
            </a:r>
            <a:r>
              <a:rPr lang="ko-KR" altLang="en-US" sz="1400" dirty="0"/>
              <a:t>높은 품질의 </a:t>
            </a:r>
            <a:r>
              <a:rPr lang="en-US" altLang="ko-KR" sz="1400" dirty="0"/>
              <a:t>crowd-labeled image dataset 10</a:t>
            </a:r>
            <a:r>
              <a:rPr lang="ko-KR" altLang="en-US" sz="1400" dirty="0"/>
              <a:t>만장</a:t>
            </a:r>
            <a:endParaRPr lang="en-US" altLang="ko-KR" sz="1400" dirty="0"/>
          </a:p>
          <a:p>
            <a:pPr lvl="2"/>
            <a:r>
              <a:rPr lang="en-US" altLang="ko-KR" sz="1400" dirty="0"/>
              <a:t>Visual Genome : </a:t>
            </a:r>
            <a:r>
              <a:rPr lang="ko-KR" altLang="en-US" sz="1400" dirty="0"/>
              <a:t>높은 품질의 </a:t>
            </a:r>
            <a:r>
              <a:rPr lang="en-US" altLang="ko-KR" sz="1400" dirty="0"/>
              <a:t>crowd-labeled image dataset 10</a:t>
            </a:r>
            <a:r>
              <a:rPr lang="ko-KR" altLang="en-US" sz="1400" dirty="0"/>
              <a:t>만장</a:t>
            </a:r>
            <a:endParaRPr lang="en-US" altLang="ko-KR" sz="1400" dirty="0"/>
          </a:p>
          <a:p>
            <a:pPr lvl="2"/>
            <a:r>
              <a:rPr lang="en-US" altLang="ko-KR" sz="1400" dirty="0"/>
              <a:t>YFCC100M : </a:t>
            </a:r>
            <a:r>
              <a:rPr lang="ko-KR" altLang="en-US" sz="1400" dirty="0"/>
              <a:t>다양한 품질의 </a:t>
            </a:r>
            <a:r>
              <a:rPr lang="en-US" altLang="ko-KR" sz="1400" dirty="0"/>
              <a:t>1</a:t>
            </a:r>
            <a:r>
              <a:rPr lang="ko-KR" altLang="en-US" sz="1400" dirty="0"/>
              <a:t>억장의 이미지 </a:t>
            </a:r>
            <a:r>
              <a:rPr lang="en-US" altLang="ko-KR" sz="1400" dirty="0"/>
              <a:t>-&gt; metadata</a:t>
            </a:r>
            <a:r>
              <a:rPr lang="ko-KR" altLang="en-US" sz="1400" dirty="0"/>
              <a:t>가 희소</a:t>
            </a:r>
            <a:r>
              <a:rPr lang="en-US" altLang="ko-KR" sz="1400" dirty="0"/>
              <a:t>, </a:t>
            </a:r>
            <a:r>
              <a:rPr lang="ko-KR" altLang="en-US" sz="1400" dirty="0"/>
              <a:t>품질 저하 </a:t>
            </a:r>
            <a:endParaRPr lang="en-US" altLang="ko-KR" sz="1400" dirty="0"/>
          </a:p>
          <a:p>
            <a:pPr marL="685800" lvl="2" indent="0">
              <a:buNone/>
            </a:pPr>
            <a:r>
              <a:rPr lang="en-US" altLang="ko-KR" sz="1400" dirty="0"/>
              <a:t>	(</a:t>
            </a:r>
            <a:r>
              <a:rPr lang="ko-KR" altLang="en-US" sz="1400" dirty="0"/>
              <a:t>최종 </a:t>
            </a:r>
            <a:r>
              <a:rPr lang="en-US" altLang="ko-KR" sz="1400" dirty="0"/>
              <a:t>600</a:t>
            </a:r>
            <a:r>
              <a:rPr lang="ko-KR" altLang="en-US" sz="1400" dirty="0"/>
              <a:t>만</a:t>
            </a:r>
            <a:r>
              <a:rPr lang="en-US" altLang="ko-KR" sz="1400" dirty="0"/>
              <a:t>~1500</a:t>
            </a:r>
            <a:r>
              <a:rPr lang="ko-KR" altLang="en-US" sz="1400" dirty="0"/>
              <a:t>만장</a:t>
            </a:r>
            <a:r>
              <a:rPr lang="en-US" altLang="ko-KR" sz="1400" dirty="0"/>
              <a:t>)</a:t>
            </a:r>
          </a:p>
          <a:p>
            <a:pPr marL="228600" lvl="1" indent="0">
              <a:buNone/>
            </a:pPr>
            <a:endParaRPr lang="en-US" altLang="ko-KR" dirty="0"/>
          </a:p>
          <a:p>
            <a:pPr lvl="1"/>
            <a:r>
              <a:rPr lang="en-US" altLang="ko-KR" sz="1600" dirty="0"/>
              <a:t>CLIP – new dataset</a:t>
            </a:r>
          </a:p>
          <a:p>
            <a:pPr lvl="2"/>
            <a:r>
              <a:rPr lang="ko-KR" altLang="en-US" sz="1400" dirty="0"/>
              <a:t>인터넷의 다양한 소스에서 수집된 </a:t>
            </a:r>
            <a:r>
              <a:rPr lang="en-US" altLang="ko-KR" sz="1400" dirty="0"/>
              <a:t>4</a:t>
            </a:r>
            <a:r>
              <a:rPr lang="ko-KR" altLang="en-US" sz="1400" dirty="0"/>
              <a:t>억장의 </a:t>
            </a:r>
            <a:r>
              <a:rPr lang="en-US" altLang="ko-KR" sz="1400" dirty="0"/>
              <a:t>(image, text) pairs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9582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9C9808B-F0B9-2909-CF1D-3567A8DA9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0BCBAB-3F33-D94F-1F88-57C857A4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Selecting an Efficient Pre-Training Method</a:t>
            </a:r>
          </a:p>
          <a:p>
            <a:pPr lvl="1"/>
            <a:r>
              <a:rPr lang="en-US" altLang="ko-KR" sz="1600" dirty="0"/>
              <a:t>ImageNet 1000 class</a:t>
            </a:r>
          </a:p>
          <a:p>
            <a:pPr lvl="2"/>
            <a:r>
              <a:rPr lang="en-US" altLang="ko-KR" sz="1400" dirty="0"/>
              <a:t>ResNeXt101-32x48d : GPU 19</a:t>
            </a:r>
            <a:r>
              <a:rPr lang="ko-KR" altLang="en-US" sz="1400" dirty="0"/>
              <a:t>개</a:t>
            </a:r>
            <a:r>
              <a:rPr lang="en-US" altLang="ko-KR" sz="1400" dirty="0"/>
              <a:t>, </a:t>
            </a:r>
            <a:r>
              <a:rPr lang="ko-KR" altLang="en-US" sz="1400" dirty="0"/>
              <a:t>수년동안 학습</a:t>
            </a:r>
            <a:endParaRPr lang="en-US" altLang="ko-KR" sz="1400" dirty="0"/>
          </a:p>
          <a:p>
            <a:pPr lvl="2"/>
            <a:r>
              <a:rPr lang="en-US" altLang="ko-KR" sz="1400" dirty="0"/>
              <a:t> Noisy Student EfficientNet-L2 : TPU 33</a:t>
            </a:r>
            <a:r>
              <a:rPr lang="ko-KR" altLang="en-US" sz="1400" dirty="0"/>
              <a:t>개</a:t>
            </a:r>
            <a:r>
              <a:rPr lang="en-US" altLang="ko-KR" sz="1400" dirty="0"/>
              <a:t>,</a:t>
            </a:r>
            <a:r>
              <a:rPr lang="ko-KR" altLang="en-US" sz="1400" dirty="0"/>
              <a:t> 수년동안 학습</a:t>
            </a:r>
            <a:endParaRPr lang="en-US" altLang="ko-KR" sz="1400" dirty="0"/>
          </a:p>
          <a:p>
            <a:pPr marL="314325" lvl="1" indent="0">
              <a:buNone/>
            </a:pPr>
            <a:r>
              <a:rPr lang="en-US" altLang="ko-KR" sz="1400" dirty="0"/>
              <a:t>	-&gt; web-scale </a:t>
            </a:r>
            <a:r>
              <a:rPr lang="ko-KR" altLang="en-US" sz="1400" dirty="0"/>
              <a:t>학습은 데이터 규모가 </a:t>
            </a:r>
            <a:r>
              <a:rPr lang="en-US" altLang="ko-KR" sz="1400" dirty="0"/>
              <a:t>ImageNet</a:t>
            </a:r>
            <a:r>
              <a:rPr lang="ko-KR" altLang="en-US" sz="1400" dirty="0"/>
              <a:t>보다 크기 때문에 학습 효율성이 아주 </a:t>
            </a:r>
            <a:r>
              <a:rPr lang="ko-KR" altLang="en-US" sz="1400" dirty="0" err="1"/>
              <a:t>좋아야함</a:t>
            </a:r>
            <a:endParaRPr lang="en-US" altLang="ko-KR" sz="1400" dirty="0"/>
          </a:p>
          <a:p>
            <a:pPr marL="600075" lvl="1" indent="-285750"/>
            <a:r>
              <a:rPr lang="ko-KR" altLang="en-US" sz="1600" dirty="0"/>
              <a:t>기존 </a:t>
            </a:r>
            <a:r>
              <a:rPr lang="en-US" altLang="ko-KR" sz="1600" dirty="0"/>
              <a:t>Methods</a:t>
            </a:r>
            <a:r>
              <a:rPr lang="ko-KR" altLang="en-US" sz="1600" dirty="0"/>
              <a:t>와 비교</a:t>
            </a:r>
            <a:endParaRPr lang="en-US" altLang="ko-KR" sz="1600" dirty="0"/>
          </a:p>
          <a:p>
            <a:pPr marL="1000125" lvl="2" indent="-342900">
              <a:buFont typeface="+mj-lt"/>
              <a:buAutoNum type="arabicPeriod"/>
            </a:pPr>
            <a:r>
              <a:rPr lang="en-US" altLang="ko-KR" sz="1400" dirty="0" err="1"/>
              <a:t>VirTex</a:t>
            </a:r>
            <a:r>
              <a:rPr lang="en-US" altLang="ko-KR" sz="1400" dirty="0"/>
              <a:t> : Image CNN + text Transformer -&gt; image caption </a:t>
            </a:r>
            <a:r>
              <a:rPr lang="ko-KR" altLang="en-US" sz="1400" dirty="0"/>
              <a:t>생성</a:t>
            </a:r>
            <a:endParaRPr lang="en-US" altLang="ko-KR" sz="1400" dirty="0"/>
          </a:p>
          <a:p>
            <a:pPr marL="1000125" lvl="2" indent="-342900">
              <a:buFont typeface="+mj-lt"/>
              <a:buAutoNum type="arabicPeriod"/>
            </a:pPr>
            <a:r>
              <a:rPr lang="en-US" altLang="ko-KR" sz="1400" dirty="0"/>
              <a:t>Bag of Words Prediction : </a:t>
            </a:r>
            <a:r>
              <a:rPr lang="ko-KR" altLang="en-US" sz="1400" dirty="0"/>
              <a:t>단어 집합 예측</a:t>
            </a:r>
            <a:endParaRPr lang="en-US" altLang="ko-KR" sz="1400" dirty="0"/>
          </a:p>
          <a:p>
            <a:pPr marL="1000125" lvl="2" indent="-342900">
              <a:buFont typeface="+mj-lt"/>
              <a:buAutoNum type="arabicPeriod"/>
            </a:pPr>
            <a:r>
              <a:rPr lang="en-US" altLang="ko-KR" sz="1400" dirty="0"/>
              <a:t>CLIP : image-text matching</a:t>
            </a:r>
            <a:r>
              <a:rPr lang="ko-KR" altLang="en-US" sz="1400" dirty="0"/>
              <a:t>을 통한 </a:t>
            </a:r>
            <a:r>
              <a:rPr lang="en-US" altLang="ko-KR" sz="1400" dirty="0"/>
              <a:t>contrastive learning</a:t>
            </a:r>
          </a:p>
          <a:p>
            <a:pPr marL="942975" lvl="2" indent="-285750">
              <a:buFont typeface="Wingdings" panose="05000000000000000000" pitchFamily="2" charset="2"/>
              <a:buChar char="è"/>
            </a:pPr>
            <a:r>
              <a:rPr lang="ko-KR" altLang="en-US" sz="1400" dirty="0"/>
              <a:t>학습 효율성 </a:t>
            </a:r>
            <a:r>
              <a:rPr lang="en-US" altLang="ko-KR" sz="1400" dirty="0"/>
              <a:t>: </a:t>
            </a:r>
            <a:r>
              <a:rPr lang="en-US" altLang="ko-KR" sz="1400" dirty="0" err="1"/>
              <a:t>VirTex</a:t>
            </a:r>
            <a:r>
              <a:rPr lang="en-US" altLang="ko-KR" sz="1400" dirty="0"/>
              <a:t> &lt; </a:t>
            </a:r>
            <a:r>
              <a:rPr lang="en-US" altLang="ko-KR" sz="1400" dirty="0" err="1"/>
              <a:t>BoW</a:t>
            </a:r>
            <a:r>
              <a:rPr lang="en-US" altLang="ko-KR" sz="1400" dirty="0"/>
              <a:t> &lt; CLIP</a:t>
            </a:r>
          </a:p>
          <a:p>
            <a:pPr marL="314325" lvl="1" indent="0">
              <a:buNone/>
            </a:pPr>
            <a:endParaRPr lang="en-US" altLang="ko-KR" dirty="0"/>
          </a:p>
        </p:txBody>
      </p:sp>
      <p:pic>
        <p:nvPicPr>
          <p:cNvPr id="5" name="그림 4" descr="텍스트, 라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68AA7C-8F05-BB1A-F2C0-9AF96203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62" y="3706369"/>
            <a:ext cx="4789714" cy="31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3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B4D55-76DB-0347-4BB3-AE45D30B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CA20547-0F74-1675-A7F5-9CD59BBA9E8F}"/>
              </a:ext>
            </a:extLst>
          </p:cNvPr>
          <p:cNvSpPr txBox="1"/>
          <p:nvPr/>
        </p:nvSpPr>
        <p:spPr>
          <a:xfrm>
            <a:off x="1997699" y="2457235"/>
            <a:ext cx="81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13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Approach</a:t>
            </a:r>
            <a:endParaRPr lang="ko-KR" altLang="en-US" sz="2400" spc="-113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D46E951F-EFD6-2A48-F266-ED4355889976}"/>
              </a:ext>
            </a:extLst>
          </p:cNvPr>
          <p:cNvCxnSpPr>
            <a:cxnSpLocks/>
          </p:cNvCxnSpPr>
          <p:nvPr/>
        </p:nvCxnSpPr>
        <p:spPr>
          <a:xfrm>
            <a:off x="2920875" y="3036999"/>
            <a:ext cx="66708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7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437E2F3-1D1E-F1F3-BFBD-AE19D79D1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356C041-4E49-FFE1-9194-17801EE58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1800" dirty="0"/>
                  <a:t>CLIP – Contrastive pre-training</a:t>
                </a:r>
              </a:p>
              <a:p>
                <a:pPr lvl="1" indent="-342900">
                  <a:buFont typeface="+mj-lt"/>
                  <a:buAutoNum type="arabicPeriod"/>
                </a:pPr>
                <a:r>
                  <a:rPr lang="en-US" altLang="ko-KR" sz="1600" dirty="0"/>
                  <a:t>Input : N (image, text) pairs / 1 batch</a:t>
                </a:r>
              </a:p>
              <a:p>
                <a:pPr lvl="1" indent="-342900">
                  <a:buFont typeface="+mj-lt"/>
                  <a:buAutoNum type="arabicPeriod"/>
                </a:pPr>
                <a:r>
                  <a:rPr lang="en-US" altLang="ko-KR" sz="1600" dirty="0"/>
                  <a:t>Encoding : text embeddings ( T₁ … Tₙ ) + image embeddings ( I₁ … Iₙ ) </a:t>
                </a:r>
                <a:r>
                  <a:rPr lang="ko-KR" altLang="en-US" sz="1600" dirty="0"/>
                  <a:t>같은 </a:t>
                </a:r>
                <a:r>
                  <a:rPr lang="en-US" altLang="ko-KR" sz="1600" dirty="0"/>
                  <a:t>embedding space</a:t>
                </a:r>
                <a:r>
                  <a:rPr lang="ko-KR" altLang="en-US" sz="1600" dirty="0"/>
                  <a:t>에 공유 </a:t>
                </a:r>
                <a:endParaRPr lang="en-US" altLang="ko-KR" sz="1600" dirty="0"/>
              </a:p>
              <a:p>
                <a:pPr lvl="1" indent="-342900">
                  <a:buFont typeface="+mj-lt"/>
                  <a:buAutoNum type="arabicPeriod"/>
                </a:pPr>
                <a:r>
                  <a:rPr lang="en-US" altLang="ko-KR" sz="1600" dirty="0"/>
                  <a:t>Cosine Similarity</a:t>
                </a:r>
              </a:p>
              <a:p>
                <a:pPr lvl="2"/>
                <a:r>
                  <a:rPr lang="en-US" altLang="ko-KR" sz="1400" dirty="0"/>
                  <a:t>Real pair N</a:t>
                </a:r>
                <a:r>
                  <a:rPr lang="ko-KR" altLang="en-US" sz="1400" dirty="0"/>
                  <a:t>개 </a:t>
                </a:r>
                <a:r>
                  <a:rPr lang="en-US" altLang="ko-KR" sz="1400" dirty="0"/>
                  <a:t>: cosine similarity score </a:t>
                </a:r>
                <a:r>
                  <a:rPr lang="ko-KR" altLang="en-US" sz="1400" dirty="0"/>
                  <a:t>최대화</a:t>
                </a:r>
                <a:endParaRPr lang="en-US" altLang="ko-KR" sz="1400" dirty="0"/>
              </a:p>
              <a:p>
                <a:pPr lvl="2"/>
                <a:r>
                  <a:rPr lang="en-US" altLang="ko-KR" sz="1400" dirty="0"/>
                  <a:t>Incorrect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pair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ko-KR" altLang="en-US" sz="1400" i="1">
                        <a:latin typeface="Cambria Math" panose="02040503050406030204" pitchFamily="18" charset="0"/>
                      </a:rPr>
                      <m:t>개</m:t>
                    </m:r>
                  </m:oMath>
                </a14:m>
                <a:r>
                  <a:rPr lang="en-US" altLang="ko-KR" sz="1400" dirty="0"/>
                  <a:t> : cosine similarity score </a:t>
                </a:r>
                <a:r>
                  <a:rPr lang="ko-KR" altLang="en-US" sz="1400" dirty="0"/>
                  <a:t>최소화</a:t>
                </a:r>
                <a:endParaRPr lang="en-US" altLang="ko-KR" sz="1400" dirty="0"/>
              </a:p>
              <a:p>
                <a:pPr lvl="2"/>
                <a:r>
                  <a:rPr lang="en-US" altLang="ko-KR" sz="1400" dirty="0"/>
                  <a:t>Similarity score</a:t>
                </a:r>
                <a:r>
                  <a:rPr lang="ko-KR" altLang="en-US" sz="1400" dirty="0"/>
                  <a:t>에 대해 </a:t>
                </a:r>
                <a:r>
                  <a:rPr lang="en-US" altLang="ko-KR" sz="1400" dirty="0"/>
                  <a:t>Symmetric cross-entropy loss </a:t>
                </a:r>
                <a:r>
                  <a:rPr lang="ko-KR" altLang="en-US" sz="1400" dirty="0"/>
                  <a:t>최적화</a:t>
                </a:r>
                <a:endParaRPr lang="en-US" altLang="ko-KR" sz="1400" dirty="0"/>
              </a:p>
              <a:p>
                <a:pPr marL="914400" lvl="2" indent="0">
                  <a:buNone/>
                </a:pPr>
                <a:endParaRPr lang="en-US" altLang="ko-KR" sz="1400" dirty="0"/>
              </a:p>
              <a:p>
                <a:pPr lvl="2">
                  <a:buFont typeface="Wingdings" panose="05000000000000000000" pitchFamily="2" charset="2"/>
                  <a:buChar char="è"/>
                </a:pPr>
                <a:r>
                  <a:rPr lang="ko-KR" altLang="en-US" sz="1400" dirty="0"/>
                  <a:t>이미지와 텍스트가 정렬된</a:t>
                </a:r>
                <a:r>
                  <a:rPr lang="en-US" altLang="ko-KR" sz="1400" dirty="0"/>
                  <a:t> multi-modal embedding space </a:t>
                </a:r>
                <a:r>
                  <a:rPr lang="ko-KR" altLang="en-US" sz="1400" dirty="0"/>
                  <a:t>학습</a:t>
                </a:r>
                <a:endParaRPr lang="en-US" altLang="ko-KR" sz="14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356C041-4E49-FFE1-9194-17801EE58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9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 descr="텍스트, 스크린샷, 도표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12431B-9F8F-21F8-E2DF-7DB536151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47" y="3436227"/>
            <a:ext cx="4606835" cy="34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4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923E6D8-F733-8D2C-AA5D-DF85B2BB7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Approach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7905841-582F-F7DA-EE74-B1F7C47B4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Pre-training process</a:t>
                </a:r>
              </a:p>
              <a:p>
                <a:pPr lvl="1"/>
                <a:r>
                  <a:rPr lang="en-US" altLang="ko-KR" dirty="0"/>
                  <a:t>Input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𝑖𝑚𝑔</m:t>
                        </m:r>
                      </m:sup>
                    </m:sSubSup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𝑡𝑒𝑥𝑡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Encoder</a:t>
                </a:r>
              </a:p>
              <a:p>
                <a:pPr lvl="2"/>
                <a:r>
                  <a:rPr lang="en-US" altLang="ko-KR" dirty="0"/>
                  <a:t>Image encoder</a:t>
                </a:r>
              </a:p>
              <a:p>
                <a:pPr lvl="3"/>
                <a:r>
                  <a:rPr lang="en-US" altLang="ko-KR" dirty="0"/>
                  <a:t>Image embedding</a:t>
                </a:r>
              </a:p>
              <a:p>
                <a:pPr marL="1828800" lvl="4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 …,</m:t>
                        </m:r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ko-KR" altLang="en-US"/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dirty="0"/>
              </a:p>
              <a:p>
                <a:pPr lvl="3"/>
                <a:r>
                  <a:rPr lang="en-US" altLang="ko-KR" dirty="0"/>
                  <a:t>Transformer block</a:t>
                </a:r>
              </a:p>
              <a:p>
                <a:pPr marL="1371600" lvl="3" indent="0">
                  <a:buNone/>
                </a:pPr>
                <a:r>
                  <a:rPr lang="en-US" altLang="ko-KR" sz="1600" dirty="0"/>
                  <a:t>	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]= 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𝑉𝑖𝑇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ko-KR" sz="16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]),     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altLang="ko-KR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 : class token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 : patch embedding / K : transformer block </a:t>
                </a:r>
                <a:r>
                  <a:rPr lang="ko-KR" altLang="en-US" dirty="0"/>
                  <a:t>개수</a:t>
                </a:r>
                <a:endParaRPr lang="en-US" altLang="ko-KR" dirty="0"/>
              </a:p>
              <a:p>
                <a:pPr lvl="4"/>
                <a:r>
                  <a:rPr lang="ko-KR" altLang="en-US" dirty="0"/>
                  <a:t>최종 이미지 토큰 </a:t>
                </a:r>
                <a:r>
                  <a:rPr lang="en-US" altLang="ko-K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ko-KR" alt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ko-KR" altLang="en-US" sz="1600"/>
                      <m:t>∈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ko-K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sz="1600" dirty="0"/>
              </a:p>
              <a:p>
                <a:pPr lvl="2"/>
                <a:r>
                  <a:rPr lang="en-US" altLang="ko-KR" dirty="0"/>
                  <a:t>Image Projection</a:t>
                </a:r>
              </a:p>
              <a:p>
                <a:pPr marL="1371600" lvl="3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𝑖𝑚𝑔</m:t>
                        </m:r>
                      </m:sub>
                    </m:sSub>
                  </m:oMath>
                </a14:m>
                <a:r>
                  <a:rPr lang="en-US" altLang="ko-KR" sz="1600" dirty="0"/>
                  <a:t>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ko-KR" altLang="en-US" sz="1600"/>
                      <m:t>∈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𝑣𝑙</m:t>
                            </m:r>
                          </m:sub>
                        </m:sSub>
                      </m:sup>
                    </m:sSup>
                  </m:oMath>
                </a14:m>
                <a:endParaRPr lang="en-US" altLang="ko-KR" sz="1600" dirty="0"/>
              </a:p>
              <a:p>
                <a:pPr marL="1828800" lvl="4" indent="0">
                  <a:buNone/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7905841-582F-F7DA-EE74-B1F7C47B4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14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12369</TotalTime>
  <Words>1980</Words>
  <Application>Microsoft Office PowerPoint</Application>
  <PresentationFormat>와이드스크린</PresentationFormat>
  <Paragraphs>228</Paragraphs>
  <Slides>25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KoPubWorld돋움체 Bold</vt:lpstr>
      <vt:lpstr>KoPubWorld돋움체 Medium</vt:lpstr>
      <vt:lpstr>맑은 고딕</vt:lpstr>
      <vt:lpstr>Malgun Gothic Semilight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홍준석</cp:lastModifiedBy>
  <cp:revision>1249</cp:revision>
  <dcterms:created xsi:type="dcterms:W3CDTF">2022-02-02T04:32:22Z</dcterms:created>
  <dcterms:modified xsi:type="dcterms:W3CDTF">2026-01-29T12:46:39Z</dcterms:modified>
</cp:coreProperties>
</file>