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770" r:id="rId1"/>
  </p:sldMasterIdLst>
  <p:notesMasterIdLst>
    <p:notesMasterId r:id="rId29"/>
  </p:notesMasterIdLst>
  <p:sldIdLst>
    <p:sldId id="342" r:id="rId2"/>
    <p:sldId id="346" r:id="rId3"/>
    <p:sldId id="407" r:id="rId4"/>
    <p:sldId id="469" r:id="rId5"/>
    <p:sldId id="470" r:id="rId6"/>
    <p:sldId id="486" r:id="rId7"/>
    <p:sldId id="471" r:id="rId8"/>
    <p:sldId id="472" r:id="rId9"/>
    <p:sldId id="473" r:id="rId10"/>
    <p:sldId id="457" r:id="rId11"/>
    <p:sldId id="489" r:id="rId12"/>
    <p:sldId id="487" r:id="rId13"/>
    <p:sldId id="474" r:id="rId14"/>
    <p:sldId id="488" r:id="rId15"/>
    <p:sldId id="490" r:id="rId16"/>
    <p:sldId id="476" r:id="rId17"/>
    <p:sldId id="491" r:id="rId18"/>
    <p:sldId id="480" r:id="rId19"/>
    <p:sldId id="493" r:id="rId20"/>
    <p:sldId id="466" r:id="rId21"/>
    <p:sldId id="492" r:id="rId22"/>
    <p:sldId id="482" r:id="rId23"/>
    <p:sldId id="467" r:id="rId24"/>
    <p:sldId id="483" r:id="rId25"/>
    <p:sldId id="451" r:id="rId26"/>
    <p:sldId id="484" r:id="rId27"/>
    <p:sldId id="485" r:id="rId28"/>
  </p:sldIdLst>
  <p:sldSz cx="12192000" cy="6858000"/>
  <p:notesSz cx="6831013" cy="9853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문 기렴" initials="문기" lastIdx="1" clrIdx="0">
    <p:extLst>
      <p:ext uri="{19B8F6BF-5375-455C-9EA6-DF929625EA0E}">
        <p15:presenceInfo xmlns:p15="http://schemas.microsoft.com/office/powerpoint/2012/main" userId="0a84f5e582197ce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B2E1"/>
    <a:srgbClr val="FF9933"/>
    <a:srgbClr val="FF5B5B"/>
    <a:srgbClr val="FF9900"/>
    <a:srgbClr val="FF3300"/>
    <a:srgbClr val="AA72D4"/>
    <a:srgbClr val="391DFF"/>
    <a:srgbClr val="00DCEE"/>
    <a:srgbClr val="FFFF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테마 스타일 1 - 강조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테마 스타일 1 - 강조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테마 스타일 1 - 강조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테마 스타일 1 - 강조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57" autoAdjust="0"/>
    <p:restoredTop sz="89939" autoAdjust="0"/>
  </p:normalViewPr>
  <p:slideViewPr>
    <p:cSldViewPr snapToGrid="0">
      <p:cViewPr varScale="1">
        <p:scale>
          <a:sx n="99" d="100"/>
          <a:sy n="99" d="100"/>
        </p:scale>
        <p:origin x="1146" y="90"/>
      </p:cViewPr>
      <p:guideLst/>
    </p:cSldViewPr>
  </p:slid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60106" cy="4943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69326" y="0"/>
            <a:ext cx="2960106" cy="4943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4F3803-FCDE-4E49-BEE8-1D0AA57BC22C}" type="datetimeFigureOut">
              <a:rPr lang="ko-KR" altLang="en-US" smtClean="0"/>
              <a:t>2026-01-28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460375" y="1231900"/>
            <a:ext cx="5910263" cy="33258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3102" y="4742051"/>
            <a:ext cx="5464810" cy="387986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359223"/>
            <a:ext cx="2960106" cy="4943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69326" y="9359223"/>
            <a:ext cx="2960106" cy="4943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09FEC2-E03A-4AE0-A376-EF4F600C007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959474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1200" dirty="0"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017540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61D8A9-73BD-6CDA-543F-90A83B3A05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977A53EC-7E27-D46D-D7C0-D854EAEC10D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017BEE13-AF1E-529D-ED77-2AB88F88EE6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dirty="0">
              <a:solidFill>
                <a:srgbClr val="0E0E0E"/>
              </a:solidFill>
              <a:effectLst/>
              <a:latin typeface=".AppleSystemUIFont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EB07C94C-4865-4048-0989-ADCAD2A409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192976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18D01F-95F0-37CE-DFE4-FD7090C994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426B1434-11A8-C736-56CA-7EAB0438ECC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21D54EC6-DE66-C9A1-80D8-C6DB581BB6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dirty="0">
              <a:solidFill>
                <a:srgbClr val="0E0E0E"/>
              </a:solidFill>
              <a:effectLst/>
              <a:latin typeface=".AppleSystemUIFont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B50CFA70-8D25-DBC8-16D8-0DBA16586C3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940304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5AF56C-0516-242F-609E-0868B267E8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07777DF3-C874-CBB9-8B0E-171B848D123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0E54DC16-B37A-F009-0FF4-F502D075F3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dirty="0">
              <a:solidFill>
                <a:srgbClr val="0E0E0E"/>
              </a:solidFill>
              <a:effectLst/>
              <a:latin typeface=".AppleSystemUIFont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9CF4A84-E8DF-8BCB-CFE5-A82D35EFA40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750146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806187-92CD-0CD5-759B-977F7DB27C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8B4032BA-0D2B-A25E-4CA9-FD4B62FB1B5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26717557-A404-E65F-FE0F-84B5B892EE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dirty="0">
              <a:solidFill>
                <a:srgbClr val="0E0E0E"/>
              </a:solidFill>
              <a:effectLst/>
              <a:latin typeface=".AppleSystemUIFont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74A6C873-6963-B097-A290-20A21B2D9C0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955547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37BA72-C86C-E8F2-C71A-317BB307C3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7BA1A5A8-5948-BA72-22DC-D9C3196A81F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FD900F0B-1524-A9B9-F5CD-7A8C1CC925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dirty="0">
              <a:solidFill>
                <a:srgbClr val="0E0E0E"/>
              </a:solidFill>
              <a:effectLst/>
              <a:latin typeface=".AppleSystemUIFont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CE875C9-8710-A8CA-8333-D82BC9902DC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47787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FE33EA-FB87-AC49-1D9F-910D79A46A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9F2000EC-4352-4AB1-56D0-DA0B9851470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F12DAD88-DCE1-0BBA-1135-94BECE0A66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dirty="0">
              <a:solidFill>
                <a:srgbClr val="0E0E0E"/>
              </a:solidFill>
              <a:effectLst/>
              <a:latin typeface=".AppleSystemUIFont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1D86ED72-55DF-0672-C907-B0E1D1BDE41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097590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0CCDCD-39B0-D18A-23C4-29EBDC498C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C883816F-52EA-668F-C530-333E0A7F2A5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F919901C-2B62-6D19-E7EC-F835D3C157F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dirty="0">
              <a:solidFill>
                <a:srgbClr val="0E0E0E"/>
              </a:solidFill>
              <a:effectLst/>
              <a:latin typeface=".AppleSystemUIFont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1CEC8796-A1E6-2D50-F66B-C434548A38A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836101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6DC0E9-F2A4-B6CB-9F10-057EBA0459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8B315BDD-8ED6-D757-FFE1-8C2B5D94442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8B4F9497-6B21-AFFD-6AB5-289CF54F7E3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dirty="0">
              <a:solidFill>
                <a:srgbClr val="0E0E0E"/>
              </a:solidFill>
              <a:effectLst/>
              <a:latin typeface=".AppleSystemUIFont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8EAA156C-2495-45E5-0D94-179C123029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886293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70F446-D7B0-0F62-C3A5-9F72CDA112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9A85B43F-8BB6-6ACB-693A-1BF1A301A3F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A87D0E24-11AA-282D-D9BE-0CAE6BBEF9F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dirty="0">
              <a:solidFill>
                <a:srgbClr val="0E0E0E"/>
              </a:solidFill>
              <a:effectLst/>
              <a:latin typeface=".AppleSystemUIFont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7A0E348F-C68B-8437-B451-6BCF541A988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7766018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98122E-1295-C12F-3828-151BF121C3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2B1B9DC0-7AB1-4481-F9C1-78AF269A409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37EFD4D9-D1D3-5C26-7847-4237D36EDF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dirty="0">
              <a:solidFill>
                <a:srgbClr val="0E0E0E"/>
              </a:solidFill>
              <a:effectLst/>
              <a:latin typeface=".AppleSystemUIFont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0F5A8EE3-E14C-4912-56A7-C10F596EE96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18380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dirty="0">
              <a:solidFill>
                <a:srgbClr val="0E0E0E"/>
              </a:solidFill>
              <a:effectLst/>
              <a:latin typeface=".AppleSystemUIFont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7841053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B794B9-DC60-1400-EAE2-8F7325A388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1C8A54B2-8DFA-13E7-FF43-BFA9D00A56D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BCA16E10-D728-085E-9393-060B2E43579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dirty="0">
              <a:solidFill>
                <a:srgbClr val="0E0E0E"/>
              </a:solidFill>
              <a:effectLst/>
              <a:latin typeface=".AppleSystemUIFont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7373CE86-6857-9A05-EF1C-863B2C0DC66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4138537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9B82E5-C8B5-8D74-3481-36B849E9AB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4098A47E-1EAB-3B6F-8AC0-071209BBE75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74A20C7B-B9CF-BCCF-8E0C-DD1286738A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dirty="0">
              <a:solidFill>
                <a:srgbClr val="0E0E0E"/>
              </a:solidFill>
              <a:effectLst/>
              <a:latin typeface=".AppleSystemUIFont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D433FAFE-AF41-1209-59C2-341189A8222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22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7437650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3A8E24-6E7A-201F-330B-2FAD35B8B8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90FFC0F6-4D0E-C8AE-CE13-0D6540A7868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FD52D501-8C59-8991-176E-887EBB2372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>
                <a:solidFill>
                  <a:srgbClr val="0E0E0E"/>
                </a:solidFill>
                <a:effectLst/>
                <a:latin typeface=".AppleSystemUIFont"/>
              </a:rPr>
              <a:t>MLCE</a:t>
            </a:r>
            <a:r>
              <a:rPr lang="ko-KR" altLang="en-US" dirty="0">
                <a:solidFill>
                  <a:srgbClr val="0E0E0E"/>
                </a:solidFill>
                <a:effectLst/>
                <a:latin typeface=".AppleSystemUIFont"/>
              </a:rPr>
              <a:t>만 사용했을 때</a:t>
            </a:r>
            <a:r>
              <a:rPr lang="en-US" altLang="ko-KR" dirty="0">
                <a:solidFill>
                  <a:srgbClr val="0E0E0E"/>
                </a:solidFill>
                <a:effectLst/>
                <a:latin typeface=".AppleSystemUIFont"/>
              </a:rPr>
              <a:t>, SIIM-ACR </a:t>
            </a:r>
            <a:r>
              <a:rPr lang="ko-KR" altLang="en-US" dirty="0">
                <a:solidFill>
                  <a:srgbClr val="0E0E0E"/>
                </a:solidFill>
                <a:effectLst/>
                <a:latin typeface=".AppleSystemUIFont"/>
              </a:rPr>
              <a:t>데이터셋에서 심각한 성능하락을 보이며</a:t>
            </a:r>
            <a:r>
              <a:rPr lang="en-US" altLang="ko-KR" dirty="0">
                <a:solidFill>
                  <a:srgbClr val="0E0E0E"/>
                </a:solidFill>
                <a:effectLst/>
                <a:latin typeface=".AppleSystemUIFont"/>
              </a:rPr>
              <a:t>, </a:t>
            </a:r>
            <a:r>
              <a:rPr lang="ko-KR" altLang="en-US" dirty="0">
                <a:solidFill>
                  <a:srgbClr val="0E0E0E"/>
                </a:solidFill>
                <a:effectLst/>
                <a:latin typeface=".AppleSystemUIFont"/>
              </a:rPr>
              <a:t>유사도 행렬에 대해 단순한 손실 함수에만 의존하는 것은 불충분함을 보인다</a:t>
            </a:r>
            <a:r>
              <a:rPr lang="en-US" altLang="ko-KR" dirty="0">
                <a:solidFill>
                  <a:srgbClr val="0E0E0E"/>
                </a:solidFill>
                <a:effectLst/>
                <a:latin typeface=".AppleSystemUIFont"/>
              </a:rPr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>
                <a:solidFill>
                  <a:srgbClr val="0E0E0E"/>
                </a:solidFill>
                <a:effectLst/>
                <a:latin typeface=".AppleSystemUIFont"/>
              </a:rPr>
              <a:t>Manual</a:t>
            </a:r>
            <a:r>
              <a:rPr lang="ko-KR" altLang="en-US" dirty="0">
                <a:solidFill>
                  <a:srgbClr val="0E0E0E"/>
                </a:solidFill>
                <a:effectLst/>
                <a:latin typeface=".AppleSystemUIFont"/>
              </a:rPr>
              <a:t> </a:t>
            </a:r>
            <a:r>
              <a:rPr lang="en-US" altLang="ko-KR" dirty="0">
                <a:solidFill>
                  <a:srgbClr val="0E0E0E"/>
                </a:solidFill>
                <a:effectLst/>
                <a:latin typeface=".AppleSystemUIFont"/>
              </a:rPr>
              <a:t>annotation</a:t>
            </a:r>
            <a:r>
              <a:rPr lang="ko-KR" altLang="en-US" dirty="0">
                <a:solidFill>
                  <a:srgbClr val="0E0E0E"/>
                </a:solidFill>
                <a:effectLst/>
                <a:latin typeface=".AppleSystemUIFont"/>
              </a:rPr>
              <a:t>으로 학습된 모델과 견줄 만한 성능을 보이며</a:t>
            </a:r>
            <a:r>
              <a:rPr lang="en-US" altLang="ko-KR" dirty="0">
                <a:solidFill>
                  <a:srgbClr val="0E0E0E"/>
                </a:solidFill>
                <a:effectLst/>
                <a:latin typeface=".AppleSystemUIFont"/>
              </a:rPr>
              <a:t>, </a:t>
            </a:r>
            <a:r>
              <a:rPr lang="ko-KR" altLang="en-US" dirty="0">
                <a:solidFill>
                  <a:srgbClr val="0E0E0E"/>
                </a:solidFill>
                <a:effectLst/>
                <a:latin typeface=".AppleSystemUIFont"/>
              </a:rPr>
              <a:t>수집 비용이 훨씬 낮다</a:t>
            </a:r>
            <a:r>
              <a:rPr lang="en-US" altLang="ko-KR" dirty="0">
                <a:solidFill>
                  <a:srgbClr val="0E0E0E"/>
                </a:solidFill>
                <a:effectLst/>
                <a:latin typeface=".AppleSystemUIFont"/>
              </a:rPr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>
                <a:solidFill>
                  <a:srgbClr val="0E0E0E"/>
                </a:solidFill>
                <a:effectLst/>
                <a:latin typeface=".AppleSystemUIFont"/>
              </a:rPr>
              <a:t>MIMIC-EYE</a:t>
            </a:r>
            <a:r>
              <a:rPr lang="ko-KR" altLang="en-US" dirty="0">
                <a:solidFill>
                  <a:srgbClr val="0E0E0E"/>
                </a:solidFill>
                <a:effectLst/>
                <a:latin typeface=".AppleSystemUIFont"/>
              </a:rPr>
              <a:t>는 </a:t>
            </a:r>
            <a:r>
              <a:rPr lang="en-US" altLang="ko-KR" dirty="0">
                <a:solidFill>
                  <a:srgbClr val="0E0E0E"/>
                </a:solidFill>
                <a:effectLst/>
                <a:latin typeface=".AppleSystemUIFont"/>
              </a:rPr>
              <a:t>3,695</a:t>
            </a:r>
            <a:r>
              <a:rPr lang="ko-KR" altLang="en-US" dirty="0">
                <a:solidFill>
                  <a:srgbClr val="0E0E0E"/>
                </a:solidFill>
                <a:effectLst/>
                <a:latin typeface=".AppleSystemUIFont"/>
              </a:rPr>
              <a:t>개</a:t>
            </a:r>
            <a:endParaRPr lang="en-US" altLang="ko-KR" dirty="0">
              <a:solidFill>
                <a:srgbClr val="0E0E0E"/>
              </a:solidFill>
              <a:effectLst/>
              <a:latin typeface=".AppleSystemUIFont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dirty="0">
              <a:solidFill>
                <a:srgbClr val="0E0E0E"/>
              </a:solidFill>
              <a:effectLst/>
              <a:latin typeface=".AppleSystemUIFont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14C02448-0672-AE43-A83D-BA769872378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23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3758014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8E303B-F511-431F-A1A8-C3AB28C57F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9AA9C0DA-CA71-53B6-6938-16EFF857376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00E325BF-F757-5B83-EE0D-8A5871FD08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dirty="0">
              <a:solidFill>
                <a:srgbClr val="0E0E0E"/>
              </a:solidFill>
              <a:effectLst/>
              <a:latin typeface=".AppleSystemUIFont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96EEC1DD-8700-525F-B382-ADBDA1EC160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24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7312036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0EC05D-F93C-BB6E-E953-92C76ADB16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3AE8E0DE-6826-3F59-9952-C70BD7BBE1F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C2FF00DC-51FC-35CA-8238-066CEC81DD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A3B874A0-91D5-E534-3D7D-39D3E14B862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25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4319962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B450C4-87EC-D9E7-41BD-C5EE73747C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1A419860-68AD-E55B-E5DE-46342E23DD7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2AB105F7-EBE9-EA1F-58F2-FF37A6F25A2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CC764D2-CC66-9615-7D03-2BD81371D50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26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2215858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A4C176-1412-D5BD-46AA-76310CB57F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4608A535-A68B-F74C-C023-388D045B1EF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8A3BDDC7-A822-A691-80D4-398C3A2AFC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0087463C-EE0F-2017-6F9B-0FDE5CC1ADB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27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80035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619D41-0490-9768-7E24-4BDDD99275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77FDBCAD-9271-B206-FB6A-DC5ABC0965A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1924C56E-19CD-8F68-0C3B-67D83468AD8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>
                <a:solidFill>
                  <a:srgbClr val="0E0E0E"/>
                </a:solidFill>
                <a:effectLst/>
                <a:latin typeface=".AppleSystemUIFont"/>
              </a:rPr>
              <a:t>- Self-supervised training: CL</a:t>
            </a:r>
            <a:r>
              <a:rPr lang="ko-KR" altLang="en-US" dirty="0">
                <a:solidFill>
                  <a:srgbClr val="0E0E0E"/>
                </a:solidFill>
                <a:effectLst/>
                <a:latin typeface=".AppleSystemUIFont"/>
              </a:rPr>
              <a:t>로 인코더 학습</a:t>
            </a:r>
            <a:endParaRPr lang="en-US" altLang="ko-KR" dirty="0">
              <a:solidFill>
                <a:srgbClr val="0E0E0E"/>
              </a:solidFill>
              <a:effectLst/>
              <a:latin typeface=".AppleSystemUIFont"/>
            </a:endParaRPr>
          </a:p>
          <a:p>
            <a:pPr marL="171450" marR="0" lvl="0" indent="-17145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altLang="ko-KR" dirty="0">
                <a:solidFill>
                  <a:srgbClr val="0E0E0E"/>
                </a:solidFill>
                <a:effectLst/>
                <a:latin typeface=".AppleSystemUIFont"/>
              </a:rPr>
              <a:t>Weak label </a:t>
            </a:r>
            <a:r>
              <a:rPr lang="ko-KR" altLang="en-US" dirty="0">
                <a:solidFill>
                  <a:srgbClr val="0E0E0E"/>
                </a:solidFill>
                <a:effectLst/>
                <a:latin typeface=".AppleSystemUIFont"/>
              </a:rPr>
              <a:t>통합</a:t>
            </a:r>
            <a:r>
              <a:rPr lang="en-US" altLang="ko-KR" dirty="0">
                <a:solidFill>
                  <a:srgbClr val="0E0E0E"/>
                </a:solidFill>
                <a:effectLst/>
                <a:latin typeface=".AppleSystemUIFont"/>
              </a:rPr>
              <a:t>: MIL, CAM, scribble </a:t>
            </a:r>
            <a:r>
              <a:rPr lang="ko-KR" altLang="en-US" dirty="0">
                <a:solidFill>
                  <a:srgbClr val="0E0E0E"/>
                </a:solidFill>
                <a:effectLst/>
                <a:latin typeface=".AppleSystemUIFont"/>
              </a:rPr>
              <a:t>사용</a:t>
            </a:r>
            <a:endParaRPr lang="en-US" altLang="ko-KR" dirty="0">
              <a:solidFill>
                <a:srgbClr val="0E0E0E"/>
              </a:solidFill>
              <a:effectLst/>
              <a:latin typeface=".AppleSystemUIFont"/>
            </a:endParaRPr>
          </a:p>
          <a:p>
            <a:pPr marL="171450" marR="0" lvl="0" indent="-17145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altLang="ko-KR" dirty="0">
                <a:solidFill>
                  <a:srgbClr val="0E0E0E"/>
                </a:solidFill>
                <a:effectLst/>
                <a:latin typeface=".AppleSystemUIFont"/>
              </a:rPr>
              <a:t>Patch-Text</a:t>
            </a:r>
            <a:r>
              <a:rPr lang="ko-KR" altLang="en-US" dirty="0">
                <a:solidFill>
                  <a:srgbClr val="0E0E0E"/>
                </a:solidFill>
                <a:effectLst/>
                <a:latin typeface=".AppleSystemUIFont"/>
              </a:rPr>
              <a:t> </a:t>
            </a:r>
            <a:r>
              <a:rPr lang="en-US" altLang="ko-KR" dirty="0">
                <a:solidFill>
                  <a:srgbClr val="0E0E0E"/>
                </a:solidFill>
                <a:effectLst/>
                <a:latin typeface=".AppleSystemUIFont"/>
              </a:rPr>
              <a:t>feature alignment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0D75314-CAF9-8259-BE62-BAAC5EE3134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602518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6B0B61-CE8D-62F8-D311-EF305C4E99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146D8CBC-B77D-3056-682C-5FB480D7CB3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0398D4FE-603C-94C3-6E73-01C844BFC2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dirty="0">
              <a:solidFill>
                <a:srgbClr val="0E0E0E"/>
              </a:solidFill>
              <a:effectLst/>
              <a:latin typeface=".AppleSystemUIFont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9BE068ED-DFF4-C788-D049-C77B40C8105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946456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2F61CD-C3DC-E921-CAF5-5AA551077D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A35D64DB-7F9B-D72F-76CF-C6B48E9FB7C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F77A5107-6676-483F-FF9A-628B3FB234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dirty="0">
              <a:solidFill>
                <a:srgbClr val="0E0E0E"/>
              </a:solidFill>
              <a:effectLst/>
              <a:latin typeface=".AppleSystemUIFont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E18D7A30-3CF8-EE30-6B44-61214E3CD19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516143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A1894C-A6C7-A667-6F02-237E9B79E2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61F27A8E-5DBA-E3F7-27CC-C5A0B37E5AE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A4349C1F-9B5D-27EF-3EC6-B4BE84F0DD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dirty="0">
              <a:solidFill>
                <a:srgbClr val="0E0E0E"/>
              </a:solidFill>
              <a:effectLst/>
              <a:latin typeface=".AppleSystemUIFont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0BDDFF86-2602-8D6F-D6B9-2B68748A29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735745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D99C48-2698-0AE2-3242-68774EABCE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68C92505-9E61-5DF4-10EC-697C2D4ECE9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CC9554BD-C59B-8A4E-9D36-947DF80AC6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dirty="0">
              <a:solidFill>
                <a:srgbClr val="0E0E0E"/>
              </a:solidFill>
              <a:effectLst/>
              <a:latin typeface=".AppleSystemUIFont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BF8B7FF-41CF-5C46-7CE0-75E96001695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261695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E1D46E-2A51-9070-F192-60E9D4524C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D3F1A68D-1844-6EEE-F27B-EF68CE204DD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071B3074-F40F-B7E7-F443-3CC378DC70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ko-KR" altLang="en-US" dirty="0">
                <a:solidFill>
                  <a:srgbClr val="0E0E0E"/>
                </a:solidFill>
                <a:effectLst/>
                <a:latin typeface=".AppleSystemUIFont"/>
              </a:rPr>
              <a:t>말하기 속도가 빨라 </a:t>
            </a:r>
            <a:r>
              <a:rPr lang="en-US" altLang="ko-KR" dirty="0">
                <a:solidFill>
                  <a:srgbClr val="0E0E0E"/>
                </a:solidFill>
                <a:effectLst/>
                <a:latin typeface=".AppleSystemUIFont"/>
              </a:rPr>
              <a:t>with</a:t>
            </a:r>
            <a:r>
              <a:rPr lang="ko-KR" altLang="en-US" dirty="0">
                <a:solidFill>
                  <a:srgbClr val="0E0E0E"/>
                </a:solidFill>
                <a:effectLst/>
                <a:latin typeface=".AppleSystemUIFont"/>
              </a:rPr>
              <a:t>에는 대응하는 시선 데이터가 없음</a:t>
            </a:r>
            <a:endParaRPr lang="en-US" altLang="ko-KR" dirty="0">
              <a:solidFill>
                <a:srgbClr val="0E0E0E"/>
              </a:solidFill>
              <a:effectLst/>
              <a:latin typeface=".AppleSystemUIFont"/>
            </a:endParaRPr>
          </a:p>
          <a:p>
            <a:pPr marL="171450" marR="0" lvl="0" indent="-17145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ko-KR" altLang="en-US" dirty="0">
                <a:solidFill>
                  <a:srgbClr val="0E0E0E"/>
                </a:solidFill>
                <a:effectLst/>
                <a:latin typeface=".AppleSystemUIFont"/>
              </a:rPr>
              <a:t>눈 깜빡임이나 격렬한 머리 움직임으로 인한 시선 데이터 손실로 단어와 이미지 간의 완벽한 </a:t>
            </a:r>
            <a:r>
              <a:rPr lang="ko-KR" altLang="en-US" dirty="0" err="1">
                <a:solidFill>
                  <a:srgbClr val="0E0E0E"/>
                </a:solidFill>
                <a:effectLst/>
                <a:latin typeface=".AppleSystemUIFont"/>
              </a:rPr>
              <a:t>페어링</a:t>
            </a:r>
            <a:r>
              <a:rPr lang="ko-KR" altLang="en-US" dirty="0">
                <a:solidFill>
                  <a:srgbClr val="0E0E0E"/>
                </a:solidFill>
                <a:effectLst/>
                <a:latin typeface=".AppleSystemUIFont"/>
              </a:rPr>
              <a:t> 달성은 어려움이 있음</a:t>
            </a:r>
            <a:endParaRPr lang="en-US" altLang="ko-KR" dirty="0">
              <a:solidFill>
                <a:srgbClr val="0E0E0E"/>
              </a:solidFill>
              <a:effectLst/>
              <a:latin typeface=".AppleSystemUIFont"/>
            </a:endParaRPr>
          </a:p>
          <a:p>
            <a:pPr marL="171450" marR="0" lvl="0" indent="-17145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ko-KR" altLang="en-US" dirty="0">
                <a:solidFill>
                  <a:srgbClr val="0E0E0E"/>
                </a:solidFill>
                <a:effectLst/>
                <a:latin typeface=".AppleSystemUIFont"/>
              </a:rPr>
              <a:t>텍스트를 문장 단위로 조정하면 단어 단위 </a:t>
            </a:r>
            <a:r>
              <a:rPr lang="ko-KR" altLang="en-US" dirty="0" err="1">
                <a:solidFill>
                  <a:srgbClr val="0E0E0E"/>
                </a:solidFill>
                <a:effectLst/>
                <a:latin typeface=".AppleSystemUIFont"/>
              </a:rPr>
              <a:t>히트맵의</a:t>
            </a:r>
            <a:r>
              <a:rPr lang="ko-KR" altLang="en-US" dirty="0">
                <a:solidFill>
                  <a:srgbClr val="0E0E0E"/>
                </a:solidFill>
                <a:effectLst/>
                <a:latin typeface=".AppleSystemUIFont"/>
              </a:rPr>
              <a:t> 누락 문제가 완화되며 전체 문장의 의미론적 정보는 각 단어의 정보 또한 포괄하게 됨</a:t>
            </a:r>
            <a:endParaRPr lang="en-US" altLang="ko-KR" dirty="0">
              <a:solidFill>
                <a:srgbClr val="0E0E0E"/>
              </a:solidFill>
              <a:effectLst/>
              <a:latin typeface=".AppleSystemUIFont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68D0AE83-3308-0DB1-EF75-4957632F73F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47346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CCA07F-59FB-B3A0-24DF-6A72AE9996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1E5AA846-E476-5AE1-3A04-3D994C8DFDB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5F7B4FF9-A82C-69BB-7800-198980B821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dirty="0">
              <a:solidFill>
                <a:srgbClr val="0E0E0E"/>
              </a:solidFill>
              <a:effectLst/>
              <a:latin typeface=".AppleSystemUIFont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7151EFC-E522-331C-8DAB-BFF9FBE18A1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576067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1/28/2026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68E84F63-7CCD-07EF-3438-3E099D167A4C}"/>
              </a:ext>
            </a:extLst>
          </p:cNvPr>
          <p:cNvCxnSpPr/>
          <p:nvPr userDrawn="1"/>
        </p:nvCxnSpPr>
        <p:spPr>
          <a:xfrm flipV="1">
            <a:off x="831851" y="2447110"/>
            <a:ext cx="10515600" cy="29227"/>
          </a:xfrm>
          <a:prstGeom prst="line">
            <a:avLst/>
          </a:prstGeom>
          <a:ln w="3810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9935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F3853-045D-40B1-82A2-45D776B2E9AC}" type="datetime1">
              <a:rPr lang="ko-KR" altLang="en-US" smtClean="0"/>
              <a:t>2026-01-28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6103-5126-4115-869A-A1AF11FD5C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03444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0C7ED-5BF3-4D03-B896-DAF14C40C429}" type="datetime1">
              <a:rPr lang="ko-KR" altLang="en-US" smtClean="0"/>
              <a:t>2026-01-28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6103-5126-4115-869A-A1AF11FD5C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769530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타이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E8137E06-CC97-4619-9A56-19D0A3FFCF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69306"/>
            <a:ext cx="12192000" cy="688694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39322541-8C97-729F-9E19-B407D204EC6D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62" t="76094" r="22476" b="10136"/>
          <a:stretch/>
        </p:blipFill>
        <p:spPr bwMode="auto">
          <a:xfrm>
            <a:off x="9309124" y="5312752"/>
            <a:ext cx="2438400" cy="733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44324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E9CD81CA-D64A-45D9-BC85-7CC84BB4C2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08"/>
            <a:ext cx="12192000" cy="676656"/>
          </a:xfrm>
          <a:prstGeom prst="rect">
            <a:avLst/>
          </a:prstGeom>
        </p:spPr>
      </p:pic>
      <p:sp>
        <p:nvSpPr>
          <p:cNvPr id="21" name="직사각형 20">
            <a:extLst>
              <a:ext uri="{FF2B5EF4-FFF2-40B4-BE49-F238E27FC236}">
                <a16:creationId xmlns:a16="http://schemas.microsoft.com/office/drawing/2014/main" id="{FCD35250-8866-49A9-B0FC-9F0AE4C32026}"/>
              </a:ext>
            </a:extLst>
          </p:cNvPr>
          <p:cNvSpPr/>
          <p:nvPr userDrawn="1"/>
        </p:nvSpPr>
        <p:spPr>
          <a:xfrm rot="5400000">
            <a:off x="171787" y="159192"/>
            <a:ext cx="504000" cy="1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435254-E8CC-4107-BAB3-2D503DF0BBA9}"/>
              </a:ext>
            </a:extLst>
          </p:cNvPr>
          <p:cNvSpPr txBox="1"/>
          <p:nvPr userDrawn="1"/>
        </p:nvSpPr>
        <p:spPr>
          <a:xfrm>
            <a:off x="11444347" y="6415084"/>
            <a:ext cx="621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C10F0811-F307-44F9-A192-63EBA736051C}" type="slidenum">
              <a:rPr lang="ko-KR" altLang="en-US" sz="1100" smtClean="0">
                <a:solidFill>
                  <a:srgbClr val="000000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pPr algn="ctr"/>
              <a:t>‹#›</a:t>
            </a:fld>
            <a:endParaRPr lang="ko-KR" altLang="en-US" sz="1800" dirty="0">
              <a:solidFill>
                <a:srgbClr val="000000"/>
              </a:solidFill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</p:txBody>
      </p:sp>
      <p:cxnSp>
        <p:nvCxnSpPr>
          <p:cNvPr id="8" name="직선 연결선 7">
            <a:extLst>
              <a:ext uri="{FF2B5EF4-FFF2-40B4-BE49-F238E27FC236}">
                <a16:creationId xmlns:a16="http://schemas.microsoft.com/office/drawing/2014/main" id="{05577CD6-5A45-4988-9298-FAC45821B30C}"/>
              </a:ext>
            </a:extLst>
          </p:cNvPr>
          <p:cNvCxnSpPr/>
          <p:nvPr userDrawn="1"/>
        </p:nvCxnSpPr>
        <p:spPr>
          <a:xfrm>
            <a:off x="11628847" y="6648119"/>
            <a:ext cx="252000" cy="0"/>
          </a:xfrm>
          <a:prstGeom prst="line">
            <a:avLst/>
          </a:prstGeom>
          <a:ln w="6350">
            <a:solidFill>
              <a:srgbClr val="024A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텍스트 개체 틀 3">
            <a:extLst>
              <a:ext uri="{FF2B5EF4-FFF2-40B4-BE49-F238E27FC236}">
                <a16:creationId xmlns:a16="http://schemas.microsoft.com/office/drawing/2014/main" id="{2E72D198-9532-4DC7-A14A-C275A93777A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9037" y="-25038"/>
            <a:ext cx="11339177" cy="62442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lnSpc>
                <a:spcPct val="130000"/>
              </a:lnSpc>
              <a:spcBef>
                <a:spcPts val="0"/>
              </a:spcBef>
              <a:buNone/>
              <a:defRPr sz="2400" spc="-150">
                <a:solidFill>
                  <a:schemeClr val="bg1"/>
                </a:solidFill>
                <a:effectLst/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defRPr>
            </a:lvl1pPr>
          </a:lstStyle>
          <a:p>
            <a:pPr lvl="0"/>
            <a:r>
              <a:rPr lang="ko-KR" altLang="en-US" dirty="0"/>
              <a:t>슬라이드제목을 입력하세요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53EBB06-5B39-4834-C186-40B88C7824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623" y="1026160"/>
            <a:ext cx="11332755" cy="5278845"/>
          </a:xfrm>
        </p:spPr>
        <p:txBody>
          <a:bodyPr>
            <a:normAutofit/>
          </a:bodyPr>
          <a:lstStyle>
            <a:lvl1pPr marL="266700" indent="-266700" latinLnBrk="0">
              <a:lnSpc>
                <a:spcPct val="100000"/>
              </a:lnSpc>
              <a:spcAft>
                <a:spcPts val="0"/>
              </a:spcAft>
              <a:buSzPct val="100000"/>
              <a:buFont typeface="Wingdings 2" panose="05020102010507070707" pitchFamily="18" charset="2"/>
              <a:buChar char=""/>
              <a:defRPr sz="200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defRPr>
            </a:lvl1pPr>
            <a:lvl2pPr marL="685800" indent="-228600" latinLnBrk="0">
              <a:lnSpc>
                <a:spcPct val="100000"/>
              </a:lnSpc>
              <a:spcBef>
                <a:spcPts val="1000"/>
              </a:spcBef>
              <a:buFont typeface="Wingdings 2" panose="05020102010507070707" pitchFamily="18" charset="2"/>
              <a:buChar char=""/>
              <a:defRPr sz="180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defRPr>
            </a:lvl2pPr>
            <a:lvl3pPr marL="1143000" indent="-228600" latinLnBrk="0">
              <a:lnSpc>
                <a:spcPct val="100000"/>
              </a:lnSpc>
              <a:spcBef>
                <a:spcPts val="1000"/>
              </a:spcBef>
              <a:buFont typeface="Calibri" panose="020F0502020204030204" pitchFamily="34" charset="0"/>
              <a:buChar char="‒"/>
              <a:defRPr sz="160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defRPr>
            </a:lvl3pPr>
            <a:lvl4pPr marL="1600200" indent="-228600" latinLnBrk="0">
              <a:lnSpc>
                <a:spcPct val="100000"/>
              </a:lnSpc>
              <a:spcBef>
                <a:spcPts val="1000"/>
              </a:spcBef>
              <a:buFont typeface="맑은 고딕" panose="020B0503020000020004" pitchFamily="50" charset="-127"/>
              <a:buChar char="〮"/>
              <a:defRPr sz="140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defRPr>
            </a:lvl4pPr>
            <a:lvl5pPr marL="2057400" indent="-228600" latinLnBrk="0">
              <a:lnSpc>
                <a:spcPct val="100000"/>
              </a:lnSpc>
              <a:spcBef>
                <a:spcPts val="1000"/>
              </a:spcBef>
              <a:buFont typeface="Wingdings 2" panose="05020102010507070707" pitchFamily="18" charset="2"/>
              <a:buChar char=""/>
              <a:defRPr sz="140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defRPr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91841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dirty="0"/>
              <a:t>마스터 부제목 스타일 편집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1851" y="1491296"/>
            <a:ext cx="10515600" cy="955812"/>
          </a:xfrm>
        </p:spPr>
        <p:txBody>
          <a:bodyPr anchor="ctr" anchorCtr="0">
            <a:normAutofit/>
          </a:bodyPr>
          <a:lstStyle>
            <a:lvl1pPr>
              <a:defRPr sz="4000">
                <a:latin typeface="KoPub돋움체 Bold" panose="00000800000000000000" pitchFamily="2" charset="-127"/>
                <a:ea typeface="KoPub돋움체 Bold" panose="00000800000000000000" pitchFamily="2" charset="-127"/>
              </a:defRPr>
            </a:lvl1pPr>
          </a:lstStyle>
          <a:p>
            <a:r>
              <a:rPr lang="ko-KR" altLang="en-US" dirty="0"/>
              <a:t>마스터 제목 스타일 편집</a:t>
            </a:r>
            <a:endParaRPr lang="en-US" dirty="0"/>
          </a:p>
        </p:txBody>
      </p:sp>
      <p:cxnSp>
        <p:nvCxnSpPr>
          <p:cNvPr id="8" name="직선 연결선 7"/>
          <p:cNvCxnSpPr/>
          <p:nvPr userDrawn="1"/>
        </p:nvCxnSpPr>
        <p:spPr>
          <a:xfrm flipV="1">
            <a:off x="831851" y="2447110"/>
            <a:ext cx="10515600" cy="29227"/>
          </a:xfrm>
          <a:prstGeom prst="line">
            <a:avLst/>
          </a:prstGeom>
          <a:ln w="3810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13701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29623" y="195944"/>
            <a:ext cx="11332755" cy="761999"/>
          </a:xfrm>
        </p:spPr>
        <p:txBody>
          <a:bodyPr>
            <a:normAutofit/>
          </a:bodyPr>
          <a:lstStyle>
            <a:lvl1pPr>
              <a:defRPr sz="3200" b="1">
                <a:latin typeface="KoPub돋움체 Bold" panose="00000800000000000000" pitchFamily="2" charset="-127"/>
                <a:ea typeface="KoPub돋움체 Bold" panose="00000800000000000000" pitchFamily="2" charset="-127"/>
              </a:defRPr>
            </a:lvl1pPr>
          </a:lstStyle>
          <a:p>
            <a:r>
              <a:rPr lang="ko-KR" altLang="en-US" dirty="0"/>
              <a:t>마스터 제목 스타일 편집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29623" y="1271451"/>
            <a:ext cx="11332755" cy="5033555"/>
          </a:xfrm>
        </p:spPr>
        <p:txBody>
          <a:bodyPr>
            <a:normAutofit/>
          </a:bodyPr>
          <a:lstStyle>
            <a:lvl1pPr marL="266700" indent="-266700" latinLnBrk="0">
              <a:buSzPct val="100000"/>
              <a:buFont typeface="Wingdings 2" panose="05020102010507070707" pitchFamily="18" charset="2"/>
              <a:buChar char=""/>
              <a:defRPr sz="2400">
                <a:latin typeface="KoPub돋움체 Bold" panose="00000800000000000000" pitchFamily="2" charset="-127"/>
                <a:ea typeface="KoPub돋움체 Bold" panose="00000800000000000000" pitchFamily="2" charset="-127"/>
              </a:defRPr>
            </a:lvl1pPr>
            <a:lvl2pPr marL="685800" indent="-228600" latinLnBrk="0">
              <a:buFont typeface="Wingdings 2" panose="05020102010507070707" pitchFamily="18" charset="2"/>
              <a:buChar char=""/>
              <a:defRPr sz="2000">
                <a:latin typeface="KoPub돋움체 Bold" panose="00000800000000000000" pitchFamily="2" charset="-127"/>
                <a:ea typeface="KoPub돋움체 Bold" panose="00000800000000000000" pitchFamily="2" charset="-127"/>
              </a:defRPr>
            </a:lvl2pPr>
            <a:lvl3pPr marL="1143000" indent="-228600" latinLnBrk="0">
              <a:buFont typeface="Calibri" panose="020F0502020204030204" pitchFamily="34" charset="0"/>
              <a:buChar char="‒"/>
              <a:defRPr sz="1800">
                <a:latin typeface="KoPub돋움체 Bold" panose="00000800000000000000" pitchFamily="2" charset="-127"/>
                <a:ea typeface="KoPub돋움체 Bold" panose="00000800000000000000" pitchFamily="2" charset="-127"/>
              </a:defRPr>
            </a:lvl3pPr>
            <a:lvl4pPr marL="1600200" indent="-228600" latinLnBrk="0">
              <a:buFont typeface="맑은 고딕" panose="020B0503020000020004" pitchFamily="50" charset="-127"/>
              <a:buChar char="〮"/>
              <a:defRPr sz="1600">
                <a:latin typeface="KoPub돋움체 Bold" panose="00000800000000000000" pitchFamily="2" charset="-127"/>
                <a:ea typeface="KoPub돋움체 Bold" panose="00000800000000000000" pitchFamily="2" charset="-127"/>
              </a:defRPr>
            </a:lvl4pPr>
            <a:lvl5pPr marL="2057400" indent="-228600" latinLnBrk="0">
              <a:buFont typeface="Wingdings 2" panose="05020102010507070707" pitchFamily="18" charset="2"/>
              <a:buChar char=""/>
              <a:defRPr sz="1600">
                <a:latin typeface="KoPub돋움체 Bold" panose="00000800000000000000" pitchFamily="2" charset="-127"/>
                <a:ea typeface="KoPub돋움체 Bold" panose="00000800000000000000" pitchFamily="2" charset="-127"/>
              </a:defRPr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30370"/>
            <a:ext cx="3151777" cy="365125"/>
          </a:xfrm>
        </p:spPr>
        <p:txBody>
          <a:bodyPr/>
          <a:lstStyle/>
          <a:p>
            <a:fld id="{96F6E33C-608B-4FE7-86A1-D0D7EE07B18B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10" name="직선 연결선 9"/>
          <p:cNvCxnSpPr/>
          <p:nvPr userDrawn="1"/>
        </p:nvCxnSpPr>
        <p:spPr>
          <a:xfrm>
            <a:off x="429623" y="969537"/>
            <a:ext cx="11332755" cy="0"/>
          </a:xfrm>
          <a:prstGeom prst="line">
            <a:avLst/>
          </a:prstGeom>
          <a:ln w="3810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그림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9" t="71892" r="3525"/>
          <a:stretch/>
        </p:blipFill>
        <p:spPr>
          <a:xfrm>
            <a:off x="422010" y="6365966"/>
            <a:ext cx="2124585" cy="4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85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1/28/2026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CACAA8C2-C318-BBA5-5457-622C5FA6C1D3}"/>
              </a:ext>
            </a:extLst>
          </p:cNvPr>
          <p:cNvCxnSpPr/>
          <p:nvPr userDrawn="1"/>
        </p:nvCxnSpPr>
        <p:spPr>
          <a:xfrm>
            <a:off x="429623" y="969537"/>
            <a:ext cx="11332755" cy="0"/>
          </a:xfrm>
          <a:prstGeom prst="line">
            <a:avLst/>
          </a:prstGeom>
          <a:ln w="3810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그림 7">
            <a:extLst>
              <a:ext uri="{FF2B5EF4-FFF2-40B4-BE49-F238E27FC236}">
                <a16:creationId xmlns:a16="http://schemas.microsoft.com/office/drawing/2014/main" id="{9FF9CA2F-B90E-73A8-4657-017E82C692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9" t="71892" r="3525"/>
          <a:stretch/>
        </p:blipFill>
        <p:spPr>
          <a:xfrm>
            <a:off x="422010" y="6365966"/>
            <a:ext cx="2124585" cy="4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483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96D90-1A0C-4670-BB78-48B232EF3EED}" type="datetime1">
              <a:rPr lang="ko-KR" altLang="en-US" smtClean="0"/>
              <a:t>2026-01-28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6103-5126-4115-869A-A1AF11FD5C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3554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2D312-FD9F-42DF-A41F-79D2D6FCCFFE}" type="datetime1">
              <a:rPr lang="ko-KR" altLang="en-US" smtClean="0"/>
              <a:t>2026-01-28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6103-5126-4115-869A-A1AF11FD5C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10639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D93FE-21E4-4CBA-98A7-40F152473B58}" type="datetime1">
              <a:rPr lang="ko-KR" altLang="en-US" smtClean="0"/>
              <a:t>2026-01-28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6103-5126-4115-869A-A1AF11FD5C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02606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4D4AE-924E-460B-90D3-F4B7C0D5F8E2}" type="datetime1">
              <a:rPr lang="ko-KR" altLang="en-US" smtClean="0"/>
              <a:t>2026-01-28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6103-5126-4115-869A-A1AF11FD5C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33589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4FF2B-25BB-429C-A6B2-359C6B75F068}" type="datetime1">
              <a:rPr lang="ko-KR" altLang="en-US" smtClean="0"/>
              <a:t>2026-01-28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6103-5126-4115-869A-A1AF11FD5C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67530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237FB-2700-4EDB-98DB-0207F05EBC6C}" type="datetime1">
              <a:rPr lang="ko-KR" altLang="en-US" smtClean="0"/>
              <a:t>2026-01-28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6103-5126-4115-869A-A1AF11FD5C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93388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EED21-1ECB-41CD-A690-9F83AA2A7757}" type="datetime1">
              <a:rPr lang="ko-KR" altLang="en-US" smtClean="0"/>
              <a:t>2026-01-28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6103-5126-4115-869A-A1AF11FD5C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55881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1ECCF3-1E80-4EFC-B9F8-E76FB6BDBE51}" type="datetime1">
              <a:rPr lang="ko-KR" altLang="en-US" smtClean="0"/>
              <a:t>2026-01-28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306103-5126-4115-869A-A1AF11FD5C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7506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  <p:sldLayoutId id="2147483782" r:id="rId12"/>
    <p:sldLayoutId id="2147483783" r:id="rId13"/>
    <p:sldLayoutId id="2147483661" r:id="rId14"/>
    <p:sldLayoutId id="2147483662" r:id="rId15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18" Type="http://schemas.openxmlformats.org/officeDocument/2006/relationships/image" Target="../media/image33.png"/><Relationship Id="rId3" Type="http://schemas.openxmlformats.org/officeDocument/2006/relationships/image" Target="../media/image10.png"/><Relationship Id="rId21" Type="http://schemas.openxmlformats.org/officeDocument/2006/relationships/image" Target="../media/image36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17" Type="http://schemas.openxmlformats.org/officeDocument/2006/relationships/image" Target="../media/image32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31.png"/><Relationship Id="rId20" Type="http://schemas.openxmlformats.org/officeDocument/2006/relationships/image" Target="../media/image3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11" Type="http://schemas.openxmlformats.org/officeDocument/2006/relationships/image" Target="../media/image26.png"/><Relationship Id="rId5" Type="http://schemas.openxmlformats.org/officeDocument/2006/relationships/image" Target="../media/image12.png"/><Relationship Id="rId15" Type="http://schemas.openxmlformats.org/officeDocument/2006/relationships/image" Target="../media/image30.png"/><Relationship Id="rId10" Type="http://schemas.openxmlformats.org/officeDocument/2006/relationships/image" Target="../media/image25.png"/><Relationship Id="rId19" Type="http://schemas.openxmlformats.org/officeDocument/2006/relationships/image" Target="../media/image34.png"/><Relationship Id="rId4" Type="http://schemas.openxmlformats.org/officeDocument/2006/relationships/image" Target="../media/image11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6.png"/><Relationship Id="rId3" Type="http://schemas.openxmlformats.org/officeDocument/2006/relationships/image" Target="../media/image30.png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Relationship Id="rId14" Type="http://schemas.openxmlformats.org/officeDocument/2006/relationships/image" Target="../media/image4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5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14B68E53-37F7-4DEC-A2E4-8962022C78D9}"/>
              </a:ext>
            </a:extLst>
          </p:cNvPr>
          <p:cNvSpPr txBox="1"/>
          <p:nvPr/>
        </p:nvSpPr>
        <p:spPr>
          <a:xfrm>
            <a:off x="1308088" y="1624279"/>
            <a:ext cx="95734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spc="-150" dirty="0">
                <a:solidFill>
                  <a:srgbClr val="000000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Eye-gaze Guided Multi-modal Alignment </a:t>
            </a:r>
          </a:p>
          <a:p>
            <a:pPr algn="ctr"/>
            <a:r>
              <a:rPr lang="en-US" altLang="ko-KR" sz="3200" b="1" spc="-150" dirty="0">
                <a:solidFill>
                  <a:srgbClr val="000000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for Medical Representation Learning</a:t>
            </a:r>
          </a:p>
          <a:p>
            <a:pPr algn="ctr"/>
            <a:r>
              <a:rPr lang="en-US" altLang="ko-KR" sz="3200" b="1" spc="-150" dirty="0">
                <a:solidFill>
                  <a:srgbClr val="000000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(</a:t>
            </a:r>
            <a:r>
              <a:rPr lang="en-US" altLang="ko-KR" sz="3200" b="1" spc="-150" dirty="0" err="1">
                <a:solidFill>
                  <a:srgbClr val="000000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NeurIPS</a:t>
            </a:r>
            <a:r>
              <a:rPr lang="en-US" altLang="ko-KR" sz="3200" b="1" spc="-150" dirty="0">
                <a:solidFill>
                  <a:srgbClr val="000000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 2024)</a:t>
            </a:r>
          </a:p>
        </p:txBody>
      </p:sp>
      <p:cxnSp>
        <p:nvCxnSpPr>
          <p:cNvPr id="11" name="직선 연결선 10">
            <a:extLst>
              <a:ext uri="{FF2B5EF4-FFF2-40B4-BE49-F238E27FC236}">
                <a16:creationId xmlns:a16="http://schemas.microsoft.com/office/drawing/2014/main" id="{18F3127D-9AF5-4AA5-A260-A119480BE8FD}"/>
              </a:ext>
            </a:extLst>
          </p:cNvPr>
          <p:cNvCxnSpPr/>
          <p:nvPr/>
        </p:nvCxnSpPr>
        <p:spPr>
          <a:xfrm>
            <a:off x="5278800" y="1394745"/>
            <a:ext cx="1632031" cy="0"/>
          </a:xfrm>
          <a:prstGeom prst="line">
            <a:avLst/>
          </a:prstGeom>
          <a:ln w="38100">
            <a:solidFill>
              <a:srgbClr val="3E3E3E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D56E64E2-B93A-D1CF-6BCF-5F24A50994A9}"/>
              </a:ext>
            </a:extLst>
          </p:cNvPr>
          <p:cNvSpPr txBox="1"/>
          <p:nvPr/>
        </p:nvSpPr>
        <p:spPr>
          <a:xfrm>
            <a:off x="6920871" y="3642946"/>
            <a:ext cx="4839989" cy="15581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ko-KR" dirty="0">
                <a:solidFill>
                  <a:srgbClr val="232F3F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2026.01.30</a:t>
            </a:r>
          </a:p>
          <a:p>
            <a:pPr algn="r">
              <a:lnSpc>
                <a:spcPct val="150000"/>
              </a:lnSpc>
            </a:pPr>
            <a:endParaRPr lang="en-US" altLang="ko-KR" sz="1100" dirty="0">
              <a:solidFill>
                <a:srgbClr val="232F3F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  <a:p>
            <a:pPr algn="r">
              <a:lnSpc>
                <a:spcPct val="150000"/>
              </a:lnSpc>
            </a:pPr>
            <a:r>
              <a:rPr lang="en-US" altLang="ko-KR" dirty="0">
                <a:solidFill>
                  <a:srgbClr val="232F3F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Jun-Hyeon Sim</a:t>
            </a:r>
          </a:p>
          <a:p>
            <a:pPr algn="r">
              <a:lnSpc>
                <a:spcPct val="150000"/>
              </a:lnSpc>
            </a:pPr>
            <a:r>
              <a:rPr lang="en-US" altLang="ko-KR" dirty="0">
                <a:solidFill>
                  <a:srgbClr val="232F3F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Department of Computer Science</a:t>
            </a:r>
          </a:p>
        </p:txBody>
      </p:sp>
    </p:spTree>
    <p:extLst>
      <p:ext uri="{BB962C8B-B14F-4D97-AF65-F5344CB8AC3E}">
        <p14:creationId xmlns:p14="http://schemas.microsoft.com/office/powerpoint/2010/main" val="33682306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5AF479-EA7D-FDC1-62C7-74F72DC0D9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ED8D52DF-0B47-6D23-4A90-571F42415FF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9037" y="0"/>
            <a:ext cx="11339177" cy="624423"/>
          </a:xfrm>
        </p:spPr>
        <p:txBody>
          <a:bodyPr/>
          <a:lstStyle/>
          <a:p>
            <a:r>
              <a:rPr lang="en-US" altLang="ko-KR" dirty="0"/>
              <a:t>Method</a:t>
            </a:r>
          </a:p>
        </p:txBody>
      </p:sp>
      <p:sp>
        <p:nvSpPr>
          <p:cNvPr id="7" name="내용 개체 틀 6">
            <a:extLst>
              <a:ext uri="{FF2B5EF4-FFF2-40B4-BE49-F238E27FC236}">
                <a16:creationId xmlns:a16="http://schemas.microsoft.com/office/drawing/2014/main" id="{7DC63FB4-36AA-2644-4899-FD9FD33841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623" y="1026160"/>
            <a:ext cx="11339177" cy="5506615"/>
          </a:xfrm>
        </p:spPr>
        <p:txBody>
          <a:bodyPr>
            <a:normAutofit/>
          </a:bodyPr>
          <a:lstStyle/>
          <a:p>
            <a:r>
              <a:rPr lang="en-US" altLang="ko-KR" dirty="0"/>
              <a:t>Overall Architecture</a:t>
            </a:r>
          </a:p>
        </p:txBody>
      </p:sp>
      <p:pic>
        <p:nvPicPr>
          <p:cNvPr id="8" name="그림 7" descr="텍스트, 도표, 스크린샷, 평면도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D5FF81FF-6B58-364A-6A96-40E970D6822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953" r="100"/>
          <a:stretch>
            <a:fillRect/>
          </a:stretch>
        </p:blipFill>
        <p:spPr>
          <a:xfrm>
            <a:off x="1908370" y="1492124"/>
            <a:ext cx="8560510" cy="5040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1929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A5E231-307A-48EE-6241-BBF47F6109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42226773-96F2-2F85-5C8C-9D211975A33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9037" y="0"/>
            <a:ext cx="11339177" cy="624423"/>
          </a:xfrm>
        </p:spPr>
        <p:txBody>
          <a:bodyPr/>
          <a:lstStyle/>
          <a:p>
            <a:r>
              <a:rPr lang="en-US" altLang="ko-KR" dirty="0"/>
              <a:t>Method</a:t>
            </a:r>
          </a:p>
        </p:txBody>
      </p:sp>
      <p:sp>
        <p:nvSpPr>
          <p:cNvPr id="7" name="내용 개체 틀 6">
            <a:extLst>
              <a:ext uri="{FF2B5EF4-FFF2-40B4-BE49-F238E27FC236}">
                <a16:creationId xmlns:a16="http://schemas.microsoft.com/office/drawing/2014/main" id="{F63FE24B-EA0B-1F42-62B6-CCBB6D2269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623" y="1026160"/>
            <a:ext cx="11339177" cy="5506615"/>
          </a:xfrm>
        </p:spPr>
        <p:txBody>
          <a:bodyPr>
            <a:normAutofit/>
          </a:bodyPr>
          <a:lstStyle/>
          <a:p>
            <a:r>
              <a:rPr lang="en-US" altLang="ko-KR" dirty="0"/>
              <a:t>Image patch &amp; Sentence feature</a:t>
            </a:r>
            <a:r>
              <a:rPr lang="ko-KR" altLang="en-US" dirty="0"/>
              <a:t> </a:t>
            </a:r>
            <a:r>
              <a:rPr lang="en-US" altLang="ko-KR" dirty="0"/>
              <a:t>extraction</a:t>
            </a:r>
          </a:p>
          <a:p>
            <a:pPr lvl="1"/>
            <a:r>
              <a:rPr lang="ko-KR" altLang="en-US" dirty="0"/>
              <a:t>유사도</a:t>
            </a:r>
            <a:r>
              <a:rPr lang="en-US" altLang="ko-KR" dirty="0"/>
              <a:t> </a:t>
            </a:r>
            <a:r>
              <a:rPr lang="ko-KR" altLang="en-US" dirty="0"/>
              <a:t>계산 </a:t>
            </a:r>
            <a:r>
              <a:rPr lang="en-US" altLang="ko-KR" dirty="0"/>
              <a:t>(Sent-Patch Similarity)</a:t>
            </a:r>
          </a:p>
        </p:txBody>
      </p:sp>
      <p:pic>
        <p:nvPicPr>
          <p:cNvPr id="8" name="그림 7" descr="텍스트, 도표, 스크린샷, 평면도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4636D480-CFD3-4238-8C87-F6A1085DA38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953" r="100"/>
          <a:stretch>
            <a:fillRect/>
          </a:stretch>
        </p:blipFill>
        <p:spPr>
          <a:xfrm>
            <a:off x="2604000" y="2170157"/>
            <a:ext cx="6984000" cy="4112361"/>
          </a:xfrm>
          <a:prstGeom prst="rect">
            <a:avLst/>
          </a:prstGeom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id="{7211D643-F24B-42B9-B025-52C6F2AD82DC}"/>
              </a:ext>
            </a:extLst>
          </p:cNvPr>
          <p:cNvSpPr/>
          <p:nvPr/>
        </p:nvSpPr>
        <p:spPr>
          <a:xfrm>
            <a:off x="2604000" y="2170157"/>
            <a:ext cx="3541615" cy="230398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129369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6DE18D-D125-885B-1794-0501795205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0A0E5F65-B44B-354B-FECA-5F2CEDC13A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9037" y="0"/>
            <a:ext cx="11339177" cy="624423"/>
          </a:xfrm>
        </p:spPr>
        <p:txBody>
          <a:bodyPr/>
          <a:lstStyle/>
          <a:p>
            <a:r>
              <a:rPr lang="en-US" altLang="ko-KR" dirty="0"/>
              <a:t>Method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내용 개체 틀 6">
                <a:extLst>
                  <a:ext uri="{FF2B5EF4-FFF2-40B4-BE49-F238E27FC236}">
                    <a16:creationId xmlns:a16="http://schemas.microsoft.com/office/drawing/2014/main" id="{A0403550-256E-94EF-D824-6F4222B8C65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29623" y="1026160"/>
                <a:ext cx="11339177" cy="5506615"/>
              </a:xfrm>
            </p:spPr>
            <p:txBody>
              <a:bodyPr>
                <a:normAutofit/>
              </a:bodyPr>
              <a:lstStyle/>
              <a:p>
                <a:r>
                  <a:rPr lang="en-US" altLang="ko-KR" dirty="0"/>
                  <a:t>Module1 – </a:t>
                </a:r>
                <a:r>
                  <a:rPr lang="en-US" altLang="ko-KR" dirty="0">
                    <a:solidFill>
                      <a:srgbClr val="FF0000"/>
                    </a:solidFill>
                  </a:rPr>
                  <a:t>E</a:t>
                </a:r>
                <a:r>
                  <a:rPr lang="en-US" altLang="ko-KR" dirty="0"/>
                  <a:t>ye-gaze </a:t>
                </a:r>
                <a:r>
                  <a:rPr lang="en-US" altLang="ko-KR" dirty="0">
                    <a:solidFill>
                      <a:srgbClr val="FF0000"/>
                    </a:solidFill>
                  </a:rPr>
                  <a:t>G</a:t>
                </a:r>
                <a:r>
                  <a:rPr lang="en-US" altLang="ko-KR" dirty="0"/>
                  <a:t>uided </a:t>
                </a:r>
                <a:r>
                  <a:rPr lang="en-US" altLang="ko-KR" dirty="0">
                    <a:solidFill>
                      <a:srgbClr val="FF0000"/>
                    </a:solidFill>
                  </a:rPr>
                  <a:t>F</a:t>
                </a:r>
                <a:r>
                  <a:rPr lang="en-US" altLang="ko-KR" dirty="0"/>
                  <a:t>ine-grained(EGF) Alignment</a:t>
                </a:r>
              </a:p>
              <a:p>
                <a:pPr lvl="1"/>
                <a:r>
                  <a:rPr lang="en-US" altLang="ko-KR" dirty="0"/>
                  <a:t>Eye-gaze</a:t>
                </a:r>
                <a:r>
                  <a:rPr lang="ko-KR" altLang="en-US" dirty="0"/>
                  <a:t> </a:t>
                </a:r>
                <a:r>
                  <a:rPr lang="en-US" altLang="ko-KR" dirty="0"/>
                  <a:t>Feature</a:t>
                </a:r>
                <a:r>
                  <a:rPr lang="ko-KR" altLang="en-US" dirty="0"/>
                  <a:t> </a:t>
                </a:r>
                <a:r>
                  <a:rPr lang="en-US" altLang="ko-KR" dirty="0"/>
                  <a:t>Extraction</a:t>
                </a:r>
              </a:p>
              <a:p>
                <a:pPr lvl="2"/>
                <a:r>
                  <a:rPr lang="ko-KR" altLang="en-US" dirty="0"/>
                  <a:t>각</a:t>
                </a:r>
                <a:r>
                  <a:rPr lang="en-US" altLang="ko-KR" dirty="0"/>
                  <a:t> </a:t>
                </a:r>
                <a:r>
                  <a:rPr lang="ko-KR" altLang="en-US" dirty="0"/>
                  <a:t>문장에 대응하는 </a:t>
                </a:r>
                <a:r>
                  <a:rPr lang="ko-KR" altLang="en-US" dirty="0" err="1"/>
                  <a:t>히트맵에</a:t>
                </a:r>
                <a:r>
                  <a:rPr lang="ko-KR" altLang="en-US" dirty="0"/>
                  <a:t> 대해 </a:t>
                </a:r>
                <a:r>
                  <a:rPr lang="en-US" altLang="ko-KR" dirty="0"/>
                  <a:t>n</a:t>
                </a:r>
                <a:r>
                  <a:rPr lang="ko-KR" altLang="en-US" dirty="0"/>
                  <a:t>개 패치로 분할</a:t>
                </a:r>
                <a:endParaRPr lang="en-US" altLang="ko-KR" dirty="0"/>
              </a:p>
              <a:p>
                <a:pPr lvl="2"/>
                <a:r>
                  <a:rPr lang="en-US" altLang="ko-KR" dirty="0"/>
                  <a:t>Gaze-guided</a:t>
                </a:r>
                <a:r>
                  <a:rPr lang="ko-KR" altLang="en-US" dirty="0"/>
                  <a:t> </a:t>
                </a:r>
                <a:r>
                  <a:rPr lang="en-US" altLang="ko-KR" dirty="0"/>
                  <a:t>Similarity</a:t>
                </a:r>
                <a:r>
                  <a:rPr lang="ko-KR" altLang="en-US" dirty="0"/>
                  <a:t> </a:t>
                </a:r>
                <a:r>
                  <a:rPr lang="en-US" altLang="ko-KR" dirty="0"/>
                  <a:t>matrix(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𝐺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altLang="ko-KR" dirty="0"/>
                  <a:t>): m</a:t>
                </a:r>
                <a:r>
                  <a:rPr lang="ko-KR" altLang="en-US" dirty="0"/>
                  <a:t>개의 문장 </a:t>
                </a:r>
                <a:r>
                  <a:rPr lang="ko-KR" altLang="en-US" dirty="0" err="1"/>
                  <a:t>히트맵</a:t>
                </a:r>
                <a:r>
                  <a:rPr lang="ko-KR" altLang="en-US" dirty="0"/>
                  <a:t> </a:t>
                </a:r>
                <a:r>
                  <a:rPr lang="en-US" altLang="ko-KR" dirty="0"/>
                  <a:t>Concatenate</a:t>
                </a:r>
              </a:p>
            </p:txBody>
          </p:sp>
        </mc:Choice>
        <mc:Fallback xmlns="">
          <p:sp>
            <p:nvSpPr>
              <p:cNvPr id="7" name="내용 개체 틀 6">
                <a:extLst>
                  <a:ext uri="{FF2B5EF4-FFF2-40B4-BE49-F238E27FC236}">
                    <a16:creationId xmlns:a16="http://schemas.microsoft.com/office/drawing/2014/main" id="{A0403550-256E-94EF-D824-6F4222B8C65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29623" y="1026160"/>
                <a:ext cx="11339177" cy="5506615"/>
              </a:xfrm>
              <a:blipFill>
                <a:blip r:embed="rId3"/>
                <a:stretch>
                  <a:fillRect l="-376" t="-55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2" name="그룹 41">
            <a:extLst>
              <a:ext uri="{FF2B5EF4-FFF2-40B4-BE49-F238E27FC236}">
                <a16:creationId xmlns:a16="http://schemas.microsoft.com/office/drawing/2014/main" id="{37C85708-578D-50FB-A79E-805B68D5EDD2}"/>
              </a:ext>
            </a:extLst>
          </p:cNvPr>
          <p:cNvGrpSpPr/>
          <p:nvPr/>
        </p:nvGrpSpPr>
        <p:grpSpPr>
          <a:xfrm>
            <a:off x="1542008" y="2899169"/>
            <a:ext cx="9266666" cy="3494196"/>
            <a:chOff x="1623288" y="2899169"/>
            <a:chExt cx="9266666" cy="3494196"/>
          </a:xfrm>
        </p:grpSpPr>
        <p:grpSp>
          <p:nvGrpSpPr>
            <p:cNvPr id="40" name="그룹 39">
              <a:extLst>
                <a:ext uri="{FF2B5EF4-FFF2-40B4-BE49-F238E27FC236}">
                  <a16:creationId xmlns:a16="http://schemas.microsoft.com/office/drawing/2014/main" id="{91E527E1-BBA3-DB27-D2C5-5C45E2F2D3CC}"/>
                </a:ext>
              </a:extLst>
            </p:cNvPr>
            <p:cNvGrpSpPr/>
            <p:nvPr/>
          </p:nvGrpSpPr>
          <p:grpSpPr>
            <a:xfrm>
              <a:off x="1623288" y="2899169"/>
              <a:ext cx="8945423" cy="3494196"/>
              <a:chOff x="1625246" y="2273695"/>
              <a:chExt cx="8945423" cy="3494196"/>
            </a:xfrm>
          </p:grpSpPr>
          <p:grpSp>
            <p:nvGrpSpPr>
              <p:cNvPr id="38" name="그룹 37">
                <a:extLst>
                  <a:ext uri="{FF2B5EF4-FFF2-40B4-BE49-F238E27FC236}">
                    <a16:creationId xmlns:a16="http://schemas.microsoft.com/office/drawing/2014/main" id="{B272BFE8-D8AF-AD15-E43C-5F2CF494A317}"/>
                  </a:ext>
                </a:extLst>
              </p:cNvPr>
              <p:cNvGrpSpPr/>
              <p:nvPr/>
            </p:nvGrpSpPr>
            <p:grpSpPr>
              <a:xfrm>
                <a:off x="1625246" y="2273695"/>
                <a:ext cx="8945423" cy="3494196"/>
                <a:chOff x="1625246" y="2273695"/>
                <a:chExt cx="8945423" cy="3494196"/>
              </a:xfrm>
            </p:grpSpPr>
            <p:grpSp>
              <p:nvGrpSpPr>
                <p:cNvPr id="29" name="그룹 28">
                  <a:extLst>
                    <a:ext uri="{FF2B5EF4-FFF2-40B4-BE49-F238E27FC236}">
                      <a16:creationId xmlns:a16="http://schemas.microsoft.com/office/drawing/2014/main" id="{43BCC3AC-E595-26F5-F70C-C5C93345C273}"/>
                    </a:ext>
                  </a:extLst>
                </p:cNvPr>
                <p:cNvGrpSpPr/>
                <p:nvPr/>
              </p:nvGrpSpPr>
              <p:grpSpPr>
                <a:xfrm>
                  <a:off x="1625246" y="2632390"/>
                  <a:ext cx="8945423" cy="3135501"/>
                  <a:chOff x="1341997" y="2713670"/>
                  <a:chExt cx="8945423" cy="3135501"/>
                </a:xfrm>
              </p:grpSpPr>
              <p:pic>
                <p:nvPicPr>
                  <p:cNvPr id="5" name="그림 4" descr="사각형, 직사각형, 다채로움이(가) 표시된 사진&#10;&#10;AI 생성 콘텐츠는 정확하지 않을 수 있습니다.">
                    <a:extLst>
                      <a:ext uri="{FF2B5EF4-FFF2-40B4-BE49-F238E27FC236}">
                        <a16:creationId xmlns:a16="http://schemas.microsoft.com/office/drawing/2014/main" id="{CB350240-B56B-5530-8844-E24EA44376D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6297210" y="2713670"/>
                    <a:ext cx="1428750" cy="2771775"/>
                  </a:xfrm>
                  <a:prstGeom prst="rect">
                    <a:avLst/>
                  </a:prstGeom>
                </p:spPr>
              </p:pic>
              <p:pic>
                <p:nvPicPr>
                  <p:cNvPr id="8" name="그림 7" descr="엑스레이 필름, 의료 영상, 방사선과, 방사선 촬영이(가) 표시된 사진&#10;&#10;AI 생성 콘텐츠는 정확하지 않을 수 있습니다.">
                    <a:extLst>
                      <a:ext uri="{FF2B5EF4-FFF2-40B4-BE49-F238E27FC236}">
                        <a16:creationId xmlns:a16="http://schemas.microsoft.com/office/drawing/2014/main" id="{8499D321-94E9-C6E0-26F2-5D7824A882C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1341997" y="3140337"/>
                    <a:ext cx="1581150" cy="1895475"/>
                  </a:xfrm>
                  <a:prstGeom prst="rect">
                    <a:avLst/>
                  </a:prstGeom>
                </p:spPr>
              </p:pic>
              <p:pic>
                <p:nvPicPr>
                  <p:cNvPr id="10" name="그림 9" descr="엑스레이 필름, 의료 영상, 방사선과, 의료이(가) 표시된 사진&#10;&#10;AI 생성 콘텐츠는 정확하지 않을 수 있습니다.">
                    <a:extLst>
                      <a:ext uri="{FF2B5EF4-FFF2-40B4-BE49-F238E27FC236}">
                        <a16:creationId xmlns:a16="http://schemas.microsoft.com/office/drawing/2014/main" id="{8E1300D9-1B56-1308-C6BC-4F77F8120A1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3405505" y="3140337"/>
                    <a:ext cx="1581150" cy="1895475"/>
                  </a:xfrm>
                  <a:prstGeom prst="rect">
                    <a:avLst/>
                  </a:prstGeom>
                </p:spPr>
              </p:pic>
              <p:pic>
                <p:nvPicPr>
                  <p:cNvPr id="12" name="그림 11" descr="사각형이(가) 표시된 사진&#10;&#10;AI 생성 콘텐츠는 정확하지 않을 수 있습니다.">
                    <a:extLst>
                      <a:ext uri="{FF2B5EF4-FFF2-40B4-BE49-F238E27FC236}">
                        <a16:creationId xmlns:a16="http://schemas.microsoft.com/office/drawing/2014/main" id="{3A840842-0BA3-4430-D10B-4A04F4673C3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9144420" y="3000054"/>
                    <a:ext cx="1143000" cy="2219325"/>
                  </a:xfrm>
                  <a:prstGeom prst="rect">
                    <a:avLst/>
                  </a:prstGeom>
                </p:spPr>
              </p:pic>
              <p:sp>
                <p:nvSpPr>
                  <p:cNvPr id="17" name="TextBox 16">
                    <a:extLst>
                      <a:ext uri="{FF2B5EF4-FFF2-40B4-BE49-F238E27FC236}">
                        <a16:creationId xmlns:a16="http://schemas.microsoft.com/office/drawing/2014/main" id="{65CAFA2A-A93E-4072-B0AE-EBB722C3A152}"/>
                      </a:ext>
                    </a:extLst>
                  </p:cNvPr>
                  <p:cNvSpPr txBox="1"/>
                  <p:nvPr/>
                </p:nvSpPr>
                <p:spPr>
                  <a:xfrm>
                    <a:off x="2995219" y="3914892"/>
                    <a:ext cx="338213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ko-KR" dirty="0">
                        <a:latin typeface="KoPubWorld돋움체 Bold" panose="00000800000000000000" pitchFamily="2" charset="-127"/>
                        <a:ea typeface="KoPubWorld돋움체 Bold" panose="00000800000000000000" pitchFamily="2" charset="-127"/>
                        <a:cs typeface="KoPubWorld돋움체 Bold" panose="00000800000000000000" pitchFamily="2" charset="-127"/>
                      </a:rPr>
                      <a:t>…</a:t>
                    </a:r>
                    <a:endParaRPr lang="ko-KR" altLang="en-US" dirty="0">
                      <a:latin typeface="KoPubWorld돋움체 Bold" panose="00000800000000000000" pitchFamily="2" charset="-127"/>
                      <a:ea typeface="KoPubWorld돋움체 Bold" panose="00000800000000000000" pitchFamily="2" charset="-127"/>
                      <a:cs typeface="KoPubWorld돋움체 Bold" panose="00000800000000000000" pitchFamily="2" charset="-127"/>
                    </a:endParaRPr>
                  </a:p>
                </p:txBody>
              </p:sp>
              <p:sp>
                <p:nvSpPr>
                  <p:cNvPr id="18" name="TextBox 17">
                    <a:extLst>
                      <a:ext uri="{FF2B5EF4-FFF2-40B4-BE49-F238E27FC236}">
                        <a16:creationId xmlns:a16="http://schemas.microsoft.com/office/drawing/2014/main" id="{565134DB-ADD6-5427-5359-6ADDC5C1C741}"/>
                      </a:ext>
                    </a:extLst>
                  </p:cNvPr>
                  <p:cNvSpPr txBox="1"/>
                  <p:nvPr/>
                </p:nvSpPr>
                <p:spPr>
                  <a:xfrm>
                    <a:off x="1492259" y="5068217"/>
                    <a:ext cx="1280626" cy="369332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:r>
                      <a:rPr lang="en-US" altLang="ko-KR" dirty="0">
                        <a:solidFill>
                          <a:sysClr val="windowText" lastClr="000000"/>
                        </a:solidFill>
                      </a:rPr>
                      <a:t>Sentence 1</a:t>
                    </a:r>
                    <a:endParaRPr lang="ko-KR" altLang="en-US" dirty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0C460B28-5FB4-57F0-4042-1D8EE181D7F9}"/>
                      </a:ext>
                    </a:extLst>
                  </p:cNvPr>
                  <p:cNvSpPr txBox="1"/>
                  <p:nvPr/>
                </p:nvSpPr>
                <p:spPr>
                  <a:xfrm>
                    <a:off x="3555767" y="5068217"/>
                    <a:ext cx="1280626" cy="369332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:r>
                      <a:rPr lang="en-US" altLang="ko-KR" dirty="0">
                        <a:solidFill>
                          <a:sysClr val="windowText" lastClr="000000"/>
                        </a:solidFill>
                      </a:rPr>
                      <a:t>Sentence m</a:t>
                    </a:r>
                    <a:endParaRPr lang="ko-KR" altLang="en-US" dirty="0">
                      <a:solidFill>
                        <a:sysClr val="windowText" lastClr="000000"/>
                      </a:solidFill>
                    </a:endParaRPr>
                  </a:p>
                </p:txBody>
              </p:sp>
              <p:cxnSp>
                <p:nvCxnSpPr>
                  <p:cNvPr id="21" name="직선 화살표 연결선 20">
                    <a:extLst>
                      <a:ext uri="{FF2B5EF4-FFF2-40B4-BE49-F238E27FC236}">
                        <a16:creationId xmlns:a16="http://schemas.microsoft.com/office/drawing/2014/main" id="{BEBF08A5-4923-4CCC-3A2A-63467D19419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212080" y="4084320"/>
                    <a:ext cx="792480" cy="0"/>
                  </a:xfrm>
                  <a:prstGeom prst="straightConnector1">
                    <a:avLst/>
                  </a:prstGeom>
                  <a:ln w="28575">
                    <a:tailEnd type="triangle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3" name="TextBox 22">
                    <a:extLst>
                      <a:ext uri="{FF2B5EF4-FFF2-40B4-BE49-F238E27FC236}">
                        <a16:creationId xmlns:a16="http://schemas.microsoft.com/office/drawing/2014/main" id="{4315DDAC-38AF-9C0F-D44E-0ACDB585E46D}"/>
                      </a:ext>
                    </a:extLst>
                  </p:cNvPr>
                  <p:cNvSpPr txBox="1"/>
                  <p:nvPr/>
                </p:nvSpPr>
                <p:spPr>
                  <a:xfrm>
                    <a:off x="5008372" y="3682583"/>
                    <a:ext cx="1280626" cy="369332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:r>
                      <a:rPr lang="en-US" altLang="ko-KR" dirty="0">
                        <a:solidFill>
                          <a:sysClr val="windowText" lastClr="000000"/>
                        </a:solidFill>
                      </a:rPr>
                      <a:t>Patched</a:t>
                    </a:r>
                    <a:endParaRPr lang="ko-KR" altLang="en-US" dirty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24" name="TextBox 23">
                    <a:extLst>
                      <a:ext uri="{FF2B5EF4-FFF2-40B4-BE49-F238E27FC236}">
                        <a16:creationId xmlns:a16="http://schemas.microsoft.com/office/drawing/2014/main" id="{21C1A348-8D07-6702-1A22-DDDBB591675D}"/>
                      </a:ext>
                    </a:extLst>
                  </p:cNvPr>
                  <p:cNvSpPr txBox="1"/>
                  <p:nvPr/>
                </p:nvSpPr>
                <p:spPr>
                  <a:xfrm>
                    <a:off x="5008372" y="4114800"/>
                    <a:ext cx="1280626" cy="369332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:r>
                      <a:rPr lang="en-US" altLang="ko-KR" dirty="0">
                        <a:solidFill>
                          <a:sysClr val="windowText" lastClr="000000"/>
                        </a:solidFill>
                      </a:rPr>
                      <a:t>Flatten</a:t>
                    </a:r>
                    <a:endParaRPr lang="ko-KR" altLang="en-US" dirty="0">
                      <a:solidFill>
                        <a:sysClr val="windowText" lastClr="000000"/>
                      </a:solidFill>
                    </a:endParaRPr>
                  </a:p>
                </p:txBody>
              </p:sp>
              <p:cxnSp>
                <p:nvCxnSpPr>
                  <p:cNvPr id="25" name="직선 화살표 연결선 24">
                    <a:extLst>
                      <a:ext uri="{FF2B5EF4-FFF2-40B4-BE49-F238E27FC236}">
                        <a16:creationId xmlns:a16="http://schemas.microsoft.com/office/drawing/2014/main" id="{93803B10-C09C-B4C4-53E3-5BCDEFE3253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8249920" y="4109717"/>
                    <a:ext cx="792480" cy="0"/>
                  </a:xfrm>
                  <a:prstGeom prst="straightConnector1">
                    <a:avLst/>
                  </a:prstGeom>
                  <a:ln w="28575">
                    <a:tailEnd type="triangle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6" name="TextBox 25">
                    <a:extLst>
                      <a:ext uri="{FF2B5EF4-FFF2-40B4-BE49-F238E27FC236}">
                        <a16:creationId xmlns:a16="http://schemas.microsoft.com/office/drawing/2014/main" id="{7EA8FF02-2BEA-A860-1DAE-66EE13AB884C}"/>
                      </a:ext>
                    </a:extLst>
                  </p:cNvPr>
                  <p:cNvSpPr txBox="1"/>
                  <p:nvPr/>
                </p:nvSpPr>
                <p:spPr>
                  <a:xfrm>
                    <a:off x="8005953" y="3682583"/>
                    <a:ext cx="1280626" cy="369332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:r>
                      <a:rPr lang="en-US" altLang="ko-KR" dirty="0">
                        <a:solidFill>
                          <a:sysClr val="windowText" lastClr="000000"/>
                        </a:solidFill>
                      </a:rPr>
                      <a:t>Binarize</a:t>
                    </a:r>
                    <a:endParaRPr lang="ko-KR" altLang="en-US" dirty="0">
                      <a:solidFill>
                        <a:sysClr val="windowText" lastClr="000000"/>
                      </a:solidFill>
                    </a:endParaRPr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27" name="TextBox 26">
                        <a:extLst>
                          <a:ext uri="{FF2B5EF4-FFF2-40B4-BE49-F238E27FC236}">
                            <a16:creationId xmlns:a16="http://schemas.microsoft.com/office/drawing/2014/main" id="{2CB491DB-59E4-3FDC-9BA1-9B574DCB7E8D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6278631" y="5479839"/>
                        <a:ext cx="1626873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>
                        <a:spAutoFit/>
                      </a:bodyPr>
                      <a:lstStyle/>
                      <a:p>
                        <a:pPr algn="ctr"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  <m:sSub>
                                <m:sSubPr>
                                  <m:ctrlPr>
                                    <a:rPr lang="en-US" altLang="ko-K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altLang="ko-KR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oMath>
                          </m:oMathPara>
                        </a14:m>
                        <a:endParaRPr lang="ko-KR" altLang="en-US" dirty="0">
                          <a:solidFill>
                            <a:sysClr val="windowText" lastClr="000000"/>
                          </a:solidFill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27" name="TextBox 26">
                        <a:extLst>
                          <a:ext uri="{FF2B5EF4-FFF2-40B4-BE49-F238E27FC236}">
                            <a16:creationId xmlns:a16="http://schemas.microsoft.com/office/drawing/2014/main" id="{2CB491DB-59E4-3FDC-9BA1-9B574DCB7E8D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6278631" y="5479839"/>
                        <a:ext cx="1626873" cy="369332"/>
                      </a:xfrm>
                      <a:prstGeom prst="rect">
                        <a:avLst/>
                      </a:prstGeom>
                      <a:blipFill>
                        <a:blip r:embed="rId8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ko-KR" alt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0" name="TextBox 29">
                      <a:extLst>
                        <a:ext uri="{FF2B5EF4-FFF2-40B4-BE49-F238E27FC236}">
                          <a16:creationId xmlns:a16="http://schemas.microsoft.com/office/drawing/2014/main" id="{B3271312-17DA-59A3-1890-A8F1AB8E20CA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287809" y="2273695"/>
                      <a:ext cx="2153873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>
                      <a:spAutoFit/>
                    </a:bodyPr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altLang="ko-KR" b="0" i="1" dirty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b="0" i="1" dirty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altLang="ko-KR" b="0" i="1" dirty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ko-KR" b="0" i="1" dirty="0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     …</m:t>
                            </m:r>
                            <m:sSub>
                              <m:sSubPr>
                                <m:ctrlPr>
                                  <a:rPr lang="en-US" altLang="ko-KR" b="0" i="1" dirty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b="0" i="1" dirty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      </m:t>
                                </m:r>
                                <m:r>
                                  <a:rPr lang="en-US" altLang="ko-KR" b="0" i="1" dirty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altLang="ko-KR" b="0" i="1" dirty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</m:sSub>
                          </m:oMath>
                        </m:oMathPara>
                      </a14:m>
                      <a:endParaRPr/>
                    </a:p>
                  </p:txBody>
                </p:sp>
              </mc:Choice>
              <mc:Fallback xmlns="">
                <p:sp>
                  <p:nvSpPr>
                    <p:cNvPr id="30" name="TextBox 29">
                      <a:extLst>
                        <a:ext uri="{FF2B5EF4-FFF2-40B4-BE49-F238E27FC236}">
                          <a16:creationId xmlns:a16="http://schemas.microsoft.com/office/drawing/2014/main" id="{B3271312-17DA-59A3-1890-A8F1AB8E20CA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287809" y="2273695"/>
                      <a:ext cx="2153873" cy="369332"/>
                    </a:xfrm>
                    <a:prstGeom prst="rect">
                      <a:avLst/>
                    </a:prstGeom>
                    <a:blipFill>
                      <a:blip r:embed="rId9"/>
                      <a:stretch>
                        <a:fillRect t="-11667" b="-2500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ko-KR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39" name="그룹 38">
                <a:extLst>
                  <a:ext uri="{FF2B5EF4-FFF2-40B4-BE49-F238E27FC236}">
                    <a16:creationId xmlns:a16="http://schemas.microsoft.com/office/drawing/2014/main" id="{CE31982E-CB7E-1D59-4952-886C25387E32}"/>
                  </a:ext>
                </a:extLst>
              </p:cNvPr>
              <p:cNvGrpSpPr/>
              <p:nvPr/>
            </p:nvGrpSpPr>
            <p:grpSpPr>
              <a:xfrm>
                <a:off x="7932528" y="2700350"/>
                <a:ext cx="447672" cy="2635324"/>
                <a:chOff x="7932528" y="2700350"/>
                <a:chExt cx="447672" cy="2635324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2" name="TextBox 31">
                      <a:extLst>
                        <a:ext uri="{FF2B5EF4-FFF2-40B4-BE49-F238E27FC236}">
                          <a16:creationId xmlns:a16="http://schemas.microsoft.com/office/drawing/2014/main" id="{627726C6-E08A-AFAF-040F-716C2ADEC8ED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983540" y="2700350"/>
                      <a:ext cx="370991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altLang="ko-KR" b="0" i="1" dirty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b="0" i="1" dirty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US" altLang="ko-KR" b="0" i="1" dirty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ko-KR" b="0" i="1" dirty="0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oMath>
                        </m:oMathPara>
                      </a14:m>
                      <a:endParaRPr lang="ko-KR" altLang="en-US" dirty="0"/>
                    </a:p>
                  </p:txBody>
                </p:sp>
              </mc:Choice>
              <mc:Fallback xmlns="">
                <p:sp>
                  <p:nvSpPr>
                    <p:cNvPr id="32" name="TextBox 31">
                      <a:extLst>
                        <a:ext uri="{FF2B5EF4-FFF2-40B4-BE49-F238E27FC236}">
                          <a16:creationId xmlns:a16="http://schemas.microsoft.com/office/drawing/2014/main" id="{627726C6-E08A-AFAF-040F-716C2ADEC8ED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983540" y="2700350"/>
                      <a:ext cx="370991" cy="369332"/>
                    </a:xfrm>
                    <a:prstGeom prst="rect">
                      <a:avLst/>
                    </a:prstGeom>
                    <a:blipFill>
                      <a:blip r:embed="rId10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ko-KR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3" name="TextBox 32">
                      <a:extLst>
                        <a:ext uri="{FF2B5EF4-FFF2-40B4-BE49-F238E27FC236}">
                          <a16:creationId xmlns:a16="http://schemas.microsoft.com/office/drawing/2014/main" id="{A8B7E1B1-A1A2-61F3-2251-DFCA18386A11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009209" y="3127790"/>
                      <a:ext cx="370991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altLang="ko-KR" b="0" i="1" dirty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b="0" i="1" dirty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US" altLang="ko-KR" b="0" i="1" dirty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altLang="ko-KR" b="0" i="1" dirty="0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oMath>
                        </m:oMathPara>
                      </a14:m>
                      <a:endParaRPr lang="ko-KR" altLang="en-US" dirty="0"/>
                    </a:p>
                  </p:txBody>
                </p:sp>
              </mc:Choice>
              <mc:Fallback xmlns="">
                <p:sp>
                  <p:nvSpPr>
                    <p:cNvPr id="33" name="TextBox 32">
                      <a:extLst>
                        <a:ext uri="{FF2B5EF4-FFF2-40B4-BE49-F238E27FC236}">
                          <a16:creationId xmlns:a16="http://schemas.microsoft.com/office/drawing/2014/main" id="{A8B7E1B1-A1A2-61F3-2251-DFCA18386A11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009209" y="3127790"/>
                      <a:ext cx="370991" cy="369332"/>
                    </a:xfrm>
                    <a:prstGeom prst="rect">
                      <a:avLst/>
                    </a:prstGeom>
                    <a:blipFill>
                      <a:blip r:embed="rId11"/>
                      <a:stretch>
                        <a:fillRect r="-163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ko-KR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4" name="TextBox 33">
                      <a:extLst>
                        <a:ext uri="{FF2B5EF4-FFF2-40B4-BE49-F238E27FC236}">
                          <a16:creationId xmlns:a16="http://schemas.microsoft.com/office/drawing/2014/main" id="{35641194-C241-99C1-3CAF-5DB31FB37B98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993654" y="3597248"/>
                      <a:ext cx="370991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altLang="ko-KR" b="0" i="1" dirty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b="0" i="1" dirty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US" altLang="ko-KR" b="0" i="1" dirty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  <m:r>
                              <a:rPr lang="en-US" altLang="ko-KR" b="0" i="1" dirty="0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oMath>
                        </m:oMathPara>
                      </a14:m>
                      <a:endParaRPr lang="ko-KR" altLang="en-US" dirty="0"/>
                    </a:p>
                  </p:txBody>
                </p:sp>
              </mc:Choice>
              <mc:Fallback xmlns="">
                <p:sp>
                  <p:nvSpPr>
                    <p:cNvPr id="34" name="TextBox 33">
                      <a:extLst>
                        <a:ext uri="{FF2B5EF4-FFF2-40B4-BE49-F238E27FC236}">
                          <a16:creationId xmlns:a16="http://schemas.microsoft.com/office/drawing/2014/main" id="{35641194-C241-99C1-3CAF-5DB31FB37B98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993654" y="3597248"/>
                      <a:ext cx="370991" cy="369332"/>
                    </a:xfrm>
                    <a:prstGeom prst="rect">
                      <a:avLst/>
                    </a:prstGeom>
                    <a:blipFill>
                      <a:blip r:embed="rId12"/>
                      <a:stretch>
                        <a:fillRect r="-3333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ko-KR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5" name="TextBox 34">
                      <a:extLst>
                        <a:ext uri="{FF2B5EF4-FFF2-40B4-BE49-F238E27FC236}">
                          <a16:creationId xmlns:a16="http://schemas.microsoft.com/office/drawing/2014/main" id="{7FD6047F-F614-F2F8-0AD5-8C82499CB7CF}"/>
                        </a:ext>
                      </a:extLst>
                    </p:cNvPr>
                    <p:cNvSpPr txBox="1"/>
                    <p:nvPr/>
                  </p:nvSpPr>
                  <p:spPr>
                    <a:xfrm rot="16200000">
                      <a:off x="7931698" y="4309479"/>
                      <a:ext cx="370991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altLang="ko-KR" b="0" i="1" dirty="0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…</m:t>
                            </m:r>
                          </m:oMath>
                        </m:oMathPara>
                      </a14:m>
                      <a:endParaRPr lang="ko-KR" altLang="en-US" dirty="0"/>
                    </a:p>
                  </p:txBody>
                </p:sp>
              </mc:Choice>
              <mc:Fallback xmlns="">
                <p:sp>
                  <p:nvSpPr>
                    <p:cNvPr id="35" name="TextBox 34">
                      <a:extLst>
                        <a:ext uri="{FF2B5EF4-FFF2-40B4-BE49-F238E27FC236}">
                          <a16:creationId xmlns:a16="http://schemas.microsoft.com/office/drawing/2014/main" id="{7FD6047F-F614-F2F8-0AD5-8C82499CB7CF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 rot="16200000">
                      <a:off x="7931698" y="4309479"/>
                      <a:ext cx="370991" cy="369332"/>
                    </a:xfrm>
                    <a:prstGeom prst="rect">
                      <a:avLst/>
                    </a:prstGeom>
                    <a:blipFill>
                      <a:blip r:embed="rId13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ko-KR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6" name="TextBox 35">
                      <a:extLst>
                        <a:ext uri="{FF2B5EF4-FFF2-40B4-BE49-F238E27FC236}">
                          <a16:creationId xmlns:a16="http://schemas.microsoft.com/office/drawing/2014/main" id="{933C3BAC-E690-8C7A-30DF-66D6560B07E0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003258" y="4966342"/>
                      <a:ext cx="370991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altLang="ko-KR" b="0" i="1" dirty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b="0" i="1" dirty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US" altLang="ko-KR" b="0" i="1" dirty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US" altLang="ko-KR" b="0" i="1" dirty="0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oMath>
                        </m:oMathPara>
                      </a14:m>
                      <a:endParaRPr lang="ko-KR" altLang="en-US" dirty="0"/>
                    </a:p>
                  </p:txBody>
                </p:sp>
              </mc:Choice>
              <mc:Fallback xmlns="">
                <p:sp>
                  <p:nvSpPr>
                    <p:cNvPr id="36" name="TextBox 35">
                      <a:extLst>
                        <a:ext uri="{FF2B5EF4-FFF2-40B4-BE49-F238E27FC236}">
                          <a16:creationId xmlns:a16="http://schemas.microsoft.com/office/drawing/2014/main" id="{933C3BAC-E690-8C7A-30DF-66D6560B07E0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003258" y="4966342"/>
                      <a:ext cx="370991" cy="369332"/>
                    </a:xfrm>
                    <a:prstGeom prst="rect">
                      <a:avLst/>
                    </a:prstGeom>
                    <a:blipFill>
                      <a:blip r:embed="rId1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ko-KR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997BCBA4-5389-2DFE-1D06-BB5EE6D6C7FC}"/>
                    </a:ext>
                  </a:extLst>
                </p:cNvPr>
                <p:cNvSpPr txBox="1"/>
                <p:nvPr/>
              </p:nvSpPr>
              <p:spPr>
                <a:xfrm>
                  <a:off x="9263081" y="6024033"/>
                  <a:ext cx="1626873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i="1" smtClean="0">
                            <a:latin typeface="Cambria Math" panose="02040503050406030204" pitchFamily="18" charset="0"/>
                          </a:rPr>
                          <m:t>𝐺</m:t>
                        </m:r>
                        <m:sSub>
                          <m:sSub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oMath>
                    </m:oMathPara>
                  </a14:m>
                  <a:endParaRPr lang="ko-KR" altLang="en-US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997BCBA4-5389-2DFE-1D06-BB5EE6D6C7F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63081" y="6024033"/>
                  <a:ext cx="1626873" cy="369332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2068043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9C6C4D-8984-E1F9-E401-882953C082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C81D63A3-8A09-4AE9-D136-63BF715A464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9037" y="0"/>
            <a:ext cx="11339177" cy="624423"/>
          </a:xfrm>
        </p:spPr>
        <p:txBody>
          <a:bodyPr/>
          <a:lstStyle/>
          <a:p>
            <a:r>
              <a:rPr lang="en-US" altLang="ko-KR" dirty="0"/>
              <a:t>Method</a:t>
            </a:r>
          </a:p>
        </p:txBody>
      </p:sp>
      <p:sp>
        <p:nvSpPr>
          <p:cNvPr id="7" name="내용 개체 틀 6">
            <a:extLst>
              <a:ext uri="{FF2B5EF4-FFF2-40B4-BE49-F238E27FC236}">
                <a16:creationId xmlns:a16="http://schemas.microsoft.com/office/drawing/2014/main" id="{A601FCBC-21A9-80BB-076C-71BE115603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623" y="1026160"/>
            <a:ext cx="11339177" cy="5506615"/>
          </a:xfrm>
        </p:spPr>
        <p:txBody>
          <a:bodyPr>
            <a:normAutofit/>
          </a:bodyPr>
          <a:lstStyle/>
          <a:p>
            <a:r>
              <a:rPr lang="en-US" altLang="ko-KR" dirty="0"/>
              <a:t>Module1 – </a:t>
            </a:r>
            <a:r>
              <a:rPr lang="en-US" altLang="ko-KR" dirty="0">
                <a:solidFill>
                  <a:srgbClr val="FF0000"/>
                </a:solidFill>
              </a:rPr>
              <a:t>E</a:t>
            </a:r>
            <a:r>
              <a:rPr lang="en-US" altLang="ko-KR" dirty="0"/>
              <a:t>ye-gaze </a:t>
            </a:r>
            <a:r>
              <a:rPr lang="en-US" altLang="ko-KR" dirty="0">
                <a:solidFill>
                  <a:srgbClr val="FF0000"/>
                </a:solidFill>
              </a:rPr>
              <a:t>G</a:t>
            </a:r>
            <a:r>
              <a:rPr lang="en-US" altLang="ko-KR" dirty="0"/>
              <a:t>uided </a:t>
            </a:r>
            <a:r>
              <a:rPr lang="en-US" altLang="ko-KR" dirty="0">
                <a:solidFill>
                  <a:srgbClr val="FF0000"/>
                </a:solidFill>
              </a:rPr>
              <a:t>F</a:t>
            </a:r>
            <a:r>
              <a:rPr lang="en-US" altLang="ko-KR" dirty="0"/>
              <a:t>ine-grained(EGF) Alignment</a:t>
            </a:r>
          </a:p>
          <a:p>
            <a:pPr lvl="1"/>
            <a:r>
              <a:rPr lang="en-US" altLang="ko-KR" dirty="0"/>
              <a:t>Image-Text Alignment</a:t>
            </a:r>
            <a:r>
              <a:rPr lang="ko-KR" altLang="en-US" dirty="0"/>
              <a:t>를 </a:t>
            </a:r>
            <a:r>
              <a:rPr lang="en-US" altLang="ko-KR" dirty="0"/>
              <a:t>Gaze-Text Alignment</a:t>
            </a:r>
            <a:r>
              <a:rPr lang="ko-KR" altLang="en-US" dirty="0"/>
              <a:t>를</a:t>
            </a:r>
            <a:r>
              <a:rPr lang="en-US" altLang="ko-KR" dirty="0"/>
              <a:t> Target</a:t>
            </a:r>
            <a:r>
              <a:rPr lang="ko-KR" altLang="en-US" dirty="0"/>
              <a:t>으로 학습</a:t>
            </a:r>
            <a:endParaRPr lang="en-US" altLang="ko-KR" dirty="0"/>
          </a:p>
          <a:p>
            <a:pPr lvl="2"/>
            <a:r>
              <a:rPr lang="ko-KR" altLang="en-US" dirty="0"/>
              <a:t>모델이</a:t>
            </a:r>
            <a:r>
              <a:rPr lang="en-US" altLang="ko-KR" dirty="0"/>
              <a:t> </a:t>
            </a:r>
            <a:r>
              <a:rPr lang="ko-KR" altLang="en-US" dirty="0"/>
              <a:t>텍스트를 해석할 때 의사의 시선과 동일한 이미지 영역을 바라보도록 학습</a:t>
            </a:r>
            <a:endParaRPr lang="en-US" altLang="ko-KR" dirty="0"/>
          </a:p>
          <a:p>
            <a:pPr marL="914400" lvl="2" indent="0">
              <a:buNone/>
            </a:pPr>
            <a:endParaRPr lang="en-US" altLang="ko-KR" dirty="0"/>
          </a:p>
          <a:p>
            <a:pPr lvl="1"/>
            <a:r>
              <a:rPr lang="en-US" altLang="ko-KR" dirty="0"/>
              <a:t>MLCE Loss: multi-label cross-entropy</a:t>
            </a:r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691C5A8E-AE66-1DD5-6605-0B283922B20D}"/>
              </a:ext>
            </a:extLst>
          </p:cNvPr>
          <p:cNvGrpSpPr/>
          <p:nvPr/>
        </p:nvGrpSpPr>
        <p:grpSpPr>
          <a:xfrm>
            <a:off x="790168" y="2909329"/>
            <a:ext cx="9266666" cy="3494196"/>
            <a:chOff x="1623288" y="2899169"/>
            <a:chExt cx="9266666" cy="3494196"/>
          </a:xfrm>
        </p:grpSpPr>
        <p:grpSp>
          <p:nvGrpSpPr>
            <p:cNvPr id="6" name="그룹 5">
              <a:extLst>
                <a:ext uri="{FF2B5EF4-FFF2-40B4-BE49-F238E27FC236}">
                  <a16:creationId xmlns:a16="http://schemas.microsoft.com/office/drawing/2014/main" id="{AA2156FF-3D3A-EFA5-8551-4C36C4E06762}"/>
                </a:ext>
              </a:extLst>
            </p:cNvPr>
            <p:cNvGrpSpPr/>
            <p:nvPr/>
          </p:nvGrpSpPr>
          <p:grpSpPr>
            <a:xfrm>
              <a:off x="1623288" y="2899169"/>
              <a:ext cx="8945423" cy="3494196"/>
              <a:chOff x="1625246" y="2273695"/>
              <a:chExt cx="8945423" cy="3494196"/>
            </a:xfrm>
          </p:grpSpPr>
          <p:grpSp>
            <p:nvGrpSpPr>
              <p:cNvPr id="9" name="그룹 8">
                <a:extLst>
                  <a:ext uri="{FF2B5EF4-FFF2-40B4-BE49-F238E27FC236}">
                    <a16:creationId xmlns:a16="http://schemas.microsoft.com/office/drawing/2014/main" id="{9CDF24DE-AADC-7313-59FF-A72891207F06}"/>
                  </a:ext>
                </a:extLst>
              </p:cNvPr>
              <p:cNvGrpSpPr/>
              <p:nvPr/>
            </p:nvGrpSpPr>
            <p:grpSpPr>
              <a:xfrm>
                <a:off x="1625246" y="2273695"/>
                <a:ext cx="8945423" cy="3494196"/>
                <a:chOff x="1625246" y="2273695"/>
                <a:chExt cx="8945423" cy="3494196"/>
              </a:xfrm>
            </p:grpSpPr>
            <p:grpSp>
              <p:nvGrpSpPr>
                <p:cNvPr id="16" name="그룹 15">
                  <a:extLst>
                    <a:ext uri="{FF2B5EF4-FFF2-40B4-BE49-F238E27FC236}">
                      <a16:creationId xmlns:a16="http://schemas.microsoft.com/office/drawing/2014/main" id="{71199249-386C-2F2F-9100-5DE037A78B4A}"/>
                    </a:ext>
                  </a:extLst>
                </p:cNvPr>
                <p:cNvGrpSpPr/>
                <p:nvPr/>
              </p:nvGrpSpPr>
              <p:grpSpPr>
                <a:xfrm>
                  <a:off x="1625246" y="2632390"/>
                  <a:ext cx="8945423" cy="3135501"/>
                  <a:chOff x="1341997" y="2713670"/>
                  <a:chExt cx="8945423" cy="3135501"/>
                </a:xfrm>
              </p:grpSpPr>
              <p:pic>
                <p:nvPicPr>
                  <p:cNvPr id="18" name="그림 17" descr="사각형, 직사각형, 다채로움이(가) 표시된 사진&#10;&#10;AI 생성 콘텐츠는 정확하지 않을 수 있습니다.">
                    <a:extLst>
                      <a:ext uri="{FF2B5EF4-FFF2-40B4-BE49-F238E27FC236}">
                        <a16:creationId xmlns:a16="http://schemas.microsoft.com/office/drawing/2014/main" id="{2F0005D5-B6E5-D50B-9D09-73FF1DC5396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6297210" y="2713670"/>
                    <a:ext cx="1428750" cy="2771775"/>
                  </a:xfrm>
                  <a:prstGeom prst="rect">
                    <a:avLst/>
                  </a:prstGeom>
                </p:spPr>
              </p:pic>
              <p:pic>
                <p:nvPicPr>
                  <p:cNvPr id="19" name="그림 18" descr="엑스레이 필름, 의료 영상, 방사선과, 방사선 촬영이(가) 표시된 사진&#10;&#10;AI 생성 콘텐츠는 정확하지 않을 수 있습니다.">
                    <a:extLst>
                      <a:ext uri="{FF2B5EF4-FFF2-40B4-BE49-F238E27FC236}">
                        <a16:creationId xmlns:a16="http://schemas.microsoft.com/office/drawing/2014/main" id="{66024AF1-EB67-9BDD-661E-855CDE432D4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1341997" y="3140337"/>
                    <a:ext cx="1581150" cy="1895475"/>
                  </a:xfrm>
                  <a:prstGeom prst="rect">
                    <a:avLst/>
                  </a:prstGeom>
                </p:spPr>
              </p:pic>
              <p:pic>
                <p:nvPicPr>
                  <p:cNvPr id="20" name="그림 19" descr="엑스레이 필름, 의료 영상, 방사선과, 의료이(가) 표시된 사진&#10;&#10;AI 생성 콘텐츠는 정확하지 않을 수 있습니다.">
                    <a:extLst>
                      <a:ext uri="{FF2B5EF4-FFF2-40B4-BE49-F238E27FC236}">
                        <a16:creationId xmlns:a16="http://schemas.microsoft.com/office/drawing/2014/main" id="{EBF11EAD-793D-5CA2-875F-D5B1CE81825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3405505" y="3140337"/>
                    <a:ext cx="1581150" cy="1895475"/>
                  </a:xfrm>
                  <a:prstGeom prst="rect">
                    <a:avLst/>
                  </a:prstGeom>
                </p:spPr>
              </p:pic>
              <p:pic>
                <p:nvPicPr>
                  <p:cNvPr id="21" name="그림 20" descr="사각형이(가) 표시된 사진&#10;&#10;AI 생성 콘텐츠는 정확하지 않을 수 있습니다.">
                    <a:extLst>
                      <a:ext uri="{FF2B5EF4-FFF2-40B4-BE49-F238E27FC236}">
                        <a16:creationId xmlns:a16="http://schemas.microsoft.com/office/drawing/2014/main" id="{852DD507-E096-E1E8-EBBC-9D43F70E537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9144420" y="3000054"/>
                    <a:ext cx="1143000" cy="2219325"/>
                  </a:xfrm>
                  <a:prstGeom prst="rect">
                    <a:avLst/>
                  </a:prstGeom>
                </p:spPr>
              </p:pic>
              <p:sp>
                <p:nvSpPr>
                  <p:cNvPr id="22" name="TextBox 21">
                    <a:extLst>
                      <a:ext uri="{FF2B5EF4-FFF2-40B4-BE49-F238E27FC236}">
                        <a16:creationId xmlns:a16="http://schemas.microsoft.com/office/drawing/2014/main" id="{67F5BF72-16A0-57C3-5FA1-D817843720E1}"/>
                      </a:ext>
                    </a:extLst>
                  </p:cNvPr>
                  <p:cNvSpPr txBox="1"/>
                  <p:nvPr/>
                </p:nvSpPr>
                <p:spPr>
                  <a:xfrm>
                    <a:off x="2995219" y="3914892"/>
                    <a:ext cx="338213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ko-KR" dirty="0">
                        <a:latin typeface="KoPubWorld돋움체 Bold" panose="00000800000000000000" pitchFamily="2" charset="-127"/>
                        <a:ea typeface="KoPubWorld돋움체 Bold" panose="00000800000000000000" pitchFamily="2" charset="-127"/>
                        <a:cs typeface="KoPubWorld돋움체 Bold" panose="00000800000000000000" pitchFamily="2" charset="-127"/>
                      </a:rPr>
                      <a:t>…</a:t>
                    </a:r>
                    <a:endParaRPr lang="ko-KR" altLang="en-US" dirty="0">
                      <a:latin typeface="KoPubWorld돋움체 Bold" panose="00000800000000000000" pitchFamily="2" charset="-127"/>
                      <a:ea typeface="KoPubWorld돋움체 Bold" panose="00000800000000000000" pitchFamily="2" charset="-127"/>
                      <a:cs typeface="KoPubWorld돋움체 Bold" panose="00000800000000000000" pitchFamily="2" charset="-127"/>
                    </a:endParaRPr>
                  </a:p>
                </p:txBody>
              </p:sp>
              <p:sp>
                <p:nvSpPr>
                  <p:cNvPr id="23" name="TextBox 22">
                    <a:extLst>
                      <a:ext uri="{FF2B5EF4-FFF2-40B4-BE49-F238E27FC236}">
                        <a16:creationId xmlns:a16="http://schemas.microsoft.com/office/drawing/2014/main" id="{2CF97467-5E72-B772-DDAF-5E4E126FC2AE}"/>
                      </a:ext>
                    </a:extLst>
                  </p:cNvPr>
                  <p:cNvSpPr txBox="1"/>
                  <p:nvPr/>
                </p:nvSpPr>
                <p:spPr>
                  <a:xfrm>
                    <a:off x="1492259" y="5068217"/>
                    <a:ext cx="1280626" cy="369332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:r>
                      <a:rPr lang="en-US" altLang="ko-KR" dirty="0">
                        <a:solidFill>
                          <a:sysClr val="windowText" lastClr="000000"/>
                        </a:solidFill>
                      </a:rPr>
                      <a:t>Sentence 1</a:t>
                    </a:r>
                    <a:endParaRPr lang="ko-KR" altLang="en-US" dirty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24" name="TextBox 23">
                    <a:extLst>
                      <a:ext uri="{FF2B5EF4-FFF2-40B4-BE49-F238E27FC236}">
                        <a16:creationId xmlns:a16="http://schemas.microsoft.com/office/drawing/2014/main" id="{9E07C7FB-4298-4094-5BF5-265A834255FB}"/>
                      </a:ext>
                    </a:extLst>
                  </p:cNvPr>
                  <p:cNvSpPr txBox="1"/>
                  <p:nvPr/>
                </p:nvSpPr>
                <p:spPr>
                  <a:xfrm>
                    <a:off x="3555767" y="5068217"/>
                    <a:ext cx="1280626" cy="369332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:r>
                      <a:rPr lang="en-US" altLang="ko-KR" dirty="0">
                        <a:solidFill>
                          <a:sysClr val="windowText" lastClr="000000"/>
                        </a:solidFill>
                      </a:rPr>
                      <a:t>Sentence m</a:t>
                    </a:r>
                    <a:endParaRPr lang="ko-KR" altLang="en-US" dirty="0">
                      <a:solidFill>
                        <a:sysClr val="windowText" lastClr="000000"/>
                      </a:solidFill>
                    </a:endParaRPr>
                  </a:p>
                </p:txBody>
              </p:sp>
              <p:cxnSp>
                <p:nvCxnSpPr>
                  <p:cNvPr id="25" name="직선 화살표 연결선 24">
                    <a:extLst>
                      <a:ext uri="{FF2B5EF4-FFF2-40B4-BE49-F238E27FC236}">
                        <a16:creationId xmlns:a16="http://schemas.microsoft.com/office/drawing/2014/main" id="{9046956E-FF14-9449-BC17-C55C0EF444D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212080" y="4084320"/>
                    <a:ext cx="792480" cy="0"/>
                  </a:xfrm>
                  <a:prstGeom prst="straightConnector1">
                    <a:avLst/>
                  </a:prstGeom>
                  <a:ln w="28575">
                    <a:tailEnd type="triangle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6" name="TextBox 25">
                    <a:extLst>
                      <a:ext uri="{FF2B5EF4-FFF2-40B4-BE49-F238E27FC236}">
                        <a16:creationId xmlns:a16="http://schemas.microsoft.com/office/drawing/2014/main" id="{FB0EA617-ACAB-0246-4FE4-D48344BD1651}"/>
                      </a:ext>
                    </a:extLst>
                  </p:cNvPr>
                  <p:cNvSpPr txBox="1"/>
                  <p:nvPr/>
                </p:nvSpPr>
                <p:spPr>
                  <a:xfrm>
                    <a:off x="5008372" y="3682583"/>
                    <a:ext cx="1280626" cy="369332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:r>
                      <a:rPr lang="en-US" altLang="ko-KR" dirty="0">
                        <a:solidFill>
                          <a:sysClr val="windowText" lastClr="000000"/>
                        </a:solidFill>
                      </a:rPr>
                      <a:t>Patched</a:t>
                    </a:r>
                    <a:endParaRPr lang="ko-KR" altLang="en-US" dirty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27" name="TextBox 26">
                    <a:extLst>
                      <a:ext uri="{FF2B5EF4-FFF2-40B4-BE49-F238E27FC236}">
                        <a16:creationId xmlns:a16="http://schemas.microsoft.com/office/drawing/2014/main" id="{86ED50AB-6FA7-F354-1CA2-7CF3CE0A4B0F}"/>
                      </a:ext>
                    </a:extLst>
                  </p:cNvPr>
                  <p:cNvSpPr txBox="1"/>
                  <p:nvPr/>
                </p:nvSpPr>
                <p:spPr>
                  <a:xfrm>
                    <a:off x="5008372" y="4114800"/>
                    <a:ext cx="1280626" cy="369332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:r>
                      <a:rPr lang="en-US" altLang="ko-KR" dirty="0">
                        <a:solidFill>
                          <a:sysClr val="windowText" lastClr="000000"/>
                        </a:solidFill>
                      </a:rPr>
                      <a:t>Flatten</a:t>
                    </a:r>
                    <a:endParaRPr lang="ko-KR" altLang="en-US" dirty="0">
                      <a:solidFill>
                        <a:sysClr val="windowText" lastClr="000000"/>
                      </a:solidFill>
                    </a:endParaRPr>
                  </a:p>
                </p:txBody>
              </p:sp>
              <p:cxnSp>
                <p:nvCxnSpPr>
                  <p:cNvPr id="28" name="직선 화살표 연결선 27">
                    <a:extLst>
                      <a:ext uri="{FF2B5EF4-FFF2-40B4-BE49-F238E27FC236}">
                        <a16:creationId xmlns:a16="http://schemas.microsoft.com/office/drawing/2014/main" id="{F74137A3-AE15-AC67-65DC-8AC57FDD1A0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8249920" y="4109717"/>
                    <a:ext cx="792480" cy="0"/>
                  </a:xfrm>
                  <a:prstGeom prst="straightConnector1">
                    <a:avLst/>
                  </a:prstGeom>
                  <a:ln w="28575">
                    <a:tailEnd type="triangle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FFFA07A6-9DC0-1651-86A3-5081832A54F6}"/>
                      </a:ext>
                    </a:extLst>
                  </p:cNvPr>
                  <p:cNvSpPr txBox="1"/>
                  <p:nvPr/>
                </p:nvSpPr>
                <p:spPr>
                  <a:xfrm>
                    <a:off x="8005953" y="3682583"/>
                    <a:ext cx="1280626" cy="369332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:r>
                      <a:rPr lang="en-US" altLang="ko-KR" dirty="0">
                        <a:solidFill>
                          <a:sysClr val="windowText" lastClr="000000"/>
                        </a:solidFill>
                      </a:rPr>
                      <a:t>Binarize</a:t>
                    </a:r>
                    <a:endParaRPr lang="ko-KR" altLang="en-US" dirty="0">
                      <a:solidFill>
                        <a:sysClr val="windowText" lastClr="000000"/>
                      </a:solidFill>
                    </a:endParaRPr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30" name="TextBox 29">
                        <a:extLst>
                          <a:ext uri="{FF2B5EF4-FFF2-40B4-BE49-F238E27FC236}">
                            <a16:creationId xmlns:a16="http://schemas.microsoft.com/office/drawing/2014/main" id="{19676769-2666-8ECE-CC0F-FB99048ADD2F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6278631" y="5479839"/>
                        <a:ext cx="1626873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>
                        <a:spAutoFit/>
                      </a:bodyPr>
                      <a:lstStyle/>
                      <a:p>
                        <a:pPr algn="ctr"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  <m:sSub>
                                <m:sSubPr>
                                  <m:ctrlPr>
                                    <a:rPr lang="en-US" altLang="ko-K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altLang="ko-KR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oMath>
                          </m:oMathPara>
                        </a14:m>
                        <a:endParaRPr lang="ko-KR" altLang="en-US" dirty="0">
                          <a:solidFill>
                            <a:sysClr val="windowText" lastClr="000000"/>
                          </a:solidFill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30" name="TextBox 29">
                        <a:extLst>
                          <a:ext uri="{FF2B5EF4-FFF2-40B4-BE49-F238E27FC236}">
                            <a16:creationId xmlns:a16="http://schemas.microsoft.com/office/drawing/2014/main" id="{19676769-2666-8ECE-CC0F-FB99048ADD2F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6278631" y="5479839"/>
                        <a:ext cx="1626873" cy="369332"/>
                      </a:xfrm>
                      <a:prstGeom prst="rect">
                        <a:avLst/>
                      </a:prstGeom>
                      <a:blipFill>
                        <a:blip r:embed="rId7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ko-KR" alt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7" name="TextBox 16">
                      <a:extLst>
                        <a:ext uri="{FF2B5EF4-FFF2-40B4-BE49-F238E27FC236}">
                          <a16:creationId xmlns:a16="http://schemas.microsoft.com/office/drawing/2014/main" id="{E35CA581-F0A1-8183-75D6-D07C67F076B1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287809" y="2273695"/>
                      <a:ext cx="2153873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>
                      <a:spAutoFit/>
                    </a:bodyPr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altLang="ko-KR" b="0" i="1" dirty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b="0" i="1" dirty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altLang="ko-KR" b="0" i="1" dirty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ko-KR" b="0" i="1" dirty="0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     …</m:t>
                            </m:r>
                            <m:sSub>
                              <m:sSubPr>
                                <m:ctrlPr>
                                  <a:rPr lang="en-US" altLang="ko-KR" b="0" i="1" dirty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b="0" i="1" dirty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      </m:t>
                                </m:r>
                                <m:r>
                                  <a:rPr lang="en-US" altLang="ko-KR" b="0" i="1" dirty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altLang="ko-KR" b="0" i="1" dirty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</m:sSub>
                          </m:oMath>
                        </m:oMathPara>
                      </a14:m>
                      <a:endParaRPr/>
                    </a:p>
                  </p:txBody>
                </p:sp>
              </mc:Choice>
              <mc:Fallback xmlns="">
                <p:sp>
                  <p:nvSpPr>
                    <p:cNvPr id="17" name="TextBox 16">
                      <a:extLst>
                        <a:ext uri="{FF2B5EF4-FFF2-40B4-BE49-F238E27FC236}">
                          <a16:creationId xmlns:a16="http://schemas.microsoft.com/office/drawing/2014/main" id="{E35CA581-F0A1-8183-75D6-D07C67F076B1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287809" y="2273695"/>
                      <a:ext cx="2153873" cy="369332"/>
                    </a:xfrm>
                    <a:prstGeom prst="rect">
                      <a:avLst/>
                    </a:prstGeom>
                    <a:blipFill>
                      <a:blip r:embed="rId8"/>
                      <a:stretch>
                        <a:fillRect t="-9836" b="-22951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ko-KR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10" name="그룹 9">
                <a:extLst>
                  <a:ext uri="{FF2B5EF4-FFF2-40B4-BE49-F238E27FC236}">
                    <a16:creationId xmlns:a16="http://schemas.microsoft.com/office/drawing/2014/main" id="{B6F61253-025F-7061-DA18-A55F8F46A482}"/>
                  </a:ext>
                </a:extLst>
              </p:cNvPr>
              <p:cNvGrpSpPr/>
              <p:nvPr/>
            </p:nvGrpSpPr>
            <p:grpSpPr>
              <a:xfrm>
                <a:off x="7932528" y="2700350"/>
                <a:ext cx="447672" cy="2635324"/>
                <a:chOff x="7932528" y="2700350"/>
                <a:chExt cx="447672" cy="2635324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1" name="TextBox 10">
                      <a:extLst>
                        <a:ext uri="{FF2B5EF4-FFF2-40B4-BE49-F238E27FC236}">
                          <a16:creationId xmlns:a16="http://schemas.microsoft.com/office/drawing/2014/main" id="{3403D1EE-3D88-85B6-4D0E-3991666B0EB3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983540" y="2700350"/>
                      <a:ext cx="370991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altLang="ko-KR" b="0" i="1" dirty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b="0" i="1" dirty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US" altLang="ko-KR" b="0" i="1" dirty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ko-KR" b="0" i="1" dirty="0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oMath>
                        </m:oMathPara>
                      </a14:m>
                      <a:endParaRPr lang="ko-KR" altLang="en-US" dirty="0"/>
                    </a:p>
                  </p:txBody>
                </p:sp>
              </mc:Choice>
              <mc:Fallback xmlns="">
                <p:sp>
                  <p:nvSpPr>
                    <p:cNvPr id="11" name="TextBox 10">
                      <a:extLst>
                        <a:ext uri="{FF2B5EF4-FFF2-40B4-BE49-F238E27FC236}">
                          <a16:creationId xmlns:a16="http://schemas.microsoft.com/office/drawing/2014/main" id="{3403D1EE-3D88-85B6-4D0E-3991666B0EB3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983540" y="2700350"/>
                      <a:ext cx="370991" cy="369332"/>
                    </a:xfrm>
                    <a:prstGeom prst="rect">
                      <a:avLst/>
                    </a:prstGeom>
                    <a:blipFill>
                      <a:blip r:embed="rId9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ko-KR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2" name="TextBox 11">
                      <a:extLst>
                        <a:ext uri="{FF2B5EF4-FFF2-40B4-BE49-F238E27FC236}">
                          <a16:creationId xmlns:a16="http://schemas.microsoft.com/office/drawing/2014/main" id="{45DB9A9A-E4E5-CF3D-1FD9-09214C521DCF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009209" y="3127790"/>
                      <a:ext cx="370991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altLang="ko-KR" b="0" i="1" dirty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b="0" i="1" dirty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US" altLang="ko-KR" b="0" i="1" dirty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altLang="ko-KR" b="0" i="1" dirty="0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oMath>
                        </m:oMathPara>
                      </a14:m>
                      <a:endParaRPr lang="ko-KR" altLang="en-US" dirty="0"/>
                    </a:p>
                  </p:txBody>
                </p:sp>
              </mc:Choice>
              <mc:Fallback xmlns="">
                <p:sp>
                  <p:nvSpPr>
                    <p:cNvPr id="12" name="TextBox 11">
                      <a:extLst>
                        <a:ext uri="{FF2B5EF4-FFF2-40B4-BE49-F238E27FC236}">
                          <a16:creationId xmlns:a16="http://schemas.microsoft.com/office/drawing/2014/main" id="{45DB9A9A-E4E5-CF3D-1FD9-09214C521DCF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009209" y="3127790"/>
                      <a:ext cx="370991" cy="369332"/>
                    </a:xfrm>
                    <a:prstGeom prst="rect">
                      <a:avLst/>
                    </a:prstGeom>
                    <a:blipFill>
                      <a:blip r:embed="rId10"/>
                      <a:stretch>
                        <a:fillRect r="-163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ko-KR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3" name="TextBox 12">
                      <a:extLst>
                        <a:ext uri="{FF2B5EF4-FFF2-40B4-BE49-F238E27FC236}">
                          <a16:creationId xmlns:a16="http://schemas.microsoft.com/office/drawing/2014/main" id="{A40235B0-AFE4-3A7A-0F28-AAA3FE340BE4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993654" y="3597248"/>
                      <a:ext cx="370991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altLang="ko-KR" b="0" i="1" dirty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b="0" i="1" dirty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US" altLang="ko-KR" b="0" i="1" dirty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  <m:r>
                              <a:rPr lang="en-US" altLang="ko-KR" b="0" i="1" dirty="0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oMath>
                        </m:oMathPara>
                      </a14:m>
                      <a:endParaRPr lang="ko-KR" altLang="en-US" dirty="0"/>
                    </a:p>
                  </p:txBody>
                </p:sp>
              </mc:Choice>
              <mc:Fallback xmlns="">
                <p:sp>
                  <p:nvSpPr>
                    <p:cNvPr id="13" name="TextBox 12">
                      <a:extLst>
                        <a:ext uri="{FF2B5EF4-FFF2-40B4-BE49-F238E27FC236}">
                          <a16:creationId xmlns:a16="http://schemas.microsoft.com/office/drawing/2014/main" id="{A40235B0-AFE4-3A7A-0F28-AAA3FE340BE4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993654" y="3597248"/>
                      <a:ext cx="370991" cy="369332"/>
                    </a:xfrm>
                    <a:prstGeom prst="rect">
                      <a:avLst/>
                    </a:prstGeom>
                    <a:blipFill>
                      <a:blip r:embed="rId11"/>
                      <a:stretch>
                        <a:fillRect r="-163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ko-KR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4" name="TextBox 13">
                      <a:extLst>
                        <a:ext uri="{FF2B5EF4-FFF2-40B4-BE49-F238E27FC236}">
                          <a16:creationId xmlns:a16="http://schemas.microsoft.com/office/drawing/2014/main" id="{DEE26ADD-510B-030F-385F-D953107AB89B}"/>
                        </a:ext>
                      </a:extLst>
                    </p:cNvPr>
                    <p:cNvSpPr txBox="1"/>
                    <p:nvPr/>
                  </p:nvSpPr>
                  <p:spPr>
                    <a:xfrm rot="16200000">
                      <a:off x="7931698" y="4309479"/>
                      <a:ext cx="370991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altLang="ko-KR" b="0" i="1" dirty="0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…</m:t>
                            </m:r>
                          </m:oMath>
                        </m:oMathPara>
                      </a14:m>
                      <a:endParaRPr lang="ko-KR" altLang="en-US" dirty="0"/>
                    </a:p>
                  </p:txBody>
                </p:sp>
              </mc:Choice>
              <mc:Fallback xmlns="">
                <p:sp>
                  <p:nvSpPr>
                    <p:cNvPr id="14" name="TextBox 13">
                      <a:extLst>
                        <a:ext uri="{FF2B5EF4-FFF2-40B4-BE49-F238E27FC236}">
                          <a16:creationId xmlns:a16="http://schemas.microsoft.com/office/drawing/2014/main" id="{DEE26ADD-510B-030F-385F-D953107AB89B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 rot="16200000">
                      <a:off x="7931698" y="4309479"/>
                      <a:ext cx="370991" cy="369332"/>
                    </a:xfrm>
                    <a:prstGeom prst="rect">
                      <a:avLst/>
                    </a:prstGeom>
                    <a:blipFill>
                      <a:blip r:embed="rId12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ko-KR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5" name="TextBox 14">
                      <a:extLst>
                        <a:ext uri="{FF2B5EF4-FFF2-40B4-BE49-F238E27FC236}">
                          <a16:creationId xmlns:a16="http://schemas.microsoft.com/office/drawing/2014/main" id="{705FC4DB-B9CF-72D0-A47C-45FA451821AA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003258" y="4966342"/>
                      <a:ext cx="370991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altLang="ko-KR" b="0" i="1" dirty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b="0" i="1" dirty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US" altLang="ko-KR" b="0" i="1" dirty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US" altLang="ko-KR" b="0" i="1" dirty="0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oMath>
                        </m:oMathPara>
                      </a14:m>
                      <a:endParaRPr lang="ko-KR" altLang="en-US" dirty="0"/>
                    </a:p>
                  </p:txBody>
                </p:sp>
              </mc:Choice>
              <mc:Fallback xmlns="">
                <p:sp>
                  <p:nvSpPr>
                    <p:cNvPr id="15" name="TextBox 14">
                      <a:extLst>
                        <a:ext uri="{FF2B5EF4-FFF2-40B4-BE49-F238E27FC236}">
                          <a16:creationId xmlns:a16="http://schemas.microsoft.com/office/drawing/2014/main" id="{705FC4DB-B9CF-72D0-A47C-45FA451821AA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003258" y="4966342"/>
                      <a:ext cx="370991" cy="369332"/>
                    </a:xfrm>
                    <a:prstGeom prst="rect">
                      <a:avLst/>
                    </a:prstGeom>
                    <a:blipFill>
                      <a:blip r:embed="rId13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ko-KR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807AFA7B-C7CC-EFBA-1FBA-64F80BE1A3D5}"/>
                    </a:ext>
                  </a:extLst>
                </p:cNvPr>
                <p:cNvSpPr txBox="1"/>
                <p:nvPr/>
              </p:nvSpPr>
              <p:spPr>
                <a:xfrm>
                  <a:off x="9263081" y="6024033"/>
                  <a:ext cx="1626873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i="1" smtClean="0">
                            <a:latin typeface="Cambria Math" panose="02040503050406030204" pitchFamily="18" charset="0"/>
                          </a:rPr>
                          <m:t>𝐺</m:t>
                        </m:r>
                        <m:sSub>
                          <m:sSub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oMath>
                    </m:oMathPara>
                  </a14:m>
                  <a:endParaRPr lang="ko-KR" altLang="en-US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807AFA7B-C7CC-EFBA-1FBA-64F80BE1A3D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63081" y="6024033"/>
                  <a:ext cx="1626873" cy="369332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5" name="그룹 44">
            <a:extLst>
              <a:ext uri="{FF2B5EF4-FFF2-40B4-BE49-F238E27FC236}">
                <a16:creationId xmlns:a16="http://schemas.microsoft.com/office/drawing/2014/main" id="{D3271C52-5D07-7459-3467-65D1B5E23504}"/>
              </a:ext>
            </a:extLst>
          </p:cNvPr>
          <p:cNvGrpSpPr/>
          <p:nvPr/>
        </p:nvGrpSpPr>
        <p:grpSpPr>
          <a:xfrm>
            <a:off x="10077114" y="3185076"/>
            <a:ext cx="2153873" cy="2601566"/>
            <a:chOff x="10077114" y="3185076"/>
            <a:chExt cx="2153873" cy="2601566"/>
          </a:xfrm>
        </p:grpSpPr>
        <p:pic>
          <p:nvPicPr>
            <p:cNvPr id="32" name="그림 31" descr="사각형, 직사각형, 패턴, 건물이(가) 표시된 사진&#10;&#10;AI 생성 콘텐츠는 정확하지 않을 수 있습니다.">
              <a:extLst>
                <a:ext uri="{FF2B5EF4-FFF2-40B4-BE49-F238E27FC236}">
                  <a16:creationId xmlns:a16="http://schemas.microsoft.com/office/drawing/2014/main" id="{307D2A29-EB3B-29BC-EB11-A93818D44092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10548194" y="3529217"/>
              <a:ext cx="1181100" cy="2257425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265510C1-94E3-CEB3-0334-BF05609EB6B7}"/>
                    </a:ext>
                  </a:extLst>
                </p:cNvPr>
                <p:cNvSpPr txBox="1"/>
                <p:nvPr/>
              </p:nvSpPr>
              <p:spPr>
                <a:xfrm>
                  <a:off x="10077114" y="3185076"/>
                  <a:ext cx="2153873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b="0" i="1" dirty="0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dirty="0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ko-KR" b="0" i="1" dirty="0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ko-KR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   …</m:t>
                        </m:r>
                        <m:sSub>
                          <m:sSubPr>
                            <m:ctrlPr>
                              <a:rPr lang="en-US" altLang="ko-KR" b="0" i="1" dirty="0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dirty="0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    </m:t>
                            </m:r>
                            <m:r>
                              <a:rPr lang="en-US" altLang="ko-KR" b="0" i="1" dirty="0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ko-KR" b="0" i="1" dirty="0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oMath>
                    </m:oMathPara>
                  </a14:m>
                  <a:endParaRPr/>
                </a:p>
              </p:txBody>
            </p:sp>
          </mc:Choice>
          <mc:Fallback xmlns="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265510C1-94E3-CEB3-0334-BF05609EB6B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77114" y="3185076"/>
                  <a:ext cx="2153873" cy="369332"/>
                </a:xfrm>
                <a:prstGeom prst="rect">
                  <a:avLst/>
                </a:prstGeom>
                <a:blipFill>
                  <a:blip r:embed="rId16"/>
                  <a:stretch>
                    <a:fillRect t="-9836" b="-22951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E8AED1ED-4840-A446-99A7-3A87ED9131ED}"/>
                    </a:ext>
                  </a:extLst>
                </p:cNvPr>
                <p:cNvSpPr txBox="1"/>
                <p:nvPr/>
              </p:nvSpPr>
              <p:spPr>
                <a:xfrm>
                  <a:off x="11680823" y="3507741"/>
                  <a:ext cx="370991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b="0" i="1" dirty="0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dirty="0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altLang="ko-KR" b="0" i="1" dirty="0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ko-KR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E8AED1ED-4840-A446-99A7-3A87ED9131E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680823" y="3507741"/>
                  <a:ext cx="370991" cy="369332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1E8F9489-3B01-FC9D-67BA-58E26E716889}"/>
                    </a:ext>
                  </a:extLst>
                </p:cNvPr>
                <p:cNvSpPr txBox="1"/>
                <p:nvPr/>
              </p:nvSpPr>
              <p:spPr>
                <a:xfrm>
                  <a:off x="11706492" y="3904701"/>
                  <a:ext cx="370991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b="0" i="1" dirty="0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dirty="0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altLang="ko-KR" b="0" i="1" dirty="0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ko-KR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1E8F9489-3B01-FC9D-67BA-58E26E71688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706492" y="3904701"/>
                  <a:ext cx="370991" cy="369332"/>
                </a:xfrm>
                <a:prstGeom prst="rect">
                  <a:avLst/>
                </a:prstGeom>
                <a:blipFill>
                  <a:blip r:embed="rId18"/>
                  <a:stretch>
                    <a:fillRect r="-1639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DCC042A5-D518-E334-BDE9-2B9AE56EFB0B}"/>
                    </a:ext>
                  </a:extLst>
                </p:cNvPr>
                <p:cNvSpPr txBox="1"/>
                <p:nvPr/>
              </p:nvSpPr>
              <p:spPr>
                <a:xfrm>
                  <a:off x="11690937" y="4282719"/>
                  <a:ext cx="370991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b="0" i="1" dirty="0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dirty="0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altLang="ko-KR" b="0" i="1" dirty="0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altLang="ko-KR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DCC042A5-D518-E334-BDE9-2B9AE56EFB0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690937" y="4282719"/>
                  <a:ext cx="370991" cy="369332"/>
                </a:xfrm>
                <a:prstGeom prst="rect">
                  <a:avLst/>
                </a:prstGeom>
                <a:blipFill>
                  <a:blip r:embed="rId19"/>
                  <a:stretch>
                    <a:fillRect r="-1639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F7752AC4-8755-19BB-C493-D20F550E2DCC}"/>
                    </a:ext>
                  </a:extLst>
                </p:cNvPr>
                <p:cNvSpPr txBox="1"/>
                <p:nvPr/>
              </p:nvSpPr>
              <p:spPr>
                <a:xfrm rot="16200000">
                  <a:off x="11650962" y="4883278"/>
                  <a:ext cx="370991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…</m:t>
                        </m:r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F7752AC4-8755-19BB-C493-D20F550E2DC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11650962" y="4883278"/>
                  <a:ext cx="370991" cy="369332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777AE4F7-605A-A9DE-14C6-5309C98E8EA0}"/>
                    </a:ext>
                  </a:extLst>
                </p:cNvPr>
                <p:cNvSpPr txBox="1"/>
                <p:nvPr/>
              </p:nvSpPr>
              <p:spPr>
                <a:xfrm>
                  <a:off x="11672718" y="5417310"/>
                  <a:ext cx="370991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b="0" i="1" dirty="0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dirty="0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altLang="ko-KR" b="0" i="1" dirty="0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altLang="ko-KR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777AE4F7-605A-A9DE-14C6-5309C98E8EA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672718" y="5417310"/>
                  <a:ext cx="370991" cy="369332"/>
                </a:xfrm>
                <a:prstGeom prst="rect">
                  <a:avLst/>
                </a:prstGeom>
                <a:blipFill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42" name="직선 화살표 연결선 41">
            <a:extLst>
              <a:ext uri="{FF2B5EF4-FFF2-40B4-BE49-F238E27FC236}">
                <a16:creationId xmlns:a16="http://schemas.microsoft.com/office/drawing/2014/main" id="{D3A47C80-1244-220B-1D04-A40E8D2686C4}"/>
              </a:ext>
            </a:extLst>
          </p:cNvPr>
          <p:cNvCxnSpPr>
            <a:cxnSpLocks/>
          </p:cNvCxnSpPr>
          <p:nvPr/>
        </p:nvCxnSpPr>
        <p:spPr>
          <a:xfrm>
            <a:off x="9834880" y="4638674"/>
            <a:ext cx="619760" cy="0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37CC7211-3CC4-3834-3817-E59C18FF7322}"/>
              </a:ext>
            </a:extLst>
          </p:cNvPr>
          <p:cNvSpPr txBox="1"/>
          <p:nvPr/>
        </p:nvSpPr>
        <p:spPr>
          <a:xfrm>
            <a:off x="9501580" y="4232882"/>
            <a:ext cx="12806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dirty="0">
                <a:solidFill>
                  <a:srgbClr val="FF0000"/>
                </a:solidFill>
              </a:rPr>
              <a:t>MLCE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C6E5D915-3F6F-8530-C796-C87F75411A26}"/>
              </a:ext>
            </a:extLst>
          </p:cNvPr>
          <p:cNvSpPr txBox="1"/>
          <p:nvPr/>
        </p:nvSpPr>
        <p:spPr>
          <a:xfrm>
            <a:off x="10548194" y="5846106"/>
            <a:ext cx="128062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dirty="0">
                <a:solidFill>
                  <a:sysClr val="windowText" lastClr="000000"/>
                </a:solidFill>
              </a:rPr>
              <a:t>Sent-Patch</a:t>
            </a:r>
          </a:p>
          <a:p>
            <a:pPr algn="ctr"/>
            <a:r>
              <a:rPr lang="en-US" altLang="ko-KR" dirty="0">
                <a:solidFill>
                  <a:sysClr val="windowText" lastClr="000000"/>
                </a:solidFill>
              </a:rPr>
              <a:t>Similarity</a:t>
            </a:r>
            <a:endParaRPr lang="ko-KR" altLang="en-US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4921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6B4ACB-AB20-A6F6-CD4A-0930079389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672A6E62-C57F-4F4C-EAE2-F896840AD90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9037" y="0"/>
            <a:ext cx="11339177" cy="624423"/>
          </a:xfrm>
        </p:spPr>
        <p:txBody>
          <a:bodyPr/>
          <a:lstStyle/>
          <a:p>
            <a:r>
              <a:rPr lang="en-US" altLang="ko-KR" dirty="0"/>
              <a:t>Method</a:t>
            </a:r>
          </a:p>
        </p:txBody>
      </p:sp>
      <p:sp>
        <p:nvSpPr>
          <p:cNvPr id="7" name="내용 개체 틀 6">
            <a:extLst>
              <a:ext uri="{FF2B5EF4-FFF2-40B4-BE49-F238E27FC236}">
                <a16:creationId xmlns:a16="http://schemas.microsoft.com/office/drawing/2014/main" id="{3F2962E5-9B20-57F4-6544-CA4DD07FF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623" y="1026160"/>
            <a:ext cx="11339177" cy="5506615"/>
          </a:xfrm>
        </p:spPr>
        <p:txBody>
          <a:bodyPr>
            <a:normAutofit/>
          </a:bodyPr>
          <a:lstStyle/>
          <a:p>
            <a:r>
              <a:rPr lang="en-US" altLang="ko-KR" dirty="0"/>
              <a:t>Module1 – </a:t>
            </a:r>
            <a:r>
              <a:rPr lang="en-US" altLang="ko-KR" dirty="0">
                <a:solidFill>
                  <a:srgbClr val="FF0000"/>
                </a:solidFill>
              </a:rPr>
              <a:t>E</a:t>
            </a:r>
            <a:r>
              <a:rPr lang="en-US" altLang="ko-KR" dirty="0"/>
              <a:t>ye-gaze </a:t>
            </a:r>
            <a:r>
              <a:rPr lang="en-US" altLang="ko-KR" dirty="0">
                <a:solidFill>
                  <a:srgbClr val="FF0000"/>
                </a:solidFill>
              </a:rPr>
              <a:t>G</a:t>
            </a:r>
            <a:r>
              <a:rPr lang="en-US" altLang="ko-KR" dirty="0"/>
              <a:t>uided </a:t>
            </a:r>
            <a:r>
              <a:rPr lang="en-US" altLang="ko-KR" dirty="0">
                <a:solidFill>
                  <a:srgbClr val="FF0000"/>
                </a:solidFill>
              </a:rPr>
              <a:t>F</a:t>
            </a:r>
            <a:r>
              <a:rPr lang="en-US" altLang="ko-KR" dirty="0"/>
              <a:t>ine-grained(EGF) Alignment</a:t>
            </a:r>
          </a:p>
          <a:p>
            <a:pPr lvl="1"/>
            <a:r>
              <a:rPr lang="en-US" altLang="ko-KR" dirty="0"/>
              <a:t>Image-Text Alignment</a:t>
            </a:r>
            <a:r>
              <a:rPr lang="ko-KR" altLang="en-US" dirty="0"/>
              <a:t>를 </a:t>
            </a:r>
            <a:r>
              <a:rPr lang="en-US" altLang="ko-KR" dirty="0"/>
              <a:t>Gaze-Text Alignment</a:t>
            </a:r>
            <a:r>
              <a:rPr lang="ko-KR" altLang="en-US" dirty="0"/>
              <a:t>를</a:t>
            </a:r>
            <a:r>
              <a:rPr lang="en-US" altLang="ko-KR" dirty="0"/>
              <a:t> Target</a:t>
            </a:r>
            <a:r>
              <a:rPr lang="ko-KR" altLang="en-US" dirty="0"/>
              <a:t>으로 학습</a:t>
            </a:r>
            <a:endParaRPr lang="en-US" altLang="ko-KR" dirty="0"/>
          </a:p>
          <a:p>
            <a:pPr lvl="2"/>
            <a:r>
              <a:rPr lang="ko-KR" altLang="en-US" dirty="0"/>
              <a:t>모델이</a:t>
            </a:r>
            <a:r>
              <a:rPr lang="en-US" altLang="ko-KR" dirty="0"/>
              <a:t> </a:t>
            </a:r>
            <a:r>
              <a:rPr lang="ko-KR" altLang="en-US" dirty="0"/>
              <a:t>텍스트를 해석할 때 의사의 시선과 동일한 이미지 영역을 바라보도록 학습</a:t>
            </a:r>
            <a:endParaRPr lang="en-US" altLang="ko-KR" dirty="0"/>
          </a:p>
        </p:txBody>
      </p:sp>
      <p:grpSp>
        <p:nvGrpSpPr>
          <p:cNvPr id="116" name="그룹 115">
            <a:extLst>
              <a:ext uri="{FF2B5EF4-FFF2-40B4-BE49-F238E27FC236}">
                <a16:creationId xmlns:a16="http://schemas.microsoft.com/office/drawing/2014/main" id="{70A1A65E-7AA1-0547-D6AE-DEC3CD461AFE}"/>
              </a:ext>
            </a:extLst>
          </p:cNvPr>
          <p:cNvGrpSpPr/>
          <p:nvPr/>
        </p:nvGrpSpPr>
        <p:grpSpPr>
          <a:xfrm>
            <a:off x="1015122" y="2313076"/>
            <a:ext cx="10347005" cy="4215453"/>
            <a:chOff x="1242654" y="2265162"/>
            <a:chExt cx="10347005" cy="4215453"/>
          </a:xfrm>
        </p:grpSpPr>
        <p:grpSp>
          <p:nvGrpSpPr>
            <p:cNvPr id="3" name="그룹 2">
              <a:extLst>
                <a:ext uri="{FF2B5EF4-FFF2-40B4-BE49-F238E27FC236}">
                  <a16:creationId xmlns:a16="http://schemas.microsoft.com/office/drawing/2014/main" id="{CF7F54EA-2AB4-3344-3832-612295B5CA5E}"/>
                </a:ext>
              </a:extLst>
            </p:cNvPr>
            <p:cNvGrpSpPr/>
            <p:nvPr/>
          </p:nvGrpSpPr>
          <p:grpSpPr>
            <a:xfrm>
              <a:off x="1242654" y="3238529"/>
              <a:ext cx="2153873" cy="2601566"/>
              <a:chOff x="10077114" y="3185076"/>
              <a:chExt cx="2153873" cy="2601566"/>
            </a:xfrm>
          </p:grpSpPr>
          <p:pic>
            <p:nvPicPr>
              <p:cNvPr id="4" name="그림 3" descr="사각형, 직사각형, 패턴, 건물이(가) 표시된 사진&#10;&#10;AI 생성 콘텐츠는 정확하지 않을 수 있습니다.">
                <a:extLst>
                  <a:ext uri="{FF2B5EF4-FFF2-40B4-BE49-F238E27FC236}">
                    <a16:creationId xmlns:a16="http://schemas.microsoft.com/office/drawing/2014/main" id="{13F94BBC-CAA9-24A3-8AC9-238CD8A3EA9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548194" y="3529217"/>
                <a:ext cx="1181100" cy="2257425"/>
              </a:xfrm>
              <a:prstGeom prst="rect">
                <a:avLst/>
              </a:prstGeom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1" name="TextBox 30">
                    <a:extLst>
                      <a:ext uri="{FF2B5EF4-FFF2-40B4-BE49-F238E27FC236}">
                        <a16:creationId xmlns:a16="http://schemas.microsoft.com/office/drawing/2014/main" id="{AFF1197A-D068-32B0-B88F-2716AC832E12}"/>
                      </a:ext>
                    </a:extLst>
                  </p:cNvPr>
                  <p:cNvSpPr txBox="1"/>
                  <p:nvPr/>
                </p:nvSpPr>
                <p:spPr>
                  <a:xfrm>
                    <a:off x="10077114" y="3185076"/>
                    <a:ext cx="2153873" cy="369332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ko-KR" b="0" i="1" dirty="0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b="0" i="1" dirty="0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altLang="ko-KR" b="0" i="1" dirty="0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ko-KR" b="0" i="1" dirty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   …</m:t>
                          </m:r>
                          <m:sSub>
                            <m:sSubPr>
                              <m:ctrlPr>
                                <a:rPr lang="en-US" altLang="ko-KR" b="0" i="1" dirty="0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b="0" i="1" dirty="0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    </m:t>
                              </m:r>
                              <m:r>
                                <a:rPr lang="en-US" altLang="ko-KR" b="0" i="1" dirty="0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altLang="ko-KR" b="0" i="1" dirty="0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oMath>
                      </m:oMathPara>
                    </a14:m>
                    <a:endParaRPr/>
                  </a:p>
                </p:txBody>
              </p:sp>
            </mc:Choice>
            <mc:Fallback xmlns="">
              <p:sp>
                <p:nvSpPr>
                  <p:cNvPr id="31" name="TextBox 30">
                    <a:extLst>
                      <a:ext uri="{FF2B5EF4-FFF2-40B4-BE49-F238E27FC236}">
                        <a16:creationId xmlns:a16="http://schemas.microsoft.com/office/drawing/2014/main" id="{AFF1197A-D068-32B0-B88F-2716AC832E1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077114" y="3185076"/>
                    <a:ext cx="2153873" cy="369332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t="-9836" b="-22951"/>
                    </a:stretch>
                  </a:blipFill>
                </p:spPr>
                <p:txBody>
                  <a:bodyPr/>
                  <a:lstStyle/>
                  <a:p>
                    <a:r>
                      <a:rPr lang="ko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9" name="TextBox 38">
                    <a:extLst>
                      <a:ext uri="{FF2B5EF4-FFF2-40B4-BE49-F238E27FC236}">
                        <a16:creationId xmlns:a16="http://schemas.microsoft.com/office/drawing/2014/main" id="{5238560B-3328-7317-E75F-47A3DA2A860A}"/>
                      </a:ext>
                    </a:extLst>
                  </p:cNvPr>
                  <p:cNvSpPr txBox="1"/>
                  <p:nvPr/>
                </p:nvSpPr>
                <p:spPr>
                  <a:xfrm>
                    <a:off x="11680823" y="3507741"/>
                    <a:ext cx="370991" cy="369332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ko-KR" b="0" i="1" dirty="0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b="0" i="1" dirty="0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altLang="ko-KR" b="0" i="1" dirty="0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ko-KR" b="0" i="1" dirty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oMath>
                      </m:oMathPara>
                    </a14:m>
                    <a:endParaRPr lang="ko-KR" altLang="en-US" dirty="0"/>
                  </a:p>
                </p:txBody>
              </p:sp>
            </mc:Choice>
            <mc:Fallback xmlns="">
              <p:sp>
                <p:nvSpPr>
                  <p:cNvPr id="39" name="TextBox 38">
                    <a:extLst>
                      <a:ext uri="{FF2B5EF4-FFF2-40B4-BE49-F238E27FC236}">
                        <a16:creationId xmlns:a16="http://schemas.microsoft.com/office/drawing/2014/main" id="{5238560B-3328-7317-E75F-47A3DA2A860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680823" y="3507741"/>
                    <a:ext cx="370991" cy="369332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r="-1667"/>
                    </a:stretch>
                  </a:blipFill>
                </p:spPr>
                <p:txBody>
                  <a:bodyPr/>
                  <a:lstStyle/>
                  <a:p>
                    <a:r>
                      <a:rPr lang="ko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0" name="TextBox 39">
                    <a:extLst>
                      <a:ext uri="{FF2B5EF4-FFF2-40B4-BE49-F238E27FC236}">
                        <a16:creationId xmlns:a16="http://schemas.microsoft.com/office/drawing/2014/main" id="{B16A8E5B-982D-0169-7F75-ACB1B964A14F}"/>
                      </a:ext>
                    </a:extLst>
                  </p:cNvPr>
                  <p:cNvSpPr txBox="1"/>
                  <p:nvPr/>
                </p:nvSpPr>
                <p:spPr>
                  <a:xfrm>
                    <a:off x="11706492" y="3904701"/>
                    <a:ext cx="370991" cy="369332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ko-KR" b="0" i="1" dirty="0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b="0" i="1" dirty="0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altLang="ko-KR" b="0" i="1" dirty="0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ko-KR" b="0" i="1" dirty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oMath>
                      </m:oMathPara>
                    </a14:m>
                    <a:endParaRPr lang="ko-KR" altLang="en-US" dirty="0"/>
                  </a:p>
                </p:txBody>
              </p:sp>
            </mc:Choice>
            <mc:Fallback xmlns="">
              <p:sp>
                <p:nvSpPr>
                  <p:cNvPr id="40" name="TextBox 39">
                    <a:extLst>
                      <a:ext uri="{FF2B5EF4-FFF2-40B4-BE49-F238E27FC236}">
                        <a16:creationId xmlns:a16="http://schemas.microsoft.com/office/drawing/2014/main" id="{B16A8E5B-982D-0169-7F75-ACB1B964A14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706492" y="3904701"/>
                    <a:ext cx="370991" cy="369332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r="-1639"/>
                    </a:stretch>
                  </a:blipFill>
                </p:spPr>
                <p:txBody>
                  <a:bodyPr/>
                  <a:lstStyle/>
                  <a:p>
                    <a:r>
                      <a:rPr lang="ko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" name="TextBox 40">
                    <a:extLst>
                      <a:ext uri="{FF2B5EF4-FFF2-40B4-BE49-F238E27FC236}">
                        <a16:creationId xmlns:a16="http://schemas.microsoft.com/office/drawing/2014/main" id="{17AF2F63-6F94-F7B6-22E7-D75414A35338}"/>
                      </a:ext>
                    </a:extLst>
                  </p:cNvPr>
                  <p:cNvSpPr txBox="1"/>
                  <p:nvPr/>
                </p:nvSpPr>
                <p:spPr>
                  <a:xfrm>
                    <a:off x="11690937" y="4282719"/>
                    <a:ext cx="370991" cy="369332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ko-KR" b="0" i="1" dirty="0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b="0" i="1" dirty="0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altLang="ko-KR" b="0" i="1" dirty="0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altLang="ko-KR" b="0" i="1" dirty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oMath>
                      </m:oMathPara>
                    </a14:m>
                    <a:endParaRPr lang="ko-KR" altLang="en-US" dirty="0"/>
                  </a:p>
                </p:txBody>
              </p:sp>
            </mc:Choice>
            <mc:Fallback xmlns="">
              <p:sp>
                <p:nvSpPr>
                  <p:cNvPr id="41" name="TextBox 40">
                    <a:extLst>
                      <a:ext uri="{FF2B5EF4-FFF2-40B4-BE49-F238E27FC236}">
                        <a16:creationId xmlns:a16="http://schemas.microsoft.com/office/drawing/2014/main" id="{17AF2F63-6F94-F7B6-22E7-D75414A3533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690937" y="4282719"/>
                    <a:ext cx="370991" cy="369332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r="-1639"/>
                    </a:stretch>
                  </a:blipFill>
                </p:spPr>
                <p:txBody>
                  <a:bodyPr/>
                  <a:lstStyle/>
                  <a:p>
                    <a:r>
                      <a:rPr lang="ko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3" name="TextBox 42">
                    <a:extLst>
                      <a:ext uri="{FF2B5EF4-FFF2-40B4-BE49-F238E27FC236}">
                        <a16:creationId xmlns:a16="http://schemas.microsoft.com/office/drawing/2014/main" id="{1CA0FF49-1A82-1BBB-5A3E-E63217C8F294}"/>
                      </a:ext>
                    </a:extLst>
                  </p:cNvPr>
                  <p:cNvSpPr txBox="1"/>
                  <p:nvPr/>
                </p:nvSpPr>
                <p:spPr>
                  <a:xfrm rot="16200000">
                    <a:off x="11650962" y="4883278"/>
                    <a:ext cx="370991" cy="369332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ko-KR" b="0" i="1" dirty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…</m:t>
                          </m:r>
                        </m:oMath>
                      </m:oMathPara>
                    </a14:m>
                    <a:endParaRPr lang="ko-KR" altLang="en-US" dirty="0"/>
                  </a:p>
                </p:txBody>
              </p:sp>
            </mc:Choice>
            <mc:Fallback xmlns="">
              <p:sp>
                <p:nvSpPr>
                  <p:cNvPr id="43" name="TextBox 42">
                    <a:extLst>
                      <a:ext uri="{FF2B5EF4-FFF2-40B4-BE49-F238E27FC236}">
                        <a16:creationId xmlns:a16="http://schemas.microsoft.com/office/drawing/2014/main" id="{1CA0FF49-1A82-1BBB-5A3E-E63217C8F29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6200000">
                    <a:off x="11650962" y="4883278"/>
                    <a:ext cx="370991" cy="369332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ko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5" name="TextBox 44">
                    <a:extLst>
                      <a:ext uri="{FF2B5EF4-FFF2-40B4-BE49-F238E27FC236}">
                        <a16:creationId xmlns:a16="http://schemas.microsoft.com/office/drawing/2014/main" id="{0F558CD3-E8D4-B66C-AE29-0F3105B2FD3B}"/>
                      </a:ext>
                    </a:extLst>
                  </p:cNvPr>
                  <p:cNvSpPr txBox="1"/>
                  <p:nvPr/>
                </p:nvSpPr>
                <p:spPr>
                  <a:xfrm>
                    <a:off x="11672718" y="5417310"/>
                    <a:ext cx="370991" cy="369332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ko-KR" b="0" i="1" dirty="0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b="0" i="1" dirty="0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altLang="ko-KR" b="0" i="1" dirty="0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altLang="ko-KR" b="0" i="1" dirty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oMath>
                      </m:oMathPara>
                    </a14:m>
                    <a:endParaRPr lang="ko-KR" altLang="en-US" dirty="0"/>
                  </a:p>
                </p:txBody>
              </p:sp>
            </mc:Choice>
            <mc:Fallback xmlns="">
              <p:sp>
                <p:nvSpPr>
                  <p:cNvPr id="45" name="TextBox 44">
                    <a:extLst>
                      <a:ext uri="{FF2B5EF4-FFF2-40B4-BE49-F238E27FC236}">
                        <a16:creationId xmlns:a16="http://schemas.microsoft.com/office/drawing/2014/main" id="{0F558CD3-E8D4-B66C-AE29-0F3105B2FD3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672718" y="5417310"/>
                    <a:ext cx="370991" cy="369332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ko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pic>
          <p:nvPicPr>
            <p:cNvPr id="47" name="그림 46" descr="스크린샷, 직사각형, 라인, 쇼지이(가) 표시된 사진&#10;&#10;AI 생성 콘텐츠는 정확하지 않을 수 있습니다.">
              <a:extLst>
                <a:ext uri="{FF2B5EF4-FFF2-40B4-BE49-F238E27FC236}">
                  <a16:creationId xmlns:a16="http://schemas.microsoft.com/office/drawing/2014/main" id="{E124F37F-1FE3-3641-4FAE-8FD1BC98500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848527" y="2294482"/>
              <a:ext cx="406180" cy="2257425"/>
            </a:xfrm>
            <a:prstGeom prst="rect">
              <a:avLst/>
            </a:prstGeom>
          </p:spPr>
        </p:pic>
        <p:pic>
          <p:nvPicPr>
            <p:cNvPr id="49" name="그림 48">
              <a:extLst>
                <a:ext uri="{FF2B5EF4-FFF2-40B4-BE49-F238E27FC236}">
                  <a16:creationId xmlns:a16="http://schemas.microsoft.com/office/drawing/2014/main" id="{A17B6A20-4764-A8C8-E603-AF36FC9E6BC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428262" y="5434942"/>
              <a:ext cx="1082232" cy="369333"/>
            </a:xfrm>
            <a:prstGeom prst="rect">
              <a:avLst/>
            </a:prstGeom>
          </p:spPr>
        </p:pic>
        <p:pic>
          <p:nvPicPr>
            <p:cNvPr id="51" name="그림 50" descr="사각형, 직사각형, 패턴, 라인이(가) 표시된 사진&#10;&#10;AI 생성 콘텐츠는 정확하지 않을 수 있습니다.">
              <a:extLst>
                <a:ext uri="{FF2B5EF4-FFF2-40B4-BE49-F238E27FC236}">
                  <a16:creationId xmlns:a16="http://schemas.microsoft.com/office/drawing/2014/main" id="{FBE4304E-2D8D-1A81-4D95-CC26D4F81B5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8843897" y="2957311"/>
              <a:ext cx="1428750" cy="1419225"/>
            </a:xfrm>
            <a:prstGeom prst="rect">
              <a:avLst/>
            </a:prstGeom>
          </p:spPr>
        </p:pic>
        <p:pic>
          <p:nvPicPr>
            <p:cNvPr id="53" name="그림 52" descr="사각형, 직사각형, 패턴, 다채로움이(가) 표시된 사진&#10;&#10;AI 생성 콘텐츠는 정확하지 않을 수 있습니다.">
              <a:extLst>
                <a:ext uri="{FF2B5EF4-FFF2-40B4-BE49-F238E27FC236}">
                  <a16:creationId xmlns:a16="http://schemas.microsoft.com/office/drawing/2014/main" id="{813EEFED-EAFF-8E60-3ED2-617FFA02DDF0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8843897" y="4906843"/>
              <a:ext cx="1441728" cy="1419884"/>
            </a:xfrm>
            <a:prstGeom prst="rect">
              <a:avLst/>
            </a:prstGeom>
          </p:spPr>
        </p:pic>
        <p:pic>
          <p:nvPicPr>
            <p:cNvPr id="55" name="그림 54">
              <a:extLst>
                <a:ext uri="{FF2B5EF4-FFF2-40B4-BE49-F238E27FC236}">
                  <a16:creationId xmlns:a16="http://schemas.microsoft.com/office/drawing/2014/main" id="{0785023D-A306-A333-09D5-4773955FD75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7424087" y="3168692"/>
              <a:ext cx="400050" cy="400050"/>
            </a:xfrm>
            <a:prstGeom prst="rect">
              <a:avLst/>
            </a:prstGeom>
          </p:spPr>
        </p:pic>
        <p:cxnSp>
          <p:nvCxnSpPr>
            <p:cNvPr id="57" name="직선 화살표 연결선 56">
              <a:extLst>
                <a:ext uri="{FF2B5EF4-FFF2-40B4-BE49-F238E27FC236}">
                  <a16:creationId xmlns:a16="http://schemas.microsoft.com/office/drawing/2014/main" id="{B0C85F24-F072-70E6-3F21-BA8D4AAE88A8}"/>
                </a:ext>
              </a:extLst>
            </p:cNvPr>
            <p:cNvCxnSpPr>
              <a:cxnSpLocks/>
            </p:cNvCxnSpPr>
            <p:nvPr/>
          </p:nvCxnSpPr>
          <p:spPr>
            <a:xfrm>
              <a:off x="3396527" y="5619608"/>
              <a:ext cx="1694157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1" name="그림 60">
              <a:extLst>
                <a:ext uri="{FF2B5EF4-FFF2-40B4-BE49-F238E27FC236}">
                  <a16:creationId xmlns:a16="http://schemas.microsoft.com/office/drawing/2014/main" id="{F3BB98CA-CDA9-62E0-2FD1-8531E961DD2E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7424087" y="5419583"/>
              <a:ext cx="400050" cy="400050"/>
            </a:xfrm>
            <a:prstGeom prst="rect">
              <a:avLst/>
            </a:prstGeom>
          </p:spPr>
        </p:pic>
        <p:cxnSp>
          <p:nvCxnSpPr>
            <p:cNvPr id="63" name="직선 화살표 연결선 62">
              <a:extLst>
                <a:ext uri="{FF2B5EF4-FFF2-40B4-BE49-F238E27FC236}">
                  <a16:creationId xmlns:a16="http://schemas.microsoft.com/office/drawing/2014/main" id="{8A30DCEC-89EC-634C-7048-AED4AA9D5BC0}"/>
                </a:ext>
              </a:extLst>
            </p:cNvPr>
            <p:cNvCxnSpPr>
              <a:cxnSpLocks/>
            </p:cNvCxnSpPr>
            <p:nvPr/>
          </p:nvCxnSpPr>
          <p:spPr>
            <a:xfrm>
              <a:off x="6756400" y="3349525"/>
              <a:ext cx="45720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직선 화살표 연결선 65">
              <a:extLst>
                <a:ext uri="{FF2B5EF4-FFF2-40B4-BE49-F238E27FC236}">
                  <a16:creationId xmlns:a16="http://schemas.microsoft.com/office/drawing/2014/main" id="{C12510C6-A070-D006-F039-5BF6046110FB}"/>
                </a:ext>
              </a:extLst>
            </p:cNvPr>
            <p:cNvCxnSpPr>
              <a:cxnSpLocks/>
            </p:cNvCxnSpPr>
            <p:nvPr/>
          </p:nvCxnSpPr>
          <p:spPr>
            <a:xfrm>
              <a:off x="6761480" y="5619608"/>
              <a:ext cx="45720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연결선: 구부러짐 72">
              <a:extLst>
                <a:ext uri="{FF2B5EF4-FFF2-40B4-BE49-F238E27FC236}">
                  <a16:creationId xmlns:a16="http://schemas.microsoft.com/office/drawing/2014/main" id="{A81FE8A5-3113-8501-5DBB-7BEE3A1C9605}"/>
                </a:ext>
              </a:extLst>
            </p:cNvPr>
            <p:cNvCxnSpPr>
              <a:cxnSpLocks/>
              <a:stCxn id="55" idx="2"/>
            </p:cNvCxnSpPr>
            <p:nvPr/>
          </p:nvCxnSpPr>
          <p:spPr>
            <a:xfrm rot="5400000" flipH="1" flipV="1">
              <a:off x="8070171" y="2763182"/>
              <a:ext cx="359500" cy="1251619"/>
            </a:xfrm>
            <a:prstGeom prst="curvedConnector4">
              <a:avLst>
                <a:gd name="adj1" fmla="val -63588"/>
                <a:gd name="adj2" fmla="val 57991"/>
              </a:avLst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연결선: 구부러짐 74">
              <a:extLst>
                <a:ext uri="{FF2B5EF4-FFF2-40B4-BE49-F238E27FC236}">
                  <a16:creationId xmlns:a16="http://schemas.microsoft.com/office/drawing/2014/main" id="{04219893-CD7B-E50C-FACA-3D6058ACA2EB}"/>
                </a:ext>
              </a:extLst>
            </p:cNvPr>
            <p:cNvCxnSpPr>
              <a:cxnSpLocks/>
              <a:stCxn id="55" idx="0"/>
            </p:cNvCxnSpPr>
            <p:nvPr/>
          </p:nvCxnSpPr>
          <p:spPr>
            <a:xfrm rot="5400000" flipH="1" flipV="1">
              <a:off x="8726569" y="1871405"/>
              <a:ext cx="194831" cy="2399745"/>
            </a:xfrm>
            <a:prstGeom prst="curvedConnector3">
              <a:avLst>
                <a:gd name="adj1" fmla="val 305983"/>
              </a:avLst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연결선: 구부러짐 83">
              <a:extLst>
                <a:ext uri="{FF2B5EF4-FFF2-40B4-BE49-F238E27FC236}">
                  <a16:creationId xmlns:a16="http://schemas.microsoft.com/office/drawing/2014/main" id="{C1BE8AB3-C629-5092-E3FD-55998372958D}"/>
                </a:ext>
              </a:extLst>
            </p:cNvPr>
            <p:cNvCxnSpPr>
              <a:cxnSpLocks/>
              <a:stCxn id="61" idx="2"/>
            </p:cNvCxnSpPr>
            <p:nvPr/>
          </p:nvCxnSpPr>
          <p:spPr>
            <a:xfrm rot="16200000" flipH="1">
              <a:off x="8096388" y="5347356"/>
              <a:ext cx="507093" cy="1451645"/>
            </a:xfrm>
            <a:prstGeom prst="curvedConnector3">
              <a:avLst>
                <a:gd name="adj1" fmla="val 145080"/>
              </a:avLst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연결선: 구부러짐 89">
              <a:extLst>
                <a:ext uri="{FF2B5EF4-FFF2-40B4-BE49-F238E27FC236}">
                  <a16:creationId xmlns:a16="http://schemas.microsoft.com/office/drawing/2014/main" id="{81C705CC-894C-8383-C4B4-1F25458973D8}"/>
                </a:ext>
              </a:extLst>
            </p:cNvPr>
            <p:cNvCxnSpPr>
              <a:cxnSpLocks/>
              <a:stCxn id="61" idx="0"/>
            </p:cNvCxnSpPr>
            <p:nvPr/>
          </p:nvCxnSpPr>
          <p:spPr>
            <a:xfrm rot="5400000" flipH="1" flipV="1">
              <a:off x="8093564" y="4637417"/>
              <a:ext cx="312715" cy="1251619"/>
            </a:xfrm>
            <a:prstGeom prst="curvedConnector2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0DCAAE31-BB24-4BFD-A308-53384E874927}"/>
                </a:ext>
              </a:extLst>
            </p:cNvPr>
            <p:cNvSpPr txBox="1"/>
            <p:nvPr/>
          </p:nvSpPr>
          <p:spPr>
            <a:xfrm>
              <a:off x="4295800" y="2996964"/>
              <a:ext cx="128062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dirty="0">
                  <a:solidFill>
                    <a:sysClr val="windowText" lastClr="000000"/>
                  </a:solidFill>
                </a:rPr>
                <a:t>Row Max</a:t>
              </a:r>
              <a:endParaRPr lang="ko-KR" altLang="en-US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6BCC1E0B-277C-ECD5-3B4D-2E3D77715224}"/>
                </a:ext>
              </a:extLst>
            </p:cNvPr>
            <p:cNvSpPr txBox="1"/>
            <p:nvPr/>
          </p:nvSpPr>
          <p:spPr>
            <a:xfrm>
              <a:off x="3463849" y="5247453"/>
              <a:ext cx="148515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dirty="0">
                  <a:solidFill>
                    <a:sysClr val="windowText" lastClr="000000"/>
                  </a:solidFill>
                </a:rPr>
                <a:t>Column Max</a:t>
              </a:r>
              <a:endParaRPr lang="ko-KR" altLang="en-US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66116E5C-44D3-AC65-FE5F-C04E20501ECD}"/>
                </a:ext>
              </a:extLst>
            </p:cNvPr>
            <p:cNvSpPr txBox="1"/>
            <p:nvPr/>
          </p:nvSpPr>
          <p:spPr>
            <a:xfrm>
              <a:off x="7824137" y="6172838"/>
              <a:ext cx="1082232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ysClr val="windowText" lastClr="000000"/>
                  </a:solidFill>
                </a:rPr>
                <a:t>w/o gaze</a:t>
              </a:r>
              <a:endParaRPr lang="ko-KR" altLang="en-US" sz="14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9B87DFB2-1810-35D8-173A-08C7AF63B1D7}"/>
                </a:ext>
              </a:extLst>
            </p:cNvPr>
            <p:cNvSpPr txBox="1"/>
            <p:nvPr/>
          </p:nvSpPr>
          <p:spPr>
            <a:xfrm>
              <a:off x="7613501" y="4820825"/>
              <a:ext cx="1082232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rgbClr val="FF0000"/>
                  </a:solidFill>
                </a:rPr>
                <a:t>w/ gaze</a:t>
              </a:r>
              <a:endParaRPr lang="ko-KR" alt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CDA878DF-29D1-E480-1C5E-BA8C27F8ACE4}"/>
                </a:ext>
              </a:extLst>
            </p:cNvPr>
            <p:cNvSpPr txBox="1"/>
            <p:nvPr/>
          </p:nvSpPr>
          <p:spPr>
            <a:xfrm>
              <a:off x="7613501" y="3814900"/>
              <a:ext cx="1082232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rgbClr val="FF0000"/>
                  </a:solidFill>
                </a:rPr>
                <a:t>w/ gaze</a:t>
              </a:r>
              <a:endParaRPr lang="ko-KR" alt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9078ADEF-099D-DD6F-3081-909AB58B3C55}"/>
                </a:ext>
              </a:extLst>
            </p:cNvPr>
            <p:cNvSpPr txBox="1"/>
            <p:nvPr/>
          </p:nvSpPr>
          <p:spPr>
            <a:xfrm>
              <a:off x="8183870" y="2265162"/>
              <a:ext cx="1082232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ysClr val="windowText" lastClr="000000"/>
                  </a:solidFill>
                </a:rPr>
                <a:t>w/o gaze</a:t>
              </a:r>
              <a:endParaRPr lang="ko-KR" altLang="en-US" sz="1400" dirty="0">
                <a:solidFill>
                  <a:sysClr val="windowText" lastClr="000000"/>
                </a:solidFill>
              </a:endParaRPr>
            </a:p>
          </p:txBody>
        </p:sp>
        <p:cxnSp>
          <p:nvCxnSpPr>
            <p:cNvPr id="107" name="연결선: 꺾임 106">
              <a:extLst>
                <a:ext uri="{FF2B5EF4-FFF2-40B4-BE49-F238E27FC236}">
                  <a16:creationId xmlns:a16="http://schemas.microsoft.com/office/drawing/2014/main" id="{268F2F61-1E27-878F-C52A-F63B061EB14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17354" y="3349525"/>
              <a:ext cx="2210908" cy="619263"/>
            </a:xfrm>
            <a:prstGeom prst="bentConnector3">
              <a:avLst>
                <a:gd name="adj1" fmla="val 55055"/>
              </a:avLst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직선 화살표 연결선 111">
              <a:extLst>
                <a:ext uri="{FF2B5EF4-FFF2-40B4-BE49-F238E27FC236}">
                  <a16:creationId xmlns:a16="http://schemas.microsoft.com/office/drawing/2014/main" id="{6BC086B4-1CD0-E152-2C5C-8451972FD2D0}"/>
                </a:ext>
              </a:extLst>
            </p:cNvPr>
            <p:cNvCxnSpPr>
              <a:cxnSpLocks/>
            </p:cNvCxnSpPr>
            <p:nvPr/>
          </p:nvCxnSpPr>
          <p:spPr>
            <a:xfrm>
              <a:off x="9545824" y="4436244"/>
              <a:ext cx="6489" cy="386005"/>
            </a:xfrm>
            <a:prstGeom prst="straightConnector1">
              <a:avLst/>
            </a:prstGeom>
            <a:ln w="28575">
              <a:solidFill>
                <a:srgbClr val="7030A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B9342972-FCB9-2674-5F2E-211D8A5509DF}"/>
                </a:ext>
              </a:extLst>
            </p:cNvPr>
            <p:cNvSpPr txBox="1"/>
            <p:nvPr/>
          </p:nvSpPr>
          <p:spPr>
            <a:xfrm>
              <a:off x="9541977" y="4451493"/>
              <a:ext cx="1872577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dirty="0">
                  <a:solidFill>
                    <a:srgbClr val="7030A0"/>
                  </a:solidFill>
                </a:rPr>
                <a:t>Contrastive Loss</a:t>
              </a:r>
              <a:endParaRPr lang="ko-KR" altLang="en-US" dirty="0">
                <a:solidFill>
                  <a:srgbClr val="7030A0"/>
                </a:solidFill>
              </a:endParaRPr>
            </a:p>
          </p:txBody>
        </p: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5C572D5E-8BDD-D9B1-F1EB-D7EB07BEC6B9}"/>
                </a:ext>
              </a:extLst>
            </p:cNvPr>
            <p:cNvSpPr txBox="1"/>
            <p:nvPr/>
          </p:nvSpPr>
          <p:spPr>
            <a:xfrm>
              <a:off x="10309033" y="3388991"/>
              <a:ext cx="1280626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dirty="0">
                  <a:solidFill>
                    <a:sysClr val="windowText" lastClr="000000"/>
                  </a:solidFill>
                </a:rPr>
                <a:t>Patch-Sent</a:t>
              </a:r>
            </a:p>
            <a:p>
              <a:pPr algn="ctr"/>
              <a:r>
                <a:rPr lang="en-US" altLang="ko-KR" dirty="0">
                  <a:solidFill>
                    <a:sysClr val="windowText" lastClr="000000"/>
                  </a:solidFill>
                </a:rPr>
                <a:t>Similarity</a:t>
              </a:r>
              <a:endParaRPr lang="ko-KR" altLang="en-US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7C7F2668-9C59-6822-6B14-ED448B63EC42}"/>
                </a:ext>
              </a:extLst>
            </p:cNvPr>
            <p:cNvSpPr txBox="1"/>
            <p:nvPr/>
          </p:nvSpPr>
          <p:spPr>
            <a:xfrm>
              <a:off x="10309033" y="5332263"/>
              <a:ext cx="1280626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dirty="0">
                  <a:solidFill>
                    <a:sysClr val="windowText" lastClr="000000"/>
                  </a:solidFill>
                </a:rPr>
                <a:t>Sent-Patch</a:t>
              </a:r>
            </a:p>
            <a:p>
              <a:pPr algn="ctr"/>
              <a:r>
                <a:rPr lang="en-US" altLang="ko-KR" dirty="0">
                  <a:solidFill>
                    <a:sysClr val="windowText" lastClr="000000"/>
                  </a:solidFill>
                </a:rPr>
                <a:t>Similarity</a:t>
              </a:r>
              <a:endParaRPr lang="ko-KR" altLang="en-US" dirty="0">
                <a:solidFill>
                  <a:sysClr val="windowText" lastClr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435947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4B0AF6-9BAF-AC35-2312-62E62B40EC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0924DD54-DC71-F0EA-EB6D-F2A45E3DF72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9037" y="0"/>
            <a:ext cx="11339177" cy="624423"/>
          </a:xfrm>
        </p:spPr>
        <p:txBody>
          <a:bodyPr/>
          <a:lstStyle/>
          <a:p>
            <a:r>
              <a:rPr lang="en-US" altLang="ko-KR" dirty="0"/>
              <a:t>Method</a:t>
            </a:r>
          </a:p>
        </p:txBody>
      </p:sp>
      <p:sp>
        <p:nvSpPr>
          <p:cNvPr id="7" name="내용 개체 틀 6">
            <a:extLst>
              <a:ext uri="{FF2B5EF4-FFF2-40B4-BE49-F238E27FC236}">
                <a16:creationId xmlns:a16="http://schemas.microsoft.com/office/drawing/2014/main" id="{8B3C20B6-D77B-A638-FE8B-AF06ED98CC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623" y="1026160"/>
            <a:ext cx="11339177" cy="5506615"/>
          </a:xfrm>
        </p:spPr>
        <p:txBody>
          <a:bodyPr>
            <a:normAutofit/>
          </a:bodyPr>
          <a:lstStyle/>
          <a:p>
            <a:r>
              <a:rPr lang="en-US" altLang="ko-KR" dirty="0"/>
              <a:t>Module1 – </a:t>
            </a:r>
            <a:r>
              <a:rPr lang="en-US" altLang="ko-KR" dirty="0">
                <a:solidFill>
                  <a:srgbClr val="FF0000"/>
                </a:solidFill>
              </a:rPr>
              <a:t>E</a:t>
            </a:r>
            <a:r>
              <a:rPr lang="en-US" altLang="ko-KR" dirty="0"/>
              <a:t>ye-gaze </a:t>
            </a:r>
            <a:r>
              <a:rPr lang="en-US" altLang="ko-KR" dirty="0">
                <a:solidFill>
                  <a:srgbClr val="FF0000"/>
                </a:solidFill>
              </a:rPr>
              <a:t>G</a:t>
            </a:r>
            <a:r>
              <a:rPr lang="en-US" altLang="ko-KR" dirty="0"/>
              <a:t>uided </a:t>
            </a:r>
            <a:r>
              <a:rPr lang="en-US" altLang="ko-KR" dirty="0">
                <a:solidFill>
                  <a:srgbClr val="FF0000"/>
                </a:solidFill>
              </a:rPr>
              <a:t>F</a:t>
            </a:r>
            <a:r>
              <a:rPr lang="en-US" altLang="ko-KR" dirty="0"/>
              <a:t>ine-grained(EGF) Alignment</a:t>
            </a:r>
          </a:p>
          <a:p>
            <a:pPr lvl="1"/>
            <a:r>
              <a:rPr lang="en-US" altLang="ko-KR" dirty="0"/>
              <a:t>Gaze-guided Label Generation</a:t>
            </a:r>
          </a:p>
          <a:p>
            <a:pPr lvl="2"/>
            <a:r>
              <a:rPr lang="en-US" altLang="ko-KR" dirty="0"/>
              <a:t>Gaze heatmap </a:t>
            </a:r>
            <a:r>
              <a:rPr lang="ko-KR" altLang="en-US" dirty="0"/>
              <a:t>→ </a:t>
            </a:r>
            <a:r>
              <a:rPr lang="en-US" altLang="ko-KR" dirty="0"/>
              <a:t>Binarization</a:t>
            </a:r>
            <a:endParaRPr lang="en-US" altLang="ko-KR" b="0" dirty="0"/>
          </a:p>
          <a:p>
            <a:pPr lvl="2"/>
            <a:endParaRPr lang="en-US" altLang="ko-KR" dirty="0"/>
          </a:p>
          <a:p>
            <a:pPr lvl="2"/>
            <a:endParaRPr lang="en-US" altLang="ko-KR" dirty="0"/>
          </a:p>
          <a:p>
            <a:pPr lvl="1"/>
            <a:r>
              <a:rPr lang="en-US" altLang="ko-KR" dirty="0"/>
              <a:t>Fine-grained Optimization</a:t>
            </a:r>
            <a:endParaRPr lang="en-US" altLang="ko-KR" b="0" i="1" dirty="0">
              <a:latin typeface="Cambria Math" panose="02040503050406030204" pitchFamily="18" charset="0"/>
            </a:endParaRPr>
          </a:p>
          <a:p>
            <a:pPr lvl="2"/>
            <a:r>
              <a:rPr lang="ko-KR" altLang="en-US" dirty="0"/>
              <a:t>모델이 예측한 유사도와 </a:t>
            </a:r>
            <a:r>
              <a:rPr lang="en-US" altLang="ko-KR" dirty="0"/>
              <a:t>gaze label </a:t>
            </a:r>
            <a:r>
              <a:rPr lang="ko-KR" altLang="en-US" dirty="0"/>
              <a:t>거리 최소화</a:t>
            </a:r>
            <a:endParaRPr lang="en-US" altLang="ko-KR" dirty="0"/>
          </a:p>
          <a:p>
            <a:pPr lvl="2"/>
            <a:endParaRPr lang="en-US" altLang="ko-KR" dirty="0"/>
          </a:p>
          <a:p>
            <a:pPr lvl="2"/>
            <a:endParaRPr lang="en-US" altLang="ko-KR" dirty="0"/>
          </a:p>
          <a:p>
            <a:pPr lvl="1"/>
            <a:r>
              <a:rPr lang="en-US" altLang="ko-KR" dirty="0"/>
              <a:t>Total Loss</a:t>
            </a:r>
          </a:p>
          <a:p>
            <a:pPr lvl="2"/>
            <a:r>
              <a:rPr lang="en-US" altLang="ko-KR" dirty="0"/>
              <a:t>Fine-grained Lossd</a:t>
            </a:r>
            <a:r>
              <a:rPr lang="ko-KR" altLang="en-US" dirty="0"/>
              <a:t>와</a:t>
            </a:r>
            <a:r>
              <a:rPr lang="en-US" altLang="ko-KR" dirty="0"/>
              <a:t> Global Contrastive Loss </a:t>
            </a:r>
            <a:r>
              <a:rPr lang="ko-KR" altLang="en-US" dirty="0"/>
              <a:t>통합</a:t>
            </a:r>
            <a:endParaRPr lang="en-US" altLang="ko-K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28C219B-934A-425E-26C2-3C4612B6A69F}"/>
                  </a:ext>
                </a:extLst>
              </p:cNvPr>
              <p:cNvSpPr txBox="1"/>
              <p:nvPr/>
            </p:nvSpPr>
            <p:spPr>
              <a:xfrm>
                <a:off x="4561285" y="2382520"/>
                <a:ext cx="306943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400" b="0" i="1" smtClean="0">
                          <a:latin typeface="Cambria Math" panose="02040503050406030204" pitchFamily="18" charset="0"/>
                        </a:rPr>
                        <m:t>𝐺</m:t>
                      </m:r>
                      <m:sSub>
                        <m:sSubPr>
                          <m:ctrlP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altLang="ko-KR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ko-K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altLang="ko-K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𝐺</m:t>
                      </m:r>
                      <m:sSub>
                        <m:sSubPr>
                          <m:ctrlPr>
                            <a:rPr lang="en-US" altLang="ko-K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altLang="ko-K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ko-KR" alt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𝜖</m:t>
                      </m:r>
                      <m:sSup>
                        <m:sSupPr>
                          <m:ctrlPr>
                            <a:rPr lang="en-US" altLang="ko-K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altLang="ko-K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altLang="ko-K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altLang="ko-K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ko-KR" altLang="en-US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28C219B-934A-425E-26C2-3C4612B6A6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1285" y="2382520"/>
                <a:ext cx="3069430" cy="369332"/>
              </a:xfrm>
              <a:prstGeom prst="rect">
                <a:avLst/>
              </a:prstGeom>
              <a:blipFill>
                <a:blip r:embed="rId3"/>
                <a:stretch>
                  <a:fillRect l="-1786" b="-1666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C5E4222-3876-CF4A-7896-788D3AB39C3C}"/>
                  </a:ext>
                </a:extLst>
              </p:cNvPr>
              <p:cNvSpPr txBox="1"/>
              <p:nvPr/>
            </p:nvSpPr>
            <p:spPr>
              <a:xfrm>
                <a:off x="2544839" y="3897726"/>
                <a:ext cx="7287572" cy="4168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sSubSup>
                        <m:sSubSupPr>
                          <m:ctrlP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sup>
                      </m:sSubSup>
                      <m:r>
                        <a:rPr lang="en-US" altLang="ko-K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ko-KR" sz="2400" b="0" i="1" smtClean="0">
                          <a:latin typeface="Cambria Math" panose="02040503050406030204" pitchFamily="18" charset="0"/>
                        </a:rPr>
                        <m:t>𝑚𝑙𝑐𝑒</m:t>
                      </m:r>
                      <m:d>
                        <m:dPr>
                          <m:ctrlP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  <m:sup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sup>
                          </m:sSubSup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  <m:sSub>
                            <m:sSubPr>
                              <m:ctrlP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  <m:r>
                        <a:rPr lang="en-US" altLang="ko-KR" sz="24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altLang="ko-KR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sSubSup>
                        <m:sSubSupPr>
                          <m:ctrlP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sup>
                      </m:sSubSup>
                      <m:r>
                        <a:rPr lang="en-US" altLang="ko-K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ko-KR" sz="2400" b="0" i="1" smtClean="0">
                          <a:latin typeface="Cambria Math" panose="02040503050406030204" pitchFamily="18" charset="0"/>
                        </a:rPr>
                        <m:t>𝑚𝑙𝑐𝑒</m:t>
                      </m:r>
                      <m:r>
                        <a:rPr lang="en-US" altLang="ko-KR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sSubSup>
                        <m:sSubSupPr>
                          <m:ctrlP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sup>
                      </m:sSubSup>
                      <m:r>
                        <a:rPr lang="en-US" altLang="ko-KR" sz="2400" b="0" i="1" smtClean="0">
                          <a:latin typeface="Cambria Math" panose="02040503050406030204" pitchFamily="18" charset="0"/>
                        </a:rPr>
                        <m:t>, </m:t>
                      </m:r>
                      <m:sSup>
                        <m:sSupPr>
                          <m:ctrlP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  <m:sSub>
                                <m:sSubPr>
                                  <m:ctrlPr>
                                    <a:rPr lang="en-US" altLang="ko-KR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2400" b="0" i="1" smtClean="0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en-US" altLang="ko-KR" sz="24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altLang="ko-KR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ko-KR" altLang="en-US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C5E4222-3876-CF4A-7896-788D3AB39C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4839" y="3897726"/>
                <a:ext cx="7287572" cy="41684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A5A22F9-4F86-B883-E6A6-5C7F3EB7F95E}"/>
                  </a:ext>
                </a:extLst>
              </p:cNvPr>
              <p:cNvSpPr txBox="1"/>
              <p:nvPr/>
            </p:nvSpPr>
            <p:spPr>
              <a:xfrm>
                <a:off x="2731585" y="5460445"/>
                <a:ext cx="6728829" cy="89434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𝐸𝐺𝐹</m:t>
                          </m:r>
                        </m:sub>
                      </m:sSub>
                      <m:r>
                        <a:rPr lang="en-US" altLang="ko-KR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sSubSup>
                            <m:sSubSupPr>
                              <m:ctrlP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  <m:sup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sup>
                          </m:sSubSup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sSubSup>
                            <m:sSubSupPr>
                              <m:ctrlP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  <m:sup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p>
                          </m:sSubSup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US" altLang="ko-KR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Sup>
                            <m:sSubSupPr>
                              <m:ctrlP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̂"/>
                                  <m:ctrlPr>
                                    <a:rPr lang="en-US" altLang="ko-KR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ko-KR" sz="2400" b="0" i="1" smtClean="0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  <m:sup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sup>
                          </m:sSubSup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̂"/>
                                  <m:ctrlPr>
                                    <a:rPr lang="en-US" altLang="ko-KR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ko-KR" sz="2400" b="0" i="1" smtClean="0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  <m:sup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bSup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ko-KR" altLang="en-US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A5A22F9-4F86-B883-E6A6-5C7F3EB7F9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1585" y="5460445"/>
                <a:ext cx="6728829" cy="89434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459354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5AA216-1503-24CD-A1D0-47894FCC0A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5DD011D3-C992-C9E7-BE8F-1CC3C7E1EDD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9037" y="0"/>
            <a:ext cx="11339177" cy="624423"/>
          </a:xfrm>
        </p:spPr>
        <p:txBody>
          <a:bodyPr/>
          <a:lstStyle/>
          <a:p>
            <a:r>
              <a:rPr lang="en-US" altLang="ko-KR" dirty="0"/>
              <a:t>Method</a:t>
            </a:r>
          </a:p>
        </p:txBody>
      </p:sp>
      <p:sp>
        <p:nvSpPr>
          <p:cNvPr id="7" name="내용 개체 틀 6">
            <a:extLst>
              <a:ext uri="{FF2B5EF4-FFF2-40B4-BE49-F238E27FC236}">
                <a16:creationId xmlns:a16="http://schemas.microsoft.com/office/drawing/2014/main" id="{3456CAF7-BE42-F2A6-6999-3D1C0F73FC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623" y="1026160"/>
            <a:ext cx="11339177" cy="5506615"/>
          </a:xfrm>
        </p:spPr>
        <p:txBody>
          <a:bodyPr>
            <a:normAutofit/>
          </a:bodyPr>
          <a:lstStyle/>
          <a:p>
            <a:r>
              <a:rPr lang="en-US" altLang="ko-KR" dirty="0"/>
              <a:t>Module2 – </a:t>
            </a:r>
            <a:r>
              <a:rPr lang="en-US" altLang="ko-KR" dirty="0">
                <a:solidFill>
                  <a:srgbClr val="FF0000"/>
                </a:solidFill>
              </a:rPr>
              <a:t>E</a:t>
            </a:r>
            <a:r>
              <a:rPr lang="en-US" altLang="ko-KR" dirty="0"/>
              <a:t>ye-gaze </a:t>
            </a:r>
            <a:r>
              <a:rPr lang="en-US" altLang="ko-KR" dirty="0">
                <a:solidFill>
                  <a:srgbClr val="FF0000"/>
                </a:solidFill>
              </a:rPr>
              <a:t>G</a:t>
            </a:r>
            <a:r>
              <a:rPr lang="en-US" altLang="ko-KR" dirty="0"/>
              <a:t>uided cross-model </a:t>
            </a:r>
            <a:r>
              <a:rPr lang="en-US" altLang="ko-KR" dirty="0">
                <a:solidFill>
                  <a:srgbClr val="FF0000"/>
                </a:solidFill>
              </a:rPr>
              <a:t>M</a:t>
            </a:r>
            <a:r>
              <a:rPr lang="en-US" altLang="ko-KR" dirty="0"/>
              <a:t>apping (EGM)</a:t>
            </a:r>
          </a:p>
          <a:p>
            <a:pPr lvl="1"/>
            <a:r>
              <a:rPr lang="ko-KR" altLang="en-US" dirty="0" err="1"/>
              <a:t>모달리티</a:t>
            </a:r>
            <a:r>
              <a:rPr lang="ko-KR" altLang="en-US" dirty="0"/>
              <a:t> 간의 정렬을 더욱 최적화하고 시선 데이터 보조 지속</a:t>
            </a:r>
            <a:endParaRPr lang="en-US" altLang="ko-KR" dirty="0"/>
          </a:p>
          <a:p>
            <a:pPr lvl="1"/>
            <a:endParaRPr lang="en-US" altLang="ko-KR" dirty="0"/>
          </a:p>
        </p:txBody>
      </p:sp>
      <p:grpSp>
        <p:nvGrpSpPr>
          <p:cNvPr id="108" name="그룹 107">
            <a:extLst>
              <a:ext uri="{FF2B5EF4-FFF2-40B4-BE49-F238E27FC236}">
                <a16:creationId xmlns:a16="http://schemas.microsoft.com/office/drawing/2014/main" id="{84A47232-C855-F715-4427-3284A31E5FBA}"/>
              </a:ext>
            </a:extLst>
          </p:cNvPr>
          <p:cNvGrpSpPr/>
          <p:nvPr/>
        </p:nvGrpSpPr>
        <p:grpSpPr>
          <a:xfrm>
            <a:off x="1921414" y="2096480"/>
            <a:ext cx="8687470" cy="4629440"/>
            <a:chOff x="1902756" y="1903335"/>
            <a:chExt cx="8687470" cy="4629440"/>
          </a:xfrm>
        </p:grpSpPr>
        <p:pic>
          <p:nvPicPr>
            <p:cNvPr id="32" name="그림 31">
              <a:extLst>
                <a:ext uri="{FF2B5EF4-FFF2-40B4-BE49-F238E27FC236}">
                  <a16:creationId xmlns:a16="http://schemas.microsoft.com/office/drawing/2014/main" id="{5EB8658A-0514-1C65-3CB9-6D1A9DA78E3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42078" y="4255350"/>
              <a:ext cx="1386088" cy="2277425"/>
            </a:xfrm>
            <a:prstGeom prst="rect">
              <a:avLst/>
            </a:prstGeom>
          </p:spPr>
        </p:pic>
        <p:pic>
          <p:nvPicPr>
            <p:cNvPr id="43" name="그림 42">
              <a:extLst>
                <a:ext uri="{FF2B5EF4-FFF2-40B4-BE49-F238E27FC236}">
                  <a16:creationId xmlns:a16="http://schemas.microsoft.com/office/drawing/2014/main" id="{ABCFAF1B-D78B-E64D-E633-9F664A916D2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902756" y="1903335"/>
              <a:ext cx="1425410" cy="2277425"/>
            </a:xfrm>
            <a:prstGeom prst="rect">
              <a:avLst/>
            </a:prstGeom>
          </p:spPr>
        </p:pic>
        <p:pic>
          <p:nvPicPr>
            <p:cNvPr id="45" name="그림 44" descr="사각형, 건물, 직사각형, 라인이(가) 표시된 사진&#10;&#10;AI 생성 콘텐츠는 정확하지 않을 수 있습니다.">
              <a:extLst>
                <a:ext uri="{FF2B5EF4-FFF2-40B4-BE49-F238E27FC236}">
                  <a16:creationId xmlns:a16="http://schemas.microsoft.com/office/drawing/2014/main" id="{250B6528-EA53-0203-8637-6EAF8AF63C5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038113" y="3402249"/>
              <a:ext cx="798644" cy="155702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FFA56467-583C-D79F-C3C3-9D13158425D2}"/>
                    </a:ext>
                  </a:extLst>
                </p:cNvPr>
                <p:cNvSpPr txBox="1"/>
                <p:nvPr/>
              </p:nvSpPr>
              <p:spPr>
                <a:xfrm>
                  <a:off x="4297810" y="4042260"/>
                  <a:ext cx="282129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ko-KR" altLang="en-US" i="1" smtClean="0">
                            <a:latin typeface="Cambria Math" panose="02040503050406030204" pitchFamily="18" charset="0"/>
                          </a:rPr>
                          <m:t>⊕</m:t>
                        </m:r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FFA56467-583C-D79F-C3C3-9D13158425D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97810" y="4042260"/>
                  <a:ext cx="282129" cy="276999"/>
                </a:xfrm>
                <a:prstGeom prst="rect">
                  <a:avLst/>
                </a:prstGeom>
                <a:blipFill>
                  <a:blip r:embed="rId6"/>
                  <a:stretch>
                    <a:fillRect l="-26087" t="-2222" r="-28261" b="-24444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8" name="연결선: 꺾임 47">
              <a:extLst>
                <a:ext uri="{FF2B5EF4-FFF2-40B4-BE49-F238E27FC236}">
                  <a16:creationId xmlns:a16="http://schemas.microsoft.com/office/drawing/2014/main" id="{D195A4AE-5263-0345-073C-516D3AA7A899}"/>
                </a:ext>
              </a:extLst>
            </p:cNvPr>
            <p:cNvCxnSpPr>
              <a:cxnSpLocks/>
              <a:stCxn id="32" idx="3"/>
              <a:endCxn id="46" idx="2"/>
            </p:cNvCxnSpPr>
            <p:nvPr/>
          </p:nvCxnSpPr>
          <p:spPr>
            <a:xfrm flipV="1">
              <a:off x="3328166" y="4319259"/>
              <a:ext cx="1110709" cy="1074804"/>
            </a:xfrm>
            <a:prstGeom prst="bentConnector2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연결선: 꺾임 50">
              <a:extLst>
                <a:ext uri="{FF2B5EF4-FFF2-40B4-BE49-F238E27FC236}">
                  <a16:creationId xmlns:a16="http://schemas.microsoft.com/office/drawing/2014/main" id="{5B9D4AE8-E6E6-C0BC-64AB-1A875C890867}"/>
                </a:ext>
              </a:extLst>
            </p:cNvPr>
            <p:cNvCxnSpPr>
              <a:cxnSpLocks/>
              <a:stCxn id="43" idx="3"/>
              <a:endCxn id="46" idx="0"/>
            </p:cNvCxnSpPr>
            <p:nvPr/>
          </p:nvCxnSpPr>
          <p:spPr>
            <a:xfrm>
              <a:off x="3328166" y="3042048"/>
              <a:ext cx="1110709" cy="1000212"/>
            </a:xfrm>
            <a:prstGeom prst="bentConnector2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5" name="직선 화살표 연결선 54">
              <a:extLst>
                <a:ext uri="{FF2B5EF4-FFF2-40B4-BE49-F238E27FC236}">
                  <a16:creationId xmlns:a16="http://schemas.microsoft.com/office/drawing/2014/main" id="{E4507EE6-42F2-EA52-D615-025C300E8D38}"/>
                </a:ext>
              </a:extLst>
            </p:cNvPr>
            <p:cNvCxnSpPr>
              <a:cxnSpLocks/>
            </p:cNvCxnSpPr>
            <p:nvPr/>
          </p:nvCxnSpPr>
          <p:spPr>
            <a:xfrm>
              <a:off x="4672490" y="4180760"/>
              <a:ext cx="1206317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E80D3C4C-6799-263C-8944-73E3252DB855}"/>
                </a:ext>
              </a:extLst>
            </p:cNvPr>
            <p:cNvSpPr txBox="1"/>
            <p:nvPr/>
          </p:nvSpPr>
          <p:spPr>
            <a:xfrm>
              <a:off x="3328166" y="2687696"/>
              <a:ext cx="128062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dirty="0">
                  <a:solidFill>
                    <a:sysClr val="windowText" lastClr="000000"/>
                  </a:solidFill>
                </a:rPr>
                <a:t>Weighted</a:t>
              </a:r>
              <a:endParaRPr lang="ko-KR" altLang="en-US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E8D22314-0B21-F6FD-6B50-2B6B209D57BB}"/>
                </a:ext>
              </a:extLst>
            </p:cNvPr>
            <p:cNvSpPr txBox="1"/>
            <p:nvPr/>
          </p:nvSpPr>
          <p:spPr>
            <a:xfrm>
              <a:off x="4598181" y="3795225"/>
              <a:ext cx="128062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dirty="0">
                  <a:solidFill>
                    <a:sysClr val="windowText" lastClr="000000"/>
                  </a:solidFill>
                </a:rPr>
                <a:t>Normalized</a:t>
              </a:r>
              <a:endParaRPr lang="ko-KR" altLang="en-US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242616D6-82F4-F1C3-DC88-66E91B29BF8C}"/>
                </a:ext>
              </a:extLst>
            </p:cNvPr>
            <p:cNvSpPr txBox="1"/>
            <p:nvPr/>
          </p:nvSpPr>
          <p:spPr>
            <a:xfrm>
              <a:off x="6744266" y="3919149"/>
              <a:ext cx="1082232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ysClr val="windowText" lastClr="000000"/>
                  </a:solidFill>
                </a:rPr>
                <a:t>Alignment</a:t>
              </a:r>
            </a:p>
            <a:p>
              <a:pPr algn="ctr"/>
              <a:r>
                <a:rPr lang="en-US" altLang="ko-KR" sz="1400" b="1" dirty="0">
                  <a:solidFill>
                    <a:sysClr val="windowText" lastClr="000000"/>
                  </a:solidFill>
                </a:rPr>
                <a:t>Weights</a:t>
              </a:r>
              <a:endParaRPr lang="ko-KR" altLang="en-US" sz="1400" b="1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0" name="직사각형 59">
              <a:extLst>
                <a:ext uri="{FF2B5EF4-FFF2-40B4-BE49-F238E27FC236}">
                  <a16:creationId xmlns:a16="http://schemas.microsoft.com/office/drawing/2014/main" id="{AC55455D-AC08-B477-781B-8C801845B0A4}"/>
                </a:ext>
              </a:extLst>
            </p:cNvPr>
            <p:cNvSpPr/>
            <p:nvPr/>
          </p:nvSpPr>
          <p:spPr>
            <a:xfrm>
              <a:off x="8979347" y="2441994"/>
              <a:ext cx="238123" cy="245702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/>
            </a:p>
          </p:txBody>
        </p:sp>
        <p:sp>
          <p:nvSpPr>
            <p:cNvPr id="61" name="직사각형 60">
              <a:extLst>
                <a:ext uri="{FF2B5EF4-FFF2-40B4-BE49-F238E27FC236}">
                  <a16:creationId xmlns:a16="http://schemas.microsoft.com/office/drawing/2014/main" id="{2DBDB48C-FFC6-F8F2-41A9-45935C859A8E}"/>
                </a:ext>
              </a:extLst>
            </p:cNvPr>
            <p:cNvSpPr/>
            <p:nvPr/>
          </p:nvSpPr>
          <p:spPr>
            <a:xfrm>
              <a:off x="9314627" y="2441994"/>
              <a:ext cx="238123" cy="245702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/>
            </a:p>
          </p:txBody>
        </p:sp>
        <p:sp>
          <p:nvSpPr>
            <p:cNvPr id="62" name="직사각형 61">
              <a:extLst>
                <a:ext uri="{FF2B5EF4-FFF2-40B4-BE49-F238E27FC236}">
                  <a16:creationId xmlns:a16="http://schemas.microsoft.com/office/drawing/2014/main" id="{756DAF54-5077-0128-7D23-2EA8C74A454E}"/>
                </a:ext>
              </a:extLst>
            </p:cNvPr>
            <p:cNvSpPr/>
            <p:nvPr/>
          </p:nvSpPr>
          <p:spPr>
            <a:xfrm>
              <a:off x="9649907" y="2441994"/>
              <a:ext cx="238123" cy="245702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/>
            </a:p>
          </p:txBody>
        </p:sp>
        <p:sp>
          <p:nvSpPr>
            <p:cNvPr id="63" name="직사각형 62">
              <a:extLst>
                <a:ext uri="{FF2B5EF4-FFF2-40B4-BE49-F238E27FC236}">
                  <a16:creationId xmlns:a16="http://schemas.microsoft.com/office/drawing/2014/main" id="{3443C786-BF67-1A55-8A52-B137EC4D6F87}"/>
                </a:ext>
              </a:extLst>
            </p:cNvPr>
            <p:cNvSpPr/>
            <p:nvPr/>
          </p:nvSpPr>
          <p:spPr>
            <a:xfrm>
              <a:off x="8979347" y="3225047"/>
              <a:ext cx="238123" cy="24570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/>
            </a:p>
          </p:txBody>
        </p:sp>
        <p:sp>
          <p:nvSpPr>
            <p:cNvPr id="64" name="직사각형 63">
              <a:extLst>
                <a:ext uri="{FF2B5EF4-FFF2-40B4-BE49-F238E27FC236}">
                  <a16:creationId xmlns:a16="http://schemas.microsoft.com/office/drawing/2014/main" id="{1DC31809-B35A-8199-5D66-D830210AC5E0}"/>
                </a:ext>
              </a:extLst>
            </p:cNvPr>
            <p:cNvSpPr/>
            <p:nvPr/>
          </p:nvSpPr>
          <p:spPr>
            <a:xfrm>
              <a:off x="9314627" y="3225047"/>
              <a:ext cx="238123" cy="24570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/>
            </a:p>
          </p:txBody>
        </p:sp>
        <p:sp>
          <p:nvSpPr>
            <p:cNvPr id="65" name="직사각형 64">
              <a:extLst>
                <a:ext uri="{FF2B5EF4-FFF2-40B4-BE49-F238E27FC236}">
                  <a16:creationId xmlns:a16="http://schemas.microsoft.com/office/drawing/2014/main" id="{ED9D7DE7-BC25-B75C-FD18-CC5531D7B5FD}"/>
                </a:ext>
              </a:extLst>
            </p:cNvPr>
            <p:cNvSpPr/>
            <p:nvPr/>
          </p:nvSpPr>
          <p:spPr>
            <a:xfrm>
              <a:off x="9649907" y="3225047"/>
              <a:ext cx="238123" cy="24570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/>
            </a:p>
          </p:txBody>
        </p:sp>
        <p:sp>
          <p:nvSpPr>
            <p:cNvPr id="66" name="직사각형 65">
              <a:extLst>
                <a:ext uri="{FF2B5EF4-FFF2-40B4-BE49-F238E27FC236}">
                  <a16:creationId xmlns:a16="http://schemas.microsoft.com/office/drawing/2014/main" id="{59FFFCA6-C4B9-4695-C788-971B905F16E4}"/>
                </a:ext>
              </a:extLst>
            </p:cNvPr>
            <p:cNvSpPr/>
            <p:nvPr/>
          </p:nvSpPr>
          <p:spPr>
            <a:xfrm>
              <a:off x="9548815" y="4959269"/>
              <a:ext cx="238123" cy="245702"/>
            </a:xfrm>
            <a:prstGeom prst="rect">
              <a:avLst/>
            </a:prstGeom>
            <a:solidFill>
              <a:srgbClr val="FF9933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/>
            </a:p>
          </p:txBody>
        </p:sp>
        <p:sp>
          <p:nvSpPr>
            <p:cNvPr id="67" name="직사각형 66">
              <a:extLst>
                <a:ext uri="{FF2B5EF4-FFF2-40B4-BE49-F238E27FC236}">
                  <a16:creationId xmlns:a16="http://schemas.microsoft.com/office/drawing/2014/main" id="{F030A6EB-BF95-9A38-D034-6A5C528F6801}"/>
                </a:ext>
              </a:extLst>
            </p:cNvPr>
            <p:cNvSpPr/>
            <p:nvPr/>
          </p:nvSpPr>
          <p:spPr>
            <a:xfrm>
              <a:off x="9884095" y="4959269"/>
              <a:ext cx="238123" cy="245702"/>
            </a:xfrm>
            <a:prstGeom prst="rect">
              <a:avLst/>
            </a:prstGeom>
            <a:solidFill>
              <a:srgbClr val="FF9933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/>
            </a:p>
          </p:txBody>
        </p:sp>
        <p:sp>
          <p:nvSpPr>
            <p:cNvPr id="68" name="직사각형 67">
              <a:extLst>
                <a:ext uri="{FF2B5EF4-FFF2-40B4-BE49-F238E27FC236}">
                  <a16:creationId xmlns:a16="http://schemas.microsoft.com/office/drawing/2014/main" id="{53F3E628-BD09-E2C2-E900-84838CEA4BA7}"/>
                </a:ext>
              </a:extLst>
            </p:cNvPr>
            <p:cNvSpPr/>
            <p:nvPr/>
          </p:nvSpPr>
          <p:spPr>
            <a:xfrm>
              <a:off x="10219375" y="4959269"/>
              <a:ext cx="238123" cy="245702"/>
            </a:xfrm>
            <a:prstGeom prst="rect">
              <a:avLst/>
            </a:prstGeom>
            <a:solidFill>
              <a:srgbClr val="FF9933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/>
            </a:p>
          </p:txBody>
        </p:sp>
        <p:sp>
          <p:nvSpPr>
            <p:cNvPr id="69" name="직사각형 68">
              <a:extLst>
                <a:ext uri="{FF2B5EF4-FFF2-40B4-BE49-F238E27FC236}">
                  <a16:creationId xmlns:a16="http://schemas.microsoft.com/office/drawing/2014/main" id="{057C4560-F316-4B34-E00F-D235EC8CC4BB}"/>
                </a:ext>
              </a:extLst>
            </p:cNvPr>
            <p:cNvSpPr/>
            <p:nvPr/>
          </p:nvSpPr>
          <p:spPr>
            <a:xfrm>
              <a:off x="8525005" y="4959269"/>
              <a:ext cx="238123" cy="245702"/>
            </a:xfrm>
            <a:prstGeom prst="rect">
              <a:avLst/>
            </a:prstGeom>
            <a:solidFill>
              <a:srgbClr val="FF9933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/>
            </a:p>
          </p:txBody>
        </p:sp>
        <p:sp>
          <p:nvSpPr>
            <p:cNvPr id="70" name="직사각형 69">
              <a:extLst>
                <a:ext uri="{FF2B5EF4-FFF2-40B4-BE49-F238E27FC236}">
                  <a16:creationId xmlns:a16="http://schemas.microsoft.com/office/drawing/2014/main" id="{E8D77108-3A8E-3849-17D5-46883FF6E722}"/>
                </a:ext>
              </a:extLst>
            </p:cNvPr>
            <p:cNvSpPr/>
            <p:nvPr/>
          </p:nvSpPr>
          <p:spPr>
            <a:xfrm>
              <a:off x="8860285" y="4959269"/>
              <a:ext cx="238123" cy="245702"/>
            </a:xfrm>
            <a:prstGeom prst="rect">
              <a:avLst/>
            </a:prstGeom>
            <a:solidFill>
              <a:srgbClr val="FF9933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/>
            </a:p>
          </p:txBody>
        </p:sp>
        <p:sp>
          <p:nvSpPr>
            <p:cNvPr id="71" name="직사각형 70">
              <a:extLst>
                <a:ext uri="{FF2B5EF4-FFF2-40B4-BE49-F238E27FC236}">
                  <a16:creationId xmlns:a16="http://schemas.microsoft.com/office/drawing/2014/main" id="{A44451AE-533B-305A-6834-403B8C6B3FA0}"/>
                </a:ext>
              </a:extLst>
            </p:cNvPr>
            <p:cNvSpPr/>
            <p:nvPr/>
          </p:nvSpPr>
          <p:spPr>
            <a:xfrm>
              <a:off x="9195565" y="4959269"/>
              <a:ext cx="238123" cy="245702"/>
            </a:xfrm>
            <a:prstGeom prst="rect">
              <a:avLst/>
            </a:prstGeom>
            <a:solidFill>
              <a:srgbClr val="FF9933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/>
            </a:p>
          </p:txBody>
        </p:sp>
        <p:sp>
          <p:nvSpPr>
            <p:cNvPr id="72" name="직사각형 71">
              <a:extLst>
                <a:ext uri="{FF2B5EF4-FFF2-40B4-BE49-F238E27FC236}">
                  <a16:creationId xmlns:a16="http://schemas.microsoft.com/office/drawing/2014/main" id="{81D19034-791A-7AE3-622A-66517D9FA6D3}"/>
                </a:ext>
              </a:extLst>
            </p:cNvPr>
            <p:cNvSpPr/>
            <p:nvPr/>
          </p:nvSpPr>
          <p:spPr>
            <a:xfrm>
              <a:off x="9548815" y="5833029"/>
              <a:ext cx="238123" cy="245702"/>
            </a:xfrm>
            <a:prstGeom prst="rect">
              <a:avLst/>
            </a:prstGeom>
            <a:solidFill>
              <a:srgbClr val="F4B2E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/>
            </a:p>
          </p:txBody>
        </p:sp>
        <p:sp>
          <p:nvSpPr>
            <p:cNvPr id="73" name="직사각형 72">
              <a:extLst>
                <a:ext uri="{FF2B5EF4-FFF2-40B4-BE49-F238E27FC236}">
                  <a16:creationId xmlns:a16="http://schemas.microsoft.com/office/drawing/2014/main" id="{ACC7628B-52FA-D2F9-D74B-6A6D2C7EA39E}"/>
                </a:ext>
              </a:extLst>
            </p:cNvPr>
            <p:cNvSpPr/>
            <p:nvPr/>
          </p:nvSpPr>
          <p:spPr>
            <a:xfrm>
              <a:off x="9884095" y="5833029"/>
              <a:ext cx="238123" cy="24570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/>
            </a:p>
          </p:txBody>
        </p:sp>
        <p:sp>
          <p:nvSpPr>
            <p:cNvPr id="74" name="직사각형 73">
              <a:extLst>
                <a:ext uri="{FF2B5EF4-FFF2-40B4-BE49-F238E27FC236}">
                  <a16:creationId xmlns:a16="http://schemas.microsoft.com/office/drawing/2014/main" id="{B1494842-5B59-489F-991A-DC7F1B76F0BA}"/>
                </a:ext>
              </a:extLst>
            </p:cNvPr>
            <p:cNvSpPr/>
            <p:nvPr/>
          </p:nvSpPr>
          <p:spPr>
            <a:xfrm>
              <a:off x="10219375" y="5833029"/>
              <a:ext cx="238123" cy="245702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/>
            </a:p>
          </p:txBody>
        </p:sp>
        <p:sp>
          <p:nvSpPr>
            <p:cNvPr id="75" name="직사각형 74">
              <a:extLst>
                <a:ext uri="{FF2B5EF4-FFF2-40B4-BE49-F238E27FC236}">
                  <a16:creationId xmlns:a16="http://schemas.microsoft.com/office/drawing/2014/main" id="{1869DB74-7FBF-EE55-AAD0-811F22DBDF04}"/>
                </a:ext>
              </a:extLst>
            </p:cNvPr>
            <p:cNvSpPr/>
            <p:nvPr/>
          </p:nvSpPr>
          <p:spPr>
            <a:xfrm>
              <a:off x="8525005" y="5833029"/>
              <a:ext cx="238123" cy="24570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/>
            </a:p>
          </p:txBody>
        </p:sp>
        <p:sp>
          <p:nvSpPr>
            <p:cNvPr id="76" name="직사각형 75">
              <a:extLst>
                <a:ext uri="{FF2B5EF4-FFF2-40B4-BE49-F238E27FC236}">
                  <a16:creationId xmlns:a16="http://schemas.microsoft.com/office/drawing/2014/main" id="{2DE5CC02-6269-4EB6-2784-783E730FDCA7}"/>
                </a:ext>
              </a:extLst>
            </p:cNvPr>
            <p:cNvSpPr/>
            <p:nvPr/>
          </p:nvSpPr>
          <p:spPr>
            <a:xfrm>
              <a:off x="8860285" y="5833029"/>
              <a:ext cx="238123" cy="24570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/>
            </a:p>
          </p:txBody>
        </p:sp>
        <p:sp>
          <p:nvSpPr>
            <p:cNvPr id="77" name="직사각형 76">
              <a:extLst>
                <a:ext uri="{FF2B5EF4-FFF2-40B4-BE49-F238E27FC236}">
                  <a16:creationId xmlns:a16="http://schemas.microsoft.com/office/drawing/2014/main" id="{307A1B36-644B-5E71-8A4D-92246663EEB6}"/>
                </a:ext>
              </a:extLst>
            </p:cNvPr>
            <p:cNvSpPr/>
            <p:nvPr/>
          </p:nvSpPr>
          <p:spPr>
            <a:xfrm>
              <a:off x="9195565" y="5833029"/>
              <a:ext cx="238123" cy="245702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/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2485A25E-6E6D-EB8E-9AAD-1791E22FED54}"/>
                </a:ext>
              </a:extLst>
            </p:cNvPr>
            <p:cNvSpPr txBox="1"/>
            <p:nvPr/>
          </p:nvSpPr>
          <p:spPr>
            <a:xfrm>
              <a:off x="8644066" y="6078731"/>
              <a:ext cx="1752472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ysClr val="windowText" lastClr="000000"/>
                  </a:solidFill>
                </a:rPr>
                <a:t>Cross-mapping Patch</a:t>
              </a:r>
              <a:endParaRPr lang="ko-KR" altLang="en-US" sz="1400" b="1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476846D1-3FB2-3113-7B07-419B7E19BEE5}"/>
                </a:ext>
              </a:extLst>
            </p:cNvPr>
            <p:cNvSpPr txBox="1"/>
            <p:nvPr/>
          </p:nvSpPr>
          <p:spPr>
            <a:xfrm>
              <a:off x="8644066" y="4620851"/>
              <a:ext cx="1752472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ysClr val="windowText" lastClr="000000"/>
                  </a:solidFill>
                </a:rPr>
                <a:t>Patch Embeddings</a:t>
              </a:r>
              <a:endParaRPr lang="ko-KR" altLang="en-US" sz="1400" b="1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12C31A37-467D-5B3D-CB09-9EA136A73482}"/>
                </a:ext>
              </a:extLst>
            </p:cNvPr>
            <p:cNvSpPr txBox="1"/>
            <p:nvPr/>
          </p:nvSpPr>
          <p:spPr>
            <a:xfrm>
              <a:off x="8585964" y="3471713"/>
              <a:ext cx="1752472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ysClr val="windowText" lastClr="000000"/>
                  </a:solidFill>
                </a:rPr>
                <a:t>Cross-mapping</a:t>
              </a:r>
            </a:p>
            <a:p>
              <a:pPr algn="ctr"/>
              <a:r>
                <a:rPr lang="en-US" altLang="ko-KR" sz="1400" b="1" dirty="0">
                  <a:solidFill>
                    <a:sysClr val="windowText" lastClr="000000"/>
                  </a:solidFill>
                </a:rPr>
                <a:t>Sentence</a:t>
              </a:r>
              <a:endParaRPr lang="ko-KR" altLang="en-US" sz="1400" b="1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66FF9D8E-2309-C88E-5948-6F2B2EBDD555}"/>
                </a:ext>
              </a:extLst>
            </p:cNvPr>
            <p:cNvSpPr txBox="1"/>
            <p:nvPr/>
          </p:nvSpPr>
          <p:spPr>
            <a:xfrm>
              <a:off x="8526433" y="2134217"/>
              <a:ext cx="1871534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ysClr val="windowText" lastClr="000000"/>
                  </a:solidFill>
                </a:rPr>
                <a:t>Sentence Embeddings</a:t>
              </a:r>
              <a:endParaRPr lang="ko-KR" altLang="en-US" sz="1400" b="1" dirty="0">
                <a:solidFill>
                  <a:sysClr val="windowText" lastClr="000000"/>
                </a:solidFill>
              </a:endParaRPr>
            </a:p>
          </p:txBody>
        </p:sp>
        <p:cxnSp>
          <p:nvCxnSpPr>
            <p:cNvPr id="84" name="연결선: 꺾임 83">
              <a:extLst>
                <a:ext uri="{FF2B5EF4-FFF2-40B4-BE49-F238E27FC236}">
                  <a16:creationId xmlns:a16="http://schemas.microsoft.com/office/drawing/2014/main" id="{68B4531B-8416-B8C8-5069-A4DFB3761936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7744704" y="2283402"/>
              <a:ext cx="71404" cy="2159758"/>
            </a:xfrm>
            <a:prstGeom prst="bentConnector2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연결선: 꺾임 89">
              <a:extLst>
                <a:ext uri="{FF2B5EF4-FFF2-40B4-BE49-F238E27FC236}">
                  <a16:creationId xmlns:a16="http://schemas.microsoft.com/office/drawing/2014/main" id="{D07BF8C9-8741-F0FE-F73E-C777226AEA67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6182367" y="2564845"/>
              <a:ext cx="2640486" cy="834138"/>
            </a:xfrm>
            <a:prstGeom prst="bentConnector2">
              <a:avLst/>
            </a:prstGeom>
            <a:ln w="28575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연결선: 꺾임 92">
              <a:extLst>
                <a:ext uri="{FF2B5EF4-FFF2-40B4-BE49-F238E27FC236}">
                  <a16:creationId xmlns:a16="http://schemas.microsoft.com/office/drawing/2014/main" id="{A8D9EE49-AE53-4E70-96D2-0F6D1D70590B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6698158" y="4959269"/>
              <a:ext cx="1711720" cy="120290"/>
            </a:xfrm>
            <a:prstGeom prst="bentConnector2">
              <a:avLst/>
            </a:prstGeom>
            <a:ln w="28575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연결선: 꺾임 97">
              <a:extLst>
                <a:ext uri="{FF2B5EF4-FFF2-40B4-BE49-F238E27FC236}">
                  <a16:creationId xmlns:a16="http://schemas.microsoft.com/office/drawing/2014/main" id="{53D694B3-C559-4DC8-219B-25C7E5A8C632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6777927" y="4338358"/>
              <a:ext cx="1011198" cy="2252703"/>
            </a:xfrm>
            <a:prstGeom prst="bentConnector2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C3163966-0BDA-4384-217B-549A41353DF9}"/>
                </a:ext>
              </a:extLst>
            </p:cNvPr>
            <p:cNvSpPr txBox="1"/>
            <p:nvPr/>
          </p:nvSpPr>
          <p:spPr>
            <a:xfrm>
              <a:off x="6314379" y="2237320"/>
              <a:ext cx="2064971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rgbClr val="00B0F0"/>
                  </a:solidFill>
                </a:rPr>
                <a:t>Repeat &amp; Weighted Sum</a:t>
              </a:r>
              <a:endParaRPr lang="ko-KR" altLang="en-US" sz="1400" b="1" dirty="0">
                <a:solidFill>
                  <a:srgbClr val="00B0F0"/>
                </a:solidFill>
              </a:endParaRPr>
            </a:p>
          </p:txBody>
        </p:sp>
        <p:cxnSp>
          <p:nvCxnSpPr>
            <p:cNvPr id="104" name="직선 화살표 연결선 103">
              <a:extLst>
                <a:ext uri="{FF2B5EF4-FFF2-40B4-BE49-F238E27FC236}">
                  <a16:creationId xmlns:a16="http://schemas.microsoft.com/office/drawing/2014/main" id="{E0C25600-0AAA-B0D8-807C-666E4D6C84F6}"/>
                </a:ext>
              </a:extLst>
            </p:cNvPr>
            <p:cNvCxnSpPr/>
            <p:nvPr/>
          </p:nvCxnSpPr>
          <p:spPr>
            <a:xfrm>
              <a:off x="9433688" y="2768553"/>
              <a:ext cx="0" cy="355600"/>
            </a:xfrm>
            <a:prstGeom prst="straightConnector1">
              <a:avLst/>
            </a:prstGeom>
            <a:ln w="28575">
              <a:solidFill>
                <a:schemeClr val="accent2">
                  <a:lumMod val="75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직선 화살표 연결선 104">
              <a:extLst>
                <a:ext uri="{FF2B5EF4-FFF2-40B4-BE49-F238E27FC236}">
                  <a16:creationId xmlns:a16="http://schemas.microsoft.com/office/drawing/2014/main" id="{2964A08A-73B6-8486-0220-3D510EFF00E8}"/>
                </a:ext>
              </a:extLst>
            </p:cNvPr>
            <p:cNvCxnSpPr/>
            <p:nvPr/>
          </p:nvCxnSpPr>
          <p:spPr>
            <a:xfrm>
              <a:off x="9462200" y="5347869"/>
              <a:ext cx="0" cy="355600"/>
            </a:xfrm>
            <a:prstGeom prst="straightConnector1">
              <a:avLst/>
            </a:prstGeom>
            <a:ln w="28575">
              <a:solidFill>
                <a:schemeClr val="accent2">
                  <a:lumMod val="75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8CA61F71-4313-0AE9-BC26-8B21B1CE48E4}"/>
                </a:ext>
              </a:extLst>
            </p:cNvPr>
            <p:cNvSpPr txBox="1"/>
            <p:nvPr/>
          </p:nvSpPr>
          <p:spPr>
            <a:xfrm>
              <a:off x="9462199" y="2799160"/>
              <a:ext cx="1104145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accent2">
                      <a:lumMod val="75000"/>
                    </a:schemeClr>
                  </a:solidFill>
                </a:rPr>
                <a:t>EGM Loss</a:t>
              </a:r>
              <a:endParaRPr lang="ko-KR" altLang="en-US" sz="1600" b="1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D8D334C4-931D-4774-DB60-D8316937CCFD}"/>
                </a:ext>
              </a:extLst>
            </p:cNvPr>
            <p:cNvSpPr txBox="1"/>
            <p:nvPr/>
          </p:nvSpPr>
          <p:spPr>
            <a:xfrm>
              <a:off x="9486081" y="5369438"/>
              <a:ext cx="1104145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accent2">
                      <a:lumMod val="75000"/>
                    </a:schemeClr>
                  </a:solidFill>
                </a:rPr>
                <a:t>EGM Loss</a:t>
              </a:r>
              <a:endParaRPr lang="ko-KR" altLang="en-US" sz="1600" b="1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945987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A61ECE-6DB9-85F0-7E80-893D46A7AA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B897BAFC-C345-9FB3-1C9D-95BF78D65DD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9037" y="0"/>
            <a:ext cx="11339177" cy="624423"/>
          </a:xfrm>
        </p:spPr>
        <p:txBody>
          <a:bodyPr/>
          <a:lstStyle/>
          <a:p>
            <a:r>
              <a:rPr lang="en-US" altLang="ko-KR" dirty="0"/>
              <a:t>Method</a:t>
            </a:r>
          </a:p>
        </p:txBody>
      </p:sp>
      <p:sp>
        <p:nvSpPr>
          <p:cNvPr id="7" name="내용 개체 틀 6">
            <a:extLst>
              <a:ext uri="{FF2B5EF4-FFF2-40B4-BE49-F238E27FC236}">
                <a16:creationId xmlns:a16="http://schemas.microsoft.com/office/drawing/2014/main" id="{CD513414-58BD-675F-D3BB-6EAFDCACAD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623" y="1026160"/>
            <a:ext cx="11339177" cy="5506615"/>
          </a:xfrm>
        </p:spPr>
        <p:txBody>
          <a:bodyPr>
            <a:normAutofit/>
          </a:bodyPr>
          <a:lstStyle/>
          <a:p>
            <a:r>
              <a:rPr lang="en-US" altLang="ko-KR" dirty="0"/>
              <a:t>Module2 – </a:t>
            </a:r>
            <a:r>
              <a:rPr lang="en-US" altLang="ko-KR" dirty="0">
                <a:solidFill>
                  <a:srgbClr val="FF0000"/>
                </a:solidFill>
              </a:rPr>
              <a:t>E</a:t>
            </a:r>
            <a:r>
              <a:rPr lang="en-US" altLang="ko-KR" dirty="0"/>
              <a:t>ye-gaze </a:t>
            </a:r>
            <a:r>
              <a:rPr lang="en-US" altLang="ko-KR" dirty="0">
                <a:solidFill>
                  <a:srgbClr val="FF0000"/>
                </a:solidFill>
              </a:rPr>
              <a:t>G</a:t>
            </a:r>
            <a:r>
              <a:rPr lang="en-US" altLang="ko-KR" dirty="0"/>
              <a:t>uided cross-model </a:t>
            </a:r>
            <a:r>
              <a:rPr lang="en-US" altLang="ko-KR" dirty="0">
                <a:solidFill>
                  <a:srgbClr val="FF0000"/>
                </a:solidFill>
              </a:rPr>
              <a:t>M</a:t>
            </a:r>
            <a:r>
              <a:rPr lang="en-US" altLang="ko-KR" dirty="0"/>
              <a:t>apping (EGM)</a:t>
            </a:r>
          </a:p>
          <a:p>
            <a:pPr lvl="1"/>
            <a:r>
              <a:rPr lang="en-US" altLang="ko-KR" dirty="0"/>
              <a:t>The Weight Recipe</a:t>
            </a:r>
          </a:p>
          <a:p>
            <a:pPr lvl="2"/>
            <a:r>
              <a:rPr lang="ko-KR" altLang="en-US" dirty="0"/>
              <a:t>모델의 생각에 의사의 시선을 더해</a:t>
            </a:r>
            <a:r>
              <a:rPr lang="en-US" altLang="ko-KR" dirty="0"/>
              <a:t>, </a:t>
            </a:r>
            <a:r>
              <a:rPr lang="ko-KR" altLang="en-US" dirty="0"/>
              <a:t>진짜 중요한 곳이 어디인지 결정</a:t>
            </a:r>
            <a:endParaRPr lang="en-US" altLang="ko-KR" dirty="0"/>
          </a:p>
          <a:p>
            <a:pPr lvl="2"/>
            <a:endParaRPr lang="en-US" altLang="ko-KR" dirty="0"/>
          </a:p>
          <a:p>
            <a:pPr lvl="2"/>
            <a:endParaRPr lang="en-US" altLang="ko-KR" dirty="0"/>
          </a:p>
          <a:p>
            <a:pPr lvl="1"/>
            <a:r>
              <a:rPr lang="en-US" altLang="ko-KR" dirty="0"/>
              <a:t>Applying the Weights</a:t>
            </a:r>
          </a:p>
          <a:p>
            <a:pPr lvl="2"/>
            <a:r>
              <a:rPr lang="ko-KR" altLang="en-US" dirty="0"/>
              <a:t>가중치를 사용하여</a:t>
            </a:r>
            <a:r>
              <a:rPr lang="en-US" altLang="ko-KR" dirty="0"/>
              <a:t>, </a:t>
            </a:r>
            <a:r>
              <a:rPr lang="ko-KR" altLang="en-US" dirty="0"/>
              <a:t>실제 이미지와 텍스트를 맞춤</a:t>
            </a:r>
            <a:endParaRPr lang="en-US" altLang="ko-KR" dirty="0"/>
          </a:p>
          <a:p>
            <a:pPr marL="914400" lvl="2" indent="0">
              <a:buNone/>
            </a:pPr>
            <a:endParaRPr lang="en-US" altLang="ko-KR" dirty="0"/>
          </a:p>
          <a:p>
            <a:pPr lvl="1"/>
            <a:endParaRPr lang="en-US" altLang="ko-KR" dirty="0"/>
          </a:p>
          <a:p>
            <a:pPr lvl="1"/>
            <a:r>
              <a:rPr lang="en-US" altLang="ko-KR" dirty="0"/>
              <a:t>The Final Summation</a:t>
            </a:r>
          </a:p>
          <a:p>
            <a:pPr lvl="2"/>
            <a:r>
              <a:rPr lang="ko-KR" altLang="en-US" dirty="0"/>
              <a:t>배치 내의 모든 데이터에 대해 양방향 손실을 합쳐서 최적화</a:t>
            </a:r>
            <a:endParaRPr lang="en-US" altLang="ko-K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A494E21-DC01-7E42-2878-79C22281D929}"/>
                  </a:ext>
                </a:extLst>
              </p:cNvPr>
              <p:cNvSpPr txBox="1"/>
              <p:nvPr/>
            </p:nvSpPr>
            <p:spPr>
              <a:xfrm>
                <a:off x="2550160" y="2331594"/>
                <a:ext cx="8786059" cy="4168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altLang="ko-K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ko-KR" sz="2400" b="0" i="1" smtClean="0">
                          <a:latin typeface="Cambria Math" panose="02040503050406030204" pitchFamily="18" charset="0"/>
                        </a:rPr>
                        <m:t>𝑛𝑜𝑟𝑚</m:t>
                      </m:r>
                      <m:d>
                        <m:dPr>
                          <m:ctrlP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  <m:d>
                            <m:dPr>
                              <m:ctrlP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altLang="ko-KR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ko-KR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ko-KR" sz="24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  <m:sup>
                                  <m:r>
                                    <a:rPr lang="en-US" altLang="ko-KR" sz="2400" b="0" i="1" smtClean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  <m:r>
                                    <a:rPr lang="en-US" altLang="ko-KR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altLang="ko-KR" sz="2400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sup>
                              </m:sSubSup>
                            </m:e>
                          </m:d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  <m:sSub>
                            <m:sSubPr>
                              <m:ctrlP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  <m:r>
                        <a:rPr lang="en-US" altLang="ko-KR" sz="2400" b="0" i="1" smtClean="0">
                          <a:latin typeface="Cambria Math" panose="02040503050406030204" pitchFamily="18" charset="0"/>
                        </a:rPr>
                        <m:t>, </m:t>
                      </m:r>
                      <m:sSup>
                        <m:sSupPr>
                          <m:ctrlP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sup>
                      </m:sSup>
                      <m:r>
                        <a:rPr lang="en-US" altLang="ko-K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ko-KR" sz="2400" b="0" i="1" smtClean="0">
                          <a:latin typeface="Cambria Math" panose="02040503050406030204" pitchFamily="18" charset="0"/>
                        </a:rPr>
                        <m:t>𝑛𝑜𝑟𝑚</m:t>
                      </m:r>
                      <m:r>
                        <a:rPr lang="en-US" altLang="ko-KR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ko-KR" sz="2400" b="0" i="1" smtClean="0">
                          <a:latin typeface="Cambria Math" panose="02040503050406030204" pitchFamily="18" charset="0"/>
                        </a:rPr>
                        <m:t>𝑤</m:t>
                      </m:r>
                      <m:d>
                        <m:dPr>
                          <m:ctrlP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  <m:sup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sup>
                          </m:sSubSup>
                        </m:e>
                      </m:d>
                      <m:r>
                        <a:rPr lang="en-US" altLang="ko-KR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  <m:sSub>
                                <m:sSubPr>
                                  <m:ctrlPr>
                                    <a:rPr lang="en-US" altLang="ko-KR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2400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altLang="ko-KR" sz="24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altLang="ko-KR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ko-KR" alt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A494E21-DC01-7E42-2878-79C22281D9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0160" y="2331594"/>
                <a:ext cx="8786059" cy="41684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43F4AD4-0B07-24BC-BAE7-856DC58F2DFE}"/>
                  </a:ext>
                </a:extLst>
              </p:cNvPr>
              <p:cNvSpPr txBox="1"/>
              <p:nvPr/>
            </p:nvSpPr>
            <p:spPr>
              <a:xfrm>
                <a:off x="2550160" y="3886036"/>
                <a:ext cx="8611460" cy="3841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400" b="0" i="1" smtClean="0">
                          <a:latin typeface="Cambria Math" panose="02040503050406030204" pitchFamily="18" charset="0"/>
                        </a:rPr>
                        <m:t>𝑚</m:t>
                      </m:r>
                      <m:sSubSup>
                        <m:sSubSupPr>
                          <m:ctrlP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sup>
                      </m:sSubSup>
                      <m:r>
                        <a:rPr lang="en-US" altLang="ko-K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ko-KR" sz="2400" b="0" i="1" smtClean="0">
                          <a:latin typeface="Cambria Math" panose="02040503050406030204" pitchFamily="18" charset="0"/>
                        </a:rPr>
                        <m:t>𝐶𝑜𝑛𝑡𝑟𝑎𝑠𝑡𝑖𝑣𝑒𝐿𝑜𝑠𝑠</m:t>
                      </m:r>
                      <m:d>
                        <m:dPr>
                          <m:ctrlP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ko-KR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2400" i="1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p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en-US" altLang="ko-KR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altLang="ko-KR" sz="2400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sup>
                          </m:sSup>
                        </m:e>
                      </m:d>
                      <m:r>
                        <a:rPr lang="en-US" altLang="ko-KR" sz="24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altLang="ko-KR" sz="2400" b="0" i="1" smtClean="0">
                          <a:latin typeface="Cambria Math" panose="02040503050406030204" pitchFamily="18" charset="0"/>
                        </a:rPr>
                        <m:t>𝑚</m:t>
                      </m:r>
                      <m:sSubSup>
                        <m:sSubSupPr>
                          <m:ctrlP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r>
                        <a:rPr lang="en-US" altLang="ko-K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ko-KR" sz="2400" b="0" i="1" smtClean="0">
                          <a:latin typeface="Cambria Math" panose="02040503050406030204" pitchFamily="18" charset="0"/>
                        </a:rPr>
                        <m:t>𝐶𝑜𝑛𝑡𝑟𝑎𝑠𝑡𝑖𝑣𝑒𝐿𝑜𝑠𝑠</m:t>
                      </m:r>
                      <m:r>
                        <a:rPr lang="en-US" altLang="ko-KR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sup>
                      </m:sSup>
                      <m:r>
                        <a:rPr lang="en-US" altLang="ko-KR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ko-KR" altLang="en-US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43F4AD4-0B07-24BC-BAE7-856DC58F2D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0160" y="3886036"/>
                <a:ext cx="8611460" cy="384144"/>
              </a:xfrm>
              <a:prstGeom prst="rect">
                <a:avLst/>
              </a:prstGeom>
              <a:blipFill>
                <a:blip r:embed="rId4"/>
                <a:stretch>
                  <a:fillRect r="-495" b="-3333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455036B-BA4A-B5D8-BE79-10012E4802EF}"/>
                  </a:ext>
                </a:extLst>
              </p:cNvPr>
              <p:cNvSpPr txBox="1"/>
              <p:nvPr/>
            </p:nvSpPr>
            <p:spPr>
              <a:xfrm>
                <a:off x="4473251" y="5337935"/>
                <a:ext cx="3430747" cy="10459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𝐸𝐺𝑀</m:t>
                          </m:r>
                        </m:sub>
                      </m:sSub>
                      <m:r>
                        <a:rPr lang="en-US" altLang="ko-KR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ctrlP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  <m:e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sSubSup>
                            <m:sSubSupPr>
                              <m:ctrlP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  <m:sup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sup>
                          </m:sSubSup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sSubSup>
                            <m:sSubSupPr>
                              <m:ctrlP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  <m:sup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bSup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ko-KR" altLang="en-US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455036B-BA4A-B5D8-BE79-10012E4802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3251" y="5337935"/>
                <a:ext cx="3430747" cy="104592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08727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23378A-F503-8B05-BA5B-05455C5B95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D69CC3A7-E741-779B-F517-A58104B5E9F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9037" y="0"/>
            <a:ext cx="11339177" cy="624423"/>
          </a:xfrm>
        </p:spPr>
        <p:txBody>
          <a:bodyPr/>
          <a:lstStyle/>
          <a:p>
            <a:r>
              <a:rPr lang="en-US" altLang="ko-KR" dirty="0"/>
              <a:t>Method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내용 개체 틀 6">
                <a:extLst>
                  <a:ext uri="{FF2B5EF4-FFF2-40B4-BE49-F238E27FC236}">
                    <a16:creationId xmlns:a16="http://schemas.microsoft.com/office/drawing/2014/main" id="{62DDCB6D-263B-7DB8-33F1-103902010A8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29623" y="1026160"/>
                <a:ext cx="11339177" cy="5506615"/>
              </a:xfrm>
            </p:spPr>
            <p:txBody>
              <a:bodyPr>
                <a:normAutofit/>
              </a:bodyPr>
              <a:lstStyle/>
              <a:p>
                <a:r>
                  <a:rPr lang="en-US" altLang="ko-KR" dirty="0"/>
                  <a:t>Total Objective Function</a:t>
                </a:r>
              </a:p>
              <a:p>
                <a:pPr lvl="1"/>
                <a:r>
                  <a:rPr lang="ko-KR" altLang="en-US" dirty="0"/>
                  <a:t>시선 데이터의 비율을 고려할 때</a:t>
                </a:r>
                <a:r>
                  <a:rPr lang="en-US" altLang="ko-KR" dirty="0"/>
                  <a:t>, </a:t>
                </a:r>
                <a:r>
                  <a:rPr lang="ko-KR" altLang="en-US" dirty="0"/>
                  <a:t>하나의 배치 내에는 두 가지 유형의 데이터가 혼재할 수 있음</a:t>
                </a:r>
                <a:endParaRPr lang="en-US" altLang="ko-KR" dirty="0"/>
              </a:p>
              <a:p>
                <a:pPr lvl="2"/>
                <a:r>
                  <a:rPr lang="en-US" altLang="ko-KR" dirty="0"/>
                  <a:t>EGF </a:t>
                </a:r>
                <a:r>
                  <a:rPr lang="ko-KR" altLang="en-US" dirty="0"/>
                  <a:t>모듈은 </a:t>
                </a:r>
                <a:r>
                  <a:rPr lang="en-US" altLang="ko-KR" dirty="0"/>
                  <a:t>Fine-grained Optimization </a:t>
                </a:r>
                <a:r>
                  <a:rPr lang="ko-KR" altLang="en-US" dirty="0"/>
                  <a:t>계산 </a:t>
                </a:r>
                <a:r>
                  <a:rPr lang="en-US" altLang="ko-KR" dirty="0"/>
                  <a:t>X</a:t>
                </a:r>
              </a:p>
              <a:p>
                <a:pPr lvl="2"/>
                <a:r>
                  <a:rPr lang="en-US" altLang="ko-KR" dirty="0"/>
                  <a:t>EGM </a:t>
                </a:r>
                <a:r>
                  <a:rPr lang="ko-KR" altLang="en-US" dirty="0"/>
                  <a:t>모듈에서</a:t>
                </a:r>
                <a:r>
                  <a:rPr lang="en-US" altLang="ko-KR" dirty="0"/>
                  <a:t> </a:t>
                </a:r>
                <a:r>
                  <a:rPr lang="ko-KR" altLang="en-US" dirty="0"/>
                  <a:t>가중치 행렬 계산에서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𝐺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ko-KR" altLang="en-US" dirty="0"/>
                  <a:t>를 제외</a:t>
                </a:r>
                <a:endParaRPr lang="en-US" altLang="ko-KR" dirty="0"/>
              </a:p>
              <a:p>
                <a:pPr lvl="2"/>
                <a:endParaRPr lang="en-US" altLang="ko-KR" dirty="0"/>
              </a:p>
              <a:p>
                <a:pPr lvl="1"/>
                <a:r>
                  <a:rPr lang="ko-KR" altLang="en-US" dirty="0"/>
                  <a:t>배치 내에서 </a:t>
                </a:r>
                <a:r>
                  <a:rPr lang="en-US" altLang="ko-KR" dirty="0"/>
                  <a:t>Total loss</a:t>
                </a:r>
              </a:p>
            </p:txBody>
          </p:sp>
        </mc:Choice>
        <mc:Fallback xmlns="">
          <p:sp>
            <p:nvSpPr>
              <p:cNvPr id="7" name="내용 개체 틀 6">
                <a:extLst>
                  <a:ext uri="{FF2B5EF4-FFF2-40B4-BE49-F238E27FC236}">
                    <a16:creationId xmlns:a16="http://schemas.microsoft.com/office/drawing/2014/main" id="{62DDCB6D-263B-7DB8-33F1-103902010A8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29623" y="1026160"/>
                <a:ext cx="11339177" cy="5506615"/>
              </a:xfrm>
              <a:blipFill>
                <a:blip r:embed="rId3"/>
                <a:stretch>
                  <a:fillRect l="-376" t="-55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BD9B9D1-73B2-6775-4975-4C2DA96F07E8}"/>
                  </a:ext>
                </a:extLst>
              </p:cNvPr>
              <p:cNvSpPr txBox="1"/>
              <p:nvPr/>
            </p:nvSpPr>
            <p:spPr>
              <a:xfrm>
                <a:off x="4728038" y="3429000"/>
                <a:ext cx="229235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400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altLang="ko-K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𝐸𝐺𝐹</m:t>
                          </m:r>
                        </m:sub>
                      </m:sSub>
                      <m:r>
                        <a:rPr lang="en-US" altLang="ko-KR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𝐸𝐺𝑀</m:t>
                          </m:r>
                        </m:sub>
                      </m:sSub>
                    </m:oMath>
                  </m:oMathPara>
                </a14:m>
                <a:endParaRPr lang="ko-KR" altLang="en-US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BD9B9D1-73B2-6775-4975-4C2DA96F07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8038" y="3429000"/>
                <a:ext cx="2292359" cy="369332"/>
              </a:xfrm>
              <a:prstGeom prst="rect">
                <a:avLst/>
              </a:prstGeom>
              <a:blipFill>
                <a:blip r:embed="rId4"/>
                <a:stretch>
                  <a:fillRect l="-2926" r="-798" b="-150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436482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19B4EF-EA07-71BC-7805-500C1EEC33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3665455F-F934-32F9-C6EF-B668E944370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9037" y="0"/>
            <a:ext cx="11339177" cy="624423"/>
          </a:xfrm>
        </p:spPr>
        <p:txBody>
          <a:bodyPr/>
          <a:lstStyle/>
          <a:p>
            <a:r>
              <a:rPr lang="en-US" altLang="ko-KR" dirty="0"/>
              <a:t>Experiments</a:t>
            </a:r>
          </a:p>
        </p:txBody>
      </p:sp>
      <p:sp>
        <p:nvSpPr>
          <p:cNvPr id="7" name="내용 개체 틀 6">
            <a:extLst>
              <a:ext uri="{FF2B5EF4-FFF2-40B4-BE49-F238E27FC236}">
                <a16:creationId xmlns:a16="http://schemas.microsoft.com/office/drawing/2014/main" id="{AA910B71-83B9-AB1D-D461-DC9E4EDC16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623" y="1026160"/>
            <a:ext cx="11339177" cy="5506615"/>
          </a:xfrm>
        </p:spPr>
        <p:txBody>
          <a:bodyPr>
            <a:normAutofit/>
          </a:bodyPr>
          <a:lstStyle/>
          <a:p>
            <a:r>
              <a:rPr lang="en-US" altLang="ko-KR" dirty="0"/>
              <a:t>Experimental Setup</a:t>
            </a:r>
          </a:p>
          <a:p>
            <a:pPr lvl="1"/>
            <a:r>
              <a:rPr lang="en-US" altLang="ko-KR" dirty="0"/>
              <a:t>Pre-training Phase</a:t>
            </a:r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2"/>
            <a:endParaRPr lang="en-US" altLang="ko-KR" dirty="0"/>
          </a:p>
          <a:p>
            <a:pPr lvl="1"/>
            <a:r>
              <a:rPr lang="en-US" altLang="ko-KR" dirty="0"/>
              <a:t>Downstream Task – </a:t>
            </a:r>
            <a:r>
              <a:rPr lang="ko-KR" altLang="en-US" dirty="0"/>
              <a:t>모델 평가</a:t>
            </a:r>
            <a:endParaRPr lang="en-US" altLang="ko-KR" dirty="0"/>
          </a:p>
        </p:txBody>
      </p:sp>
      <p:graphicFrame>
        <p:nvGraphicFramePr>
          <p:cNvPr id="3" name="표 2">
            <a:extLst>
              <a:ext uri="{FF2B5EF4-FFF2-40B4-BE49-F238E27FC236}">
                <a16:creationId xmlns:a16="http://schemas.microsoft.com/office/drawing/2014/main" id="{BA17CA14-8FC2-3D8F-861E-45AA1B2CD0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0010499"/>
              </p:ext>
            </p:extLst>
          </p:nvPr>
        </p:nvGraphicFramePr>
        <p:xfrm>
          <a:off x="1575985" y="2036872"/>
          <a:ext cx="9502692" cy="1529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41497">
                  <a:extLst>
                    <a:ext uri="{9D8B030D-6E8A-4147-A177-3AD203B41FA5}">
                      <a16:colId xmlns:a16="http://schemas.microsoft.com/office/drawing/2014/main" val="3967785677"/>
                    </a:ext>
                  </a:extLst>
                </a:gridCol>
                <a:gridCol w="1915427">
                  <a:extLst>
                    <a:ext uri="{9D8B030D-6E8A-4147-A177-3AD203B41FA5}">
                      <a16:colId xmlns:a16="http://schemas.microsoft.com/office/drawing/2014/main" val="1328114647"/>
                    </a:ext>
                  </a:extLst>
                </a:gridCol>
                <a:gridCol w="1857676">
                  <a:extLst>
                    <a:ext uri="{9D8B030D-6E8A-4147-A177-3AD203B41FA5}">
                      <a16:colId xmlns:a16="http://schemas.microsoft.com/office/drawing/2014/main" val="2885630686"/>
                    </a:ext>
                  </a:extLst>
                </a:gridCol>
                <a:gridCol w="3388092">
                  <a:extLst>
                    <a:ext uri="{9D8B030D-6E8A-4147-A177-3AD203B41FA5}">
                      <a16:colId xmlns:a16="http://schemas.microsoft.com/office/drawing/2014/main" val="13479625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latin typeface="KoPubWorld돋움체 Bold" panose="00000800000000000000" pitchFamily="2" charset="-127"/>
                          <a:ea typeface="KoPubWorld돋움체 Bold" panose="00000800000000000000" pitchFamily="2" charset="-127"/>
                          <a:cs typeface="KoPubWorld돋움체 Bold" panose="00000800000000000000" pitchFamily="2" charset="-127"/>
                        </a:rPr>
                        <a:t>데이터셋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latin typeface="KoPubWorld돋움체 Bold" panose="00000800000000000000" pitchFamily="2" charset="-127"/>
                          <a:ea typeface="KoPubWorld돋움체 Bold" panose="00000800000000000000" pitchFamily="2" charset="-127"/>
                          <a:cs typeface="KoPubWorld돋움체 Bold" panose="00000800000000000000" pitchFamily="2" charset="-127"/>
                        </a:rPr>
                        <a:t>데이터 규모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latin typeface="KoPubWorld돋움체 Bold" panose="00000800000000000000" pitchFamily="2" charset="-127"/>
                          <a:ea typeface="KoPubWorld돋움체 Bold" panose="00000800000000000000" pitchFamily="2" charset="-127"/>
                          <a:cs typeface="KoPubWorld돋움체 Bold" panose="00000800000000000000" pitchFamily="2" charset="-127"/>
                        </a:rPr>
                        <a:t>역할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latin typeface="KoPubWorld돋움체 Bold" panose="00000800000000000000" pitchFamily="2" charset="-127"/>
                          <a:ea typeface="KoPubWorld돋움체 Bold" panose="00000800000000000000" pitchFamily="2" charset="-127"/>
                          <a:cs typeface="KoPubWorld돋움체 Bold" panose="00000800000000000000" pitchFamily="2" charset="-127"/>
                        </a:rPr>
                        <a:t>비고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528636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MIMIC-CXR, </a:t>
                      </a:r>
                      <a:r>
                        <a:rPr lang="en-US" altLang="ko-KR" sz="1600" dirty="0" err="1"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CheXpert</a:t>
                      </a:r>
                      <a:endParaRPr lang="ko-KR" altLang="en-US" sz="1600" dirty="0">
                        <a:latin typeface="KoPubWorld돋움체 Medium" panose="00000600000000000000" pitchFamily="2" charset="-127"/>
                        <a:ea typeface="KoPubWorld돋움체 Medium" panose="00000600000000000000" pitchFamily="2" charset="-127"/>
                        <a:cs typeface="KoPubWorld돋움체 Medium" panose="00000600000000000000" pitchFamily="2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Large-scale</a:t>
                      </a:r>
                    </a:p>
                    <a:p>
                      <a:pPr algn="ctr" latinLnBrk="1"/>
                      <a:r>
                        <a:rPr lang="en-US" altLang="ko-KR" sz="1600" dirty="0"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(37</a:t>
                      </a:r>
                      <a:r>
                        <a:rPr lang="ko-KR" altLang="en-US" sz="1600" dirty="0"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만</a:t>
                      </a:r>
                      <a:r>
                        <a:rPr lang="en-US" altLang="ko-KR" sz="1600" dirty="0"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, 22</a:t>
                      </a:r>
                      <a:r>
                        <a:rPr lang="ko-KR" altLang="en-US" sz="1600" dirty="0"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만</a:t>
                      </a:r>
                      <a:r>
                        <a:rPr lang="en-US" altLang="ko-KR" sz="1600" dirty="0"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)</a:t>
                      </a:r>
                      <a:endParaRPr lang="ko-KR" altLang="en-US" sz="1600" dirty="0">
                        <a:latin typeface="KoPubWorld돋움체 Medium" panose="00000600000000000000" pitchFamily="2" charset="-127"/>
                        <a:ea typeface="KoPubWorld돋움체 Medium" panose="00000600000000000000" pitchFamily="2" charset="-127"/>
                        <a:cs typeface="KoPubWorld돋움체 Medium" panose="00000600000000000000" pitchFamily="2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Weight </a:t>
                      </a:r>
                      <a:r>
                        <a:rPr lang="ko-KR" altLang="en-US" sz="1600" dirty="0"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초기화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From</a:t>
                      </a:r>
                      <a:r>
                        <a:rPr lang="ko-KR" altLang="en-US" sz="1600" dirty="0"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 </a:t>
                      </a:r>
                      <a:r>
                        <a:rPr lang="en-US" altLang="ko-KR" sz="1600" dirty="0"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scratch</a:t>
                      </a:r>
                      <a:r>
                        <a:rPr lang="ko-KR" altLang="en-US" sz="1600" dirty="0"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 학습으로 </a:t>
                      </a:r>
                      <a:r>
                        <a:rPr lang="en-US" altLang="ko-KR" sz="1600" dirty="0"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MIMIC-EYE</a:t>
                      </a:r>
                      <a:r>
                        <a:rPr lang="ko-KR" altLang="en-US" sz="1600" dirty="0"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가 너무 적음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93649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MIMIC-EYE</a:t>
                      </a:r>
                      <a:endParaRPr lang="ko-KR" altLang="en-US" sz="1600" dirty="0">
                        <a:latin typeface="KoPubWorld돋움체 Medium" panose="00000600000000000000" pitchFamily="2" charset="-127"/>
                        <a:ea typeface="KoPubWorld돋움체 Medium" panose="00000600000000000000" pitchFamily="2" charset="-127"/>
                        <a:cs typeface="KoPubWorld돋움체 Medium" panose="00000600000000000000" pitchFamily="2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Small-scale</a:t>
                      </a:r>
                    </a:p>
                    <a:p>
                      <a:pPr algn="ctr" latinLnBrk="1"/>
                      <a:r>
                        <a:rPr lang="en-US" altLang="ko-KR" sz="1600" dirty="0"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(3,695 pairs)</a:t>
                      </a:r>
                      <a:endParaRPr lang="ko-KR" altLang="en-US" sz="1600" dirty="0">
                        <a:latin typeface="KoPubWorld돋움체 Medium" panose="00000600000000000000" pitchFamily="2" charset="-127"/>
                        <a:ea typeface="KoPubWorld돋움체 Medium" panose="00000600000000000000" pitchFamily="2" charset="-127"/>
                        <a:cs typeface="KoPubWorld돋움체 Medium" panose="00000600000000000000" pitchFamily="2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err="1"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멀티모달</a:t>
                      </a:r>
                      <a:r>
                        <a:rPr lang="ko-KR" altLang="en-US" sz="1600" dirty="0"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 정렬 학습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시선 데이터 포함된 유일한 데이터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93811779"/>
                  </a:ext>
                </a:extLst>
              </a:tr>
            </a:tbl>
          </a:graphicData>
        </a:graphic>
      </p:graphicFrame>
      <p:graphicFrame>
        <p:nvGraphicFramePr>
          <p:cNvPr id="4" name="표 3">
            <a:extLst>
              <a:ext uri="{FF2B5EF4-FFF2-40B4-BE49-F238E27FC236}">
                <a16:creationId xmlns:a16="http://schemas.microsoft.com/office/drawing/2014/main" id="{25328A16-F478-D666-90A0-5F3AFE9CA2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5500798"/>
              </p:ext>
            </p:extLst>
          </p:nvPr>
        </p:nvGraphicFramePr>
        <p:xfrm>
          <a:off x="1575985" y="4348480"/>
          <a:ext cx="9502692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36133">
                  <a:extLst>
                    <a:ext uri="{9D8B030D-6E8A-4147-A177-3AD203B41FA5}">
                      <a16:colId xmlns:a16="http://schemas.microsoft.com/office/drawing/2014/main" val="3967785677"/>
                    </a:ext>
                  </a:extLst>
                </a:gridCol>
                <a:gridCol w="3811604">
                  <a:extLst>
                    <a:ext uri="{9D8B030D-6E8A-4147-A177-3AD203B41FA5}">
                      <a16:colId xmlns:a16="http://schemas.microsoft.com/office/drawing/2014/main" val="1328114647"/>
                    </a:ext>
                  </a:extLst>
                </a:gridCol>
                <a:gridCol w="2954955">
                  <a:extLst>
                    <a:ext uri="{9D8B030D-6E8A-4147-A177-3AD203B41FA5}">
                      <a16:colId xmlns:a16="http://schemas.microsoft.com/office/drawing/2014/main" val="28856306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KoPubWorld돋움체 Bold" panose="00000800000000000000" pitchFamily="2" charset="-127"/>
                          <a:ea typeface="KoPubWorld돋움체 Bold" panose="00000800000000000000" pitchFamily="2" charset="-127"/>
                          <a:cs typeface="KoPubWorld돋움체 Bold" panose="00000800000000000000" pitchFamily="2" charset="-127"/>
                        </a:rPr>
                        <a:t>Task</a:t>
                      </a:r>
                      <a:endParaRPr lang="ko-KR" altLang="en-US" dirty="0">
                        <a:latin typeface="KoPubWorld돋움체 Bold" panose="00000800000000000000" pitchFamily="2" charset="-127"/>
                        <a:ea typeface="KoPubWorld돋움체 Bold" panose="00000800000000000000" pitchFamily="2" charset="-127"/>
                        <a:cs typeface="KoPubWorld돋움체 Bold" panose="00000800000000000000" pitchFamily="2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latin typeface="KoPubWorld돋움체 Bold" panose="00000800000000000000" pitchFamily="2" charset="-127"/>
                          <a:ea typeface="KoPubWorld돋움체 Bold" panose="00000800000000000000" pitchFamily="2" charset="-127"/>
                          <a:cs typeface="KoPubWorld돋움체 Bold" panose="00000800000000000000" pitchFamily="2" charset="-127"/>
                        </a:rPr>
                        <a:t>데이터셋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dirty="0">
                          <a:latin typeface="KoPubWorld돋움체 Bold" panose="00000800000000000000" pitchFamily="2" charset="-127"/>
                          <a:ea typeface="KoPubWorld돋움체 Bold" panose="00000800000000000000" pitchFamily="2" charset="-127"/>
                          <a:cs typeface="KoPubWorld돋움체 Bold" panose="00000800000000000000" pitchFamily="2" charset="-127"/>
                        </a:rPr>
                        <a:t>사용 방식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528636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Supervised Classification</a:t>
                      </a:r>
                      <a:endParaRPr lang="ko-KR" altLang="en-US" sz="1600" dirty="0">
                        <a:latin typeface="KoPubWorld돋움체 Medium" panose="00000600000000000000" pitchFamily="2" charset="-127"/>
                        <a:ea typeface="KoPubWorld돋움체 Medium" panose="00000600000000000000" pitchFamily="2" charset="-127"/>
                        <a:cs typeface="KoPubWorld돋움체 Medium" panose="00000600000000000000" pitchFamily="2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err="1"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CheXpert</a:t>
                      </a:r>
                      <a:r>
                        <a:rPr lang="en-US" altLang="ko-KR" sz="1600" dirty="0"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, RSNA,SIIM-ACR</a:t>
                      </a:r>
                      <a:endParaRPr lang="ko-KR" altLang="en-US" sz="1600" dirty="0">
                        <a:latin typeface="KoPubWorld돋움체 Medium" panose="00000600000000000000" pitchFamily="2" charset="-127"/>
                        <a:ea typeface="KoPubWorld돋움체 Medium" panose="00000600000000000000" pitchFamily="2" charset="-127"/>
                        <a:cs typeface="KoPubWorld돋움체 Medium" panose="00000600000000000000" pitchFamily="2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Train/ Test Split</a:t>
                      </a:r>
                      <a:endParaRPr lang="ko-KR" altLang="en-US" sz="1600" dirty="0">
                        <a:latin typeface="KoPubWorld돋움체 Medium" panose="00000600000000000000" pitchFamily="2" charset="-127"/>
                        <a:ea typeface="KoPubWorld돋움체 Medium" panose="00000600000000000000" pitchFamily="2" charset="-127"/>
                        <a:cs typeface="KoPubWorld돋움체 Medium" panose="00000600000000000000" pitchFamily="2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93649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Zero-shot Classification</a:t>
                      </a:r>
                      <a:endParaRPr lang="ko-KR" altLang="en-US" sz="1600" dirty="0">
                        <a:latin typeface="KoPubWorld돋움체 Medium" panose="00000600000000000000" pitchFamily="2" charset="-127"/>
                        <a:ea typeface="KoPubWorld돋움체 Medium" panose="00000600000000000000" pitchFamily="2" charset="-127"/>
                        <a:cs typeface="KoPubWorld돋움체 Medium" panose="00000600000000000000" pitchFamily="2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err="1"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CheXpert</a:t>
                      </a:r>
                      <a:r>
                        <a:rPr lang="en-US" altLang="ko-KR" sz="1600" dirty="0"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 5x200, RSNA, SIIM-ACR</a:t>
                      </a:r>
                      <a:endParaRPr lang="ko-KR" altLang="en-US" sz="1600" dirty="0">
                        <a:latin typeface="KoPubWorld돋움체 Medium" panose="00000600000000000000" pitchFamily="2" charset="-127"/>
                        <a:ea typeface="KoPubWorld돋움체 Medium" panose="00000600000000000000" pitchFamily="2" charset="-127"/>
                        <a:cs typeface="KoPubWorld돋움체 Medium" panose="00000600000000000000" pitchFamily="2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Test Split</a:t>
                      </a:r>
                      <a:r>
                        <a:rPr lang="ko-KR" altLang="en-US" sz="1600" dirty="0"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만 사용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938117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Zero-shot Retrieval</a:t>
                      </a:r>
                      <a:endParaRPr lang="ko-KR" altLang="en-US" sz="1600" dirty="0">
                        <a:latin typeface="KoPubWorld돋움체 Medium" panose="00000600000000000000" pitchFamily="2" charset="-127"/>
                        <a:ea typeface="KoPubWorld돋움체 Medium" panose="00000600000000000000" pitchFamily="2" charset="-127"/>
                        <a:cs typeface="KoPubWorld돋움체 Medium" panose="00000600000000000000" pitchFamily="2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dirty="0" err="1"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CheXpert</a:t>
                      </a:r>
                      <a:r>
                        <a:rPr lang="en-US" altLang="ko-KR" sz="1600" dirty="0"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 8x200</a:t>
                      </a:r>
                      <a:endParaRPr lang="ko-KR" altLang="en-US" sz="1600" dirty="0">
                        <a:latin typeface="KoPubWorld돋움체 Medium" panose="00000600000000000000" pitchFamily="2" charset="-127"/>
                        <a:ea typeface="KoPubWorld돋움체 Medium" panose="00000600000000000000" pitchFamily="2" charset="-127"/>
                        <a:cs typeface="KoPubWorld돋움체 Medium" panose="00000600000000000000" pitchFamily="2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Test</a:t>
                      </a:r>
                      <a:r>
                        <a:rPr lang="ko-KR" altLang="en-US" sz="1600" dirty="0"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 </a:t>
                      </a:r>
                      <a:r>
                        <a:rPr lang="en-US" altLang="ko-KR" sz="1600" dirty="0"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Only</a:t>
                      </a:r>
                      <a:endParaRPr lang="ko-KR" altLang="en-US" sz="1600" dirty="0">
                        <a:latin typeface="KoPubWorld돋움체 Medium" panose="00000600000000000000" pitchFamily="2" charset="-127"/>
                        <a:ea typeface="KoPubWorld돋움체 Medium" panose="00000600000000000000" pitchFamily="2" charset="-127"/>
                        <a:cs typeface="KoPubWorld돋움체 Medium" panose="00000600000000000000" pitchFamily="2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014610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48242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2400E9A-DA5E-72A1-1BD7-D9A106C849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623" y="1048988"/>
            <a:ext cx="11623832" cy="4851477"/>
          </a:xfrm>
        </p:spPr>
        <p:txBody>
          <a:bodyPr>
            <a:normAutofit fontScale="92500"/>
          </a:bodyPr>
          <a:lstStyle/>
          <a:p>
            <a:pPr>
              <a:lnSpc>
                <a:spcPct val="250000"/>
              </a:lnSpc>
            </a:pPr>
            <a:r>
              <a:rPr lang="en-US" altLang="ko-KR" sz="2400" dirty="0"/>
              <a:t>Introduction</a:t>
            </a:r>
          </a:p>
          <a:p>
            <a:pPr>
              <a:lnSpc>
                <a:spcPct val="250000"/>
              </a:lnSpc>
            </a:pPr>
            <a:r>
              <a:rPr lang="en-US" altLang="ko-KR" sz="2400" dirty="0"/>
              <a:t>Related</a:t>
            </a:r>
            <a:r>
              <a:rPr lang="ko-KR" altLang="en-US" sz="2400" dirty="0"/>
              <a:t> </a:t>
            </a:r>
            <a:r>
              <a:rPr lang="en-US" altLang="ko-KR" sz="2400" dirty="0"/>
              <a:t>Works</a:t>
            </a:r>
          </a:p>
          <a:p>
            <a:pPr>
              <a:lnSpc>
                <a:spcPct val="250000"/>
              </a:lnSpc>
            </a:pPr>
            <a:r>
              <a:rPr lang="en-US" altLang="ko-KR" sz="2400" dirty="0"/>
              <a:t>Method</a:t>
            </a:r>
          </a:p>
          <a:p>
            <a:pPr>
              <a:lnSpc>
                <a:spcPct val="250000"/>
              </a:lnSpc>
            </a:pPr>
            <a:r>
              <a:rPr lang="en-US" altLang="ko-KR" sz="2400" dirty="0"/>
              <a:t>Experiments</a:t>
            </a:r>
          </a:p>
          <a:p>
            <a:pPr>
              <a:lnSpc>
                <a:spcPct val="250000"/>
              </a:lnSpc>
            </a:pPr>
            <a:r>
              <a:rPr lang="en-US" altLang="ko-KR" sz="2400" dirty="0"/>
              <a:t>Discussion &amp; Conclusion</a:t>
            </a:r>
          </a:p>
        </p:txBody>
      </p:sp>
      <p:sp>
        <p:nvSpPr>
          <p:cNvPr id="7" name="텍스트 개체 틀 1">
            <a:extLst>
              <a:ext uri="{FF2B5EF4-FFF2-40B4-BE49-F238E27FC236}">
                <a16:creationId xmlns:a16="http://schemas.microsoft.com/office/drawing/2014/main" id="{4BA0093D-3621-FA22-0E86-CBE1493A053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9037" y="0"/>
            <a:ext cx="11339177" cy="624423"/>
          </a:xfrm>
        </p:spPr>
        <p:txBody>
          <a:bodyPr/>
          <a:lstStyle/>
          <a:p>
            <a:r>
              <a:rPr lang="en-US" altLang="ko-KR" dirty="0"/>
              <a:t>Contents</a:t>
            </a:r>
          </a:p>
        </p:txBody>
      </p:sp>
    </p:spTree>
    <p:extLst>
      <p:ext uri="{BB962C8B-B14F-4D97-AF65-F5344CB8AC3E}">
        <p14:creationId xmlns:p14="http://schemas.microsoft.com/office/powerpoint/2010/main" val="32389000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4BC6C1-8BAA-72E4-C952-A1C336DDB8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1BE97B57-7E45-9DC0-A554-D9124BF6D41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9037" y="0"/>
            <a:ext cx="11339177" cy="624423"/>
          </a:xfrm>
        </p:spPr>
        <p:txBody>
          <a:bodyPr/>
          <a:lstStyle/>
          <a:p>
            <a:r>
              <a:rPr lang="en-US" altLang="ko-KR" dirty="0"/>
              <a:t>Experiments</a:t>
            </a:r>
          </a:p>
        </p:txBody>
      </p:sp>
      <p:sp>
        <p:nvSpPr>
          <p:cNvPr id="7" name="내용 개체 틀 6">
            <a:extLst>
              <a:ext uri="{FF2B5EF4-FFF2-40B4-BE49-F238E27FC236}">
                <a16:creationId xmlns:a16="http://schemas.microsoft.com/office/drawing/2014/main" id="{5C3F38A1-4C5E-323A-1AA3-6BD2414BB1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623" y="1026160"/>
            <a:ext cx="11339177" cy="5506615"/>
          </a:xfrm>
        </p:spPr>
        <p:txBody>
          <a:bodyPr>
            <a:normAutofit/>
          </a:bodyPr>
          <a:lstStyle/>
          <a:p>
            <a:r>
              <a:rPr lang="en-US" altLang="ko-KR" dirty="0"/>
              <a:t>Quantitative Results - Supervised</a:t>
            </a:r>
            <a:r>
              <a:rPr lang="ko-KR" altLang="en-US" dirty="0"/>
              <a:t> </a:t>
            </a:r>
            <a:r>
              <a:rPr lang="en-US" altLang="ko-KR" dirty="0"/>
              <a:t>Classification</a:t>
            </a:r>
          </a:p>
          <a:p>
            <a:pPr lvl="1"/>
            <a:r>
              <a:rPr lang="en-US" altLang="ko-KR" dirty="0" err="1"/>
              <a:t>CheXpert</a:t>
            </a:r>
            <a:r>
              <a:rPr lang="en-US" altLang="ko-KR" dirty="0"/>
              <a:t>, RSNA, SIM-ACR </a:t>
            </a:r>
            <a:r>
              <a:rPr lang="ko-KR" altLang="en-US" dirty="0"/>
              <a:t>데이터셋에 대해 지도 학습 분류 실험 수행</a:t>
            </a:r>
            <a:endParaRPr lang="en-US" altLang="ko-KR" dirty="0"/>
          </a:p>
          <a:p>
            <a:pPr lvl="2"/>
            <a:r>
              <a:rPr lang="ko-KR" altLang="en-US" dirty="0"/>
              <a:t>지도 학습 분류 실험은 </a:t>
            </a:r>
            <a:r>
              <a:rPr lang="en-US" altLang="ko-KR" dirty="0"/>
              <a:t>linear classification setting </a:t>
            </a:r>
            <a:r>
              <a:rPr lang="ko-KR" altLang="en-US" dirty="0"/>
              <a:t>사용</a:t>
            </a:r>
            <a:endParaRPr lang="en-US" altLang="ko-KR" dirty="0"/>
          </a:p>
          <a:p>
            <a:pPr lvl="2"/>
            <a:r>
              <a:rPr lang="ko-KR" altLang="en-US" dirty="0"/>
              <a:t>훈련 세트의 </a:t>
            </a:r>
            <a:r>
              <a:rPr lang="en-US" altLang="ko-KR" dirty="0"/>
              <a:t>1%, 10%, 100%</a:t>
            </a:r>
            <a:r>
              <a:rPr lang="ko-KR" altLang="en-US" dirty="0"/>
              <a:t>만을 사용하여 성능 테스트</a:t>
            </a:r>
            <a:endParaRPr lang="en-US" altLang="ko-KR" dirty="0"/>
          </a:p>
          <a:p>
            <a:pPr lvl="2"/>
            <a:r>
              <a:rPr lang="ko-KR" altLang="en-US" dirty="0"/>
              <a:t>성능 평가는 </a:t>
            </a:r>
            <a:r>
              <a:rPr lang="en-US" altLang="ko-KR" dirty="0"/>
              <a:t>AUROC </a:t>
            </a:r>
            <a:r>
              <a:rPr lang="ko-KR" altLang="en-US" dirty="0"/>
              <a:t>사용</a:t>
            </a:r>
            <a:endParaRPr lang="en-US" altLang="ko-KR" dirty="0"/>
          </a:p>
          <a:p>
            <a:pPr marL="914400" lvl="2" indent="0">
              <a:buNone/>
            </a:pPr>
            <a:endParaRPr lang="en-US" altLang="ko-KR" dirty="0"/>
          </a:p>
        </p:txBody>
      </p:sp>
      <p:pic>
        <p:nvPicPr>
          <p:cNvPr id="6" name="그림 5" descr="스크린샷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07640F05-6D08-0655-0323-37B39F091C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4394" y="3166414"/>
            <a:ext cx="8923211" cy="3254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1838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35CDAE-B7C3-6836-DAF8-28D064B8B4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22C0F3C1-E9EC-00B7-4FAA-4263F1A4D8E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9037" y="0"/>
            <a:ext cx="11339177" cy="624423"/>
          </a:xfrm>
        </p:spPr>
        <p:txBody>
          <a:bodyPr/>
          <a:lstStyle/>
          <a:p>
            <a:r>
              <a:rPr lang="en-US" altLang="ko-KR" dirty="0"/>
              <a:t>Experiments</a:t>
            </a:r>
          </a:p>
        </p:txBody>
      </p:sp>
      <p:sp>
        <p:nvSpPr>
          <p:cNvPr id="7" name="내용 개체 틀 6">
            <a:extLst>
              <a:ext uri="{FF2B5EF4-FFF2-40B4-BE49-F238E27FC236}">
                <a16:creationId xmlns:a16="http://schemas.microsoft.com/office/drawing/2014/main" id="{1EDC3F65-D035-7ACE-C700-1C34BB1D95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623" y="1026160"/>
            <a:ext cx="11339177" cy="5506615"/>
          </a:xfrm>
        </p:spPr>
        <p:txBody>
          <a:bodyPr>
            <a:normAutofit/>
          </a:bodyPr>
          <a:lstStyle/>
          <a:p>
            <a:r>
              <a:rPr lang="en-US" altLang="ko-KR" dirty="0"/>
              <a:t>Quantitative Results – Zero-shot</a:t>
            </a:r>
            <a:r>
              <a:rPr lang="ko-KR" altLang="en-US" dirty="0"/>
              <a:t> </a:t>
            </a:r>
            <a:r>
              <a:rPr lang="en-US" altLang="ko-KR" dirty="0"/>
              <a:t>Classification</a:t>
            </a:r>
          </a:p>
          <a:p>
            <a:pPr lvl="1"/>
            <a:r>
              <a:rPr lang="en-US" altLang="ko-KR" dirty="0"/>
              <a:t>CheXpert5x200, RSNA, SIM-ACR </a:t>
            </a:r>
            <a:r>
              <a:rPr lang="ko-KR" altLang="en-US" dirty="0"/>
              <a:t>데이터셋에 대해 지도 학습 분류 실험 수행</a:t>
            </a:r>
            <a:endParaRPr lang="en-US" altLang="ko-KR" dirty="0"/>
          </a:p>
          <a:p>
            <a:pPr lvl="2"/>
            <a:r>
              <a:rPr lang="ko-KR" altLang="en-US" dirty="0"/>
              <a:t>테스트 시</a:t>
            </a:r>
            <a:r>
              <a:rPr lang="en-US" altLang="ko-KR" dirty="0"/>
              <a:t>, </a:t>
            </a:r>
            <a:r>
              <a:rPr lang="ko-KR" altLang="en-US" dirty="0"/>
              <a:t>모든 질환에 대해 이미지 특징과 텍스트 프롬프트 특징 간의 유사도 계산하여 가장 높은 유사도 카테고리 선정</a:t>
            </a:r>
            <a:endParaRPr lang="en-US" altLang="ko-KR" dirty="0"/>
          </a:p>
          <a:p>
            <a:pPr lvl="2"/>
            <a:r>
              <a:rPr lang="en-US" altLang="ko-KR" dirty="0" err="1"/>
              <a:t>GLoRIA</a:t>
            </a:r>
            <a:r>
              <a:rPr lang="en-US" altLang="ko-KR" dirty="0"/>
              <a:t>,</a:t>
            </a:r>
            <a:r>
              <a:rPr lang="ko-KR" altLang="en-US" dirty="0"/>
              <a:t> </a:t>
            </a:r>
            <a:r>
              <a:rPr lang="en-US" altLang="ko-KR" dirty="0"/>
              <a:t>MGCA</a:t>
            </a:r>
            <a:r>
              <a:rPr lang="ko-KR" altLang="en-US" dirty="0"/>
              <a:t> 모델은 </a:t>
            </a:r>
            <a:r>
              <a:rPr lang="en-US" altLang="ko-KR" dirty="0"/>
              <a:t>SIIM-ACR </a:t>
            </a:r>
            <a:r>
              <a:rPr lang="ko-KR" altLang="en-US" dirty="0"/>
              <a:t>데이터셋에서 폐렴을 진단할 때 </a:t>
            </a:r>
            <a:r>
              <a:rPr lang="en-US" altLang="ko-KR" dirty="0"/>
              <a:t>CLIP</a:t>
            </a:r>
            <a:r>
              <a:rPr lang="ko-KR" altLang="en-US" dirty="0"/>
              <a:t>보다도 성능이 낮음</a:t>
            </a:r>
            <a:endParaRPr lang="en-US" altLang="ko-KR" dirty="0"/>
          </a:p>
          <a:p>
            <a:pPr lvl="3"/>
            <a:r>
              <a:rPr lang="ko-KR" altLang="en-US" dirty="0"/>
              <a:t>해당 모델들이 특정 데이터 분포에 크게 영향을 받아 일반화 성능이 떨어짐</a:t>
            </a:r>
            <a:endParaRPr lang="en-US" altLang="ko-KR" dirty="0"/>
          </a:p>
          <a:p>
            <a:pPr marL="914400" lvl="2" indent="0">
              <a:buNone/>
            </a:pPr>
            <a:endParaRPr lang="en-US" altLang="ko-KR" dirty="0"/>
          </a:p>
        </p:txBody>
      </p:sp>
      <p:pic>
        <p:nvPicPr>
          <p:cNvPr id="4" name="그림 3" descr="스크린샷, 텍스트, 시계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664E9272-DA0E-1B19-23DA-E32F256DD6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9148" y="3058587"/>
            <a:ext cx="9313703" cy="3291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9108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F917FE-469B-983E-A7D6-6BAA39385C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1041A827-478F-4F8B-66EA-5D45DC4C011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9037" y="0"/>
            <a:ext cx="11339177" cy="624423"/>
          </a:xfrm>
        </p:spPr>
        <p:txBody>
          <a:bodyPr/>
          <a:lstStyle/>
          <a:p>
            <a:r>
              <a:rPr lang="en-US" altLang="ko-KR" dirty="0"/>
              <a:t>Experiments</a:t>
            </a:r>
          </a:p>
        </p:txBody>
      </p:sp>
      <p:sp>
        <p:nvSpPr>
          <p:cNvPr id="7" name="내용 개체 틀 6">
            <a:extLst>
              <a:ext uri="{FF2B5EF4-FFF2-40B4-BE49-F238E27FC236}">
                <a16:creationId xmlns:a16="http://schemas.microsoft.com/office/drawing/2014/main" id="{AE32DDE6-E724-B8AF-A0AD-1F753BFF74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623" y="1026160"/>
            <a:ext cx="11339177" cy="5506615"/>
          </a:xfrm>
        </p:spPr>
        <p:txBody>
          <a:bodyPr>
            <a:normAutofit/>
          </a:bodyPr>
          <a:lstStyle/>
          <a:p>
            <a:r>
              <a:rPr lang="en-US" altLang="ko-KR" dirty="0"/>
              <a:t>Quantitative Results – Image-text Retrieval</a:t>
            </a:r>
          </a:p>
          <a:p>
            <a:pPr lvl="1"/>
            <a:r>
              <a:rPr lang="en-US" altLang="ko-KR" dirty="0"/>
              <a:t>8</a:t>
            </a:r>
            <a:r>
              <a:rPr lang="ko-KR" altLang="en-US" dirty="0"/>
              <a:t>가지 흉부 질환마다 </a:t>
            </a:r>
            <a:r>
              <a:rPr lang="en-US" altLang="ko-KR" dirty="0"/>
              <a:t>200</a:t>
            </a:r>
            <a:r>
              <a:rPr lang="ko-KR" altLang="en-US" dirty="0"/>
              <a:t>장의 이미지와 </a:t>
            </a:r>
            <a:r>
              <a:rPr lang="en-US" altLang="ko-KR" dirty="0"/>
              <a:t>5</a:t>
            </a:r>
            <a:r>
              <a:rPr lang="ko-KR" altLang="en-US" dirty="0"/>
              <a:t>개의 대응하는 텍스트 프롬프트로 실험</a:t>
            </a:r>
            <a:endParaRPr lang="en-US" altLang="ko-KR" dirty="0"/>
          </a:p>
          <a:p>
            <a:pPr lvl="1"/>
            <a:r>
              <a:rPr lang="en-US" altLang="ko-KR" dirty="0"/>
              <a:t>zero-shot retrieval </a:t>
            </a:r>
            <a:r>
              <a:rPr lang="ko-KR" altLang="en-US" dirty="0"/>
              <a:t>성능 비교</a:t>
            </a:r>
            <a:endParaRPr lang="en-US" altLang="ko-KR" dirty="0"/>
          </a:p>
          <a:p>
            <a:pPr lvl="1"/>
            <a:r>
              <a:rPr lang="en-US" altLang="ko-KR" dirty="0"/>
              <a:t>Precision</a:t>
            </a:r>
            <a:r>
              <a:rPr lang="ko-KR" altLang="en-US" dirty="0"/>
              <a:t> </a:t>
            </a:r>
            <a:r>
              <a:rPr lang="en-US" altLang="ko-KR" dirty="0"/>
              <a:t>at</a:t>
            </a:r>
            <a:r>
              <a:rPr lang="ko-KR" altLang="en-US" dirty="0"/>
              <a:t> </a:t>
            </a:r>
            <a:r>
              <a:rPr lang="en-US" altLang="ko-KR" dirty="0"/>
              <a:t>Top-K</a:t>
            </a:r>
            <a:r>
              <a:rPr lang="ko-KR" altLang="en-US" dirty="0"/>
              <a:t>를 평가 지표로 사용</a:t>
            </a:r>
            <a:endParaRPr lang="en-US" altLang="ko-KR" dirty="0"/>
          </a:p>
          <a:p>
            <a:pPr lvl="1"/>
            <a:endParaRPr lang="en-US" altLang="ko-KR" dirty="0"/>
          </a:p>
        </p:txBody>
      </p:sp>
      <p:pic>
        <p:nvPicPr>
          <p:cNvPr id="4" name="그림 3" descr="스크린샷, 텍스트, 시계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427808CE-0217-8665-5EB9-4E97DA8874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0022" y="3046294"/>
            <a:ext cx="8411955" cy="3222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7505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5A7110-6EF8-D6C6-A02E-5AF22E8C38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84E1B110-75FD-B6FD-62AA-6DDFDB3FD1A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9037" y="0"/>
            <a:ext cx="11339177" cy="624423"/>
          </a:xfrm>
        </p:spPr>
        <p:txBody>
          <a:bodyPr/>
          <a:lstStyle/>
          <a:p>
            <a:r>
              <a:rPr lang="en-US" altLang="ko-KR" dirty="0"/>
              <a:t>Experiments</a:t>
            </a:r>
          </a:p>
        </p:txBody>
      </p:sp>
      <p:sp>
        <p:nvSpPr>
          <p:cNvPr id="7" name="내용 개체 틀 6">
            <a:extLst>
              <a:ext uri="{FF2B5EF4-FFF2-40B4-BE49-F238E27FC236}">
                <a16:creationId xmlns:a16="http://schemas.microsoft.com/office/drawing/2014/main" id="{E3D30A31-9E80-38F6-3720-5357C39843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623" y="1026160"/>
            <a:ext cx="11339177" cy="5506615"/>
          </a:xfrm>
        </p:spPr>
        <p:txBody>
          <a:bodyPr>
            <a:normAutofit/>
          </a:bodyPr>
          <a:lstStyle/>
          <a:p>
            <a:r>
              <a:rPr lang="en-US" altLang="ko-KR" dirty="0"/>
              <a:t>Ablation Study</a:t>
            </a:r>
          </a:p>
          <a:p>
            <a:pPr lvl="1"/>
            <a:r>
              <a:rPr lang="en-US" altLang="ko-KR" dirty="0"/>
              <a:t>Zero-shot classification task</a:t>
            </a:r>
            <a:r>
              <a:rPr lang="ko-KR" altLang="en-US" dirty="0"/>
              <a:t>로 진행</a:t>
            </a:r>
            <a:endParaRPr lang="en-US" altLang="ko-KR" dirty="0"/>
          </a:p>
          <a:p>
            <a:pPr lvl="1"/>
            <a:r>
              <a:rPr lang="ko-KR" altLang="en-US" dirty="0"/>
              <a:t>유사도 행렬에 대해 단순한 손실 함수에만 의존하는 것은 불충분 </a:t>
            </a:r>
            <a:r>
              <a:rPr lang="en-US" altLang="ko-KR" dirty="0"/>
              <a:t>(</a:t>
            </a:r>
            <a:r>
              <a:rPr lang="ko-KR" altLang="en-US" dirty="0">
                <a:solidFill>
                  <a:srgbClr val="7030A0"/>
                </a:solidFill>
              </a:rPr>
              <a:t>보라색 박스</a:t>
            </a:r>
            <a:r>
              <a:rPr lang="en-US" altLang="ko-KR" dirty="0"/>
              <a:t>)</a:t>
            </a:r>
          </a:p>
          <a:p>
            <a:pPr lvl="1"/>
            <a:r>
              <a:rPr lang="ko-KR" altLang="en-US" dirty="0"/>
              <a:t>시선 데이터의 비율이 증가할수록  모델 성능 또한 향상 → 시선 정보 통합이 모델 성능 향상</a:t>
            </a:r>
            <a:endParaRPr lang="en-US" altLang="ko-KR" dirty="0"/>
          </a:p>
        </p:txBody>
      </p:sp>
      <p:pic>
        <p:nvPicPr>
          <p:cNvPr id="4" name="그림 3" descr="스크린샷, 텍스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35AA0317-6F11-2E37-A328-98F759824E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9105" y="2925975"/>
            <a:ext cx="10099040" cy="3606800"/>
          </a:xfrm>
          <a:prstGeom prst="rect">
            <a:avLst/>
          </a:prstGeom>
        </p:spPr>
      </p:pic>
      <p:sp>
        <p:nvSpPr>
          <p:cNvPr id="6" name="직사각형 5">
            <a:extLst>
              <a:ext uri="{FF2B5EF4-FFF2-40B4-BE49-F238E27FC236}">
                <a16:creationId xmlns:a16="http://schemas.microsoft.com/office/drawing/2014/main" id="{618C45B1-D289-070E-6F3C-216294F3FD54}"/>
              </a:ext>
            </a:extLst>
          </p:cNvPr>
          <p:cNvSpPr/>
          <p:nvPr/>
        </p:nvSpPr>
        <p:spPr>
          <a:xfrm>
            <a:off x="8797491" y="4119613"/>
            <a:ext cx="2030930" cy="269507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623256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F8CE0A-A338-06E7-7260-92E4A90D84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40F5FEC8-19C2-20E4-1CD3-0B63E48A068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9037" y="0"/>
            <a:ext cx="11339177" cy="624423"/>
          </a:xfrm>
        </p:spPr>
        <p:txBody>
          <a:bodyPr/>
          <a:lstStyle/>
          <a:p>
            <a:r>
              <a:rPr lang="en-US" altLang="ko-KR" dirty="0"/>
              <a:t>Experiments</a:t>
            </a:r>
          </a:p>
        </p:txBody>
      </p:sp>
      <p:sp>
        <p:nvSpPr>
          <p:cNvPr id="7" name="내용 개체 틀 6">
            <a:extLst>
              <a:ext uri="{FF2B5EF4-FFF2-40B4-BE49-F238E27FC236}">
                <a16:creationId xmlns:a16="http://schemas.microsoft.com/office/drawing/2014/main" id="{9F6C04BC-35B1-AF50-11D4-2D830F77F2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623" y="1026160"/>
            <a:ext cx="11339177" cy="5506615"/>
          </a:xfrm>
        </p:spPr>
        <p:txBody>
          <a:bodyPr>
            <a:normAutofit/>
          </a:bodyPr>
          <a:lstStyle/>
          <a:p>
            <a:r>
              <a:rPr lang="en-US" altLang="ko-KR" dirty="0"/>
              <a:t>Qualitative Result</a:t>
            </a:r>
          </a:p>
          <a:p>
            <a:pPr lvl="1"/>
            <a:r>
              <a:rPr lang="ko-KR" altLang="en-US" dirty="0"/>
              <a:t>시선 데이터의 가이드를 받아 병변 영역을 </a:t>
            </a:r>
            <a:r>
              <a:rPr lang="en-US" altLang="ko-KR" dirty="0"/>
              <a:t>SOTA </a:t>
            </a:r>
            <a:r>
              <a:rPr lang="ko-KR" altLang="en-US" dirty="0"/>
              <a:t>방법들보다 정확히 </a:t>
            </a:r>
            <a:r>
              <a:rPr lang="en-US" altLang="ko-KR" dirty="0"/>
              <a:t>localizing</a:t>
            </a:r>
          </a:p>
          <a:p>
            <a:pPr lvl="1"/>
            <a:r>
              <a:rPr lang="en-US" altLang="ko-KR" dirty="0"/>
              <a:t>EGMA</a:t>
            </a:r>
            <a:r>
              <a:rPr lang="ko-KR" altLang="en-US" dirty="0"/>
              <a:t>가 특징 공간 상에서 더욱 명확하게 구분되는 군집을 형성함</a:t>
            </a:r>
            <a:endParaRPr lang="en-US" altLang="ko-KR" dirty="0"/>
          </a:p>
        </p:txBody>
      </p:sp>
      <p:pic>
        <p:nvPicPr>
          <p:cNvPr id="4" name="그림 3" descr="엑스레이 필름, 의료 영상, 스크린샷, 방사선과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4B779D1E-FD3F-2F59-1B74-DA05A84EC9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623" y="2711295"/>
            <a:ext cx="5301336" cy="2718808"/>
          </a:xfrm>
          <a:prstGeom prst="rect">
            <a:avLst/>
          </a:prstGeom>
        </p:spPr>
      </p:pic>
      <p:pic>
        <p:nvPicPr>
          <p:cNvPr id="6" name="그림 5" descr="스크린샷, 텍스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39FDF20B-2FF6-F7AC-2633-7B9A3835B9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3348" y="2711295"/>
            <a:ext cx="5280893" cy="271880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EA42C07-EE9C-DB35-29E3-0B78E1C44162}"/>
              </a:ext>
            </a:extLst>
          </p:cNvPr>
          <p:cNvSpPr txBox="1"/>
          <p:nvPr/>
        </p:nvSpPr>
        <p:spPr>
          <a:xfrm>
            <a:off x="1207679" y="5493286"/>
            <a:ext cx="374522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600" dirty="0">
                <a:solidFill>
                  <a:prstClr val="black"/>
                </a:solidFill>
                <a:latin typeface="KoPubWorld돋움체 Light" panose="00000300000000000000" pitchFamily="2" charset="-127"/>
                <a:ea typeface="KoPubWorld돋움체 Light" panose="00000300000000000000" pitchFamily="2" charset="-127"/>
                <a:cs typeface="KoPubWorld돋움체 Light" panose="00000300000000000000" pitchFamily="2" charset="-127"/>
              </a:rPr>
              <a:t>cross-modality attention maps </a:t>
            </a:r>
            <a:r>
              <a:rPr lang="ko-KR" altLang="en-US" sz="1600" dirty="0">
                <a:solidFill>
                  <a:prstClr val="black"/>
                </a:solidFill>
                <a:latin typeface="KoPubWorld돋움체 Light" panose="00000300000000000000" pitchFamily="2" charset="-127"/>
                <a:ea typeface="KoPubWorld돋움체 Light" panose="00000300000000000000" pitchFamily="2" charset="-127"/>
                <a:cs typeface="KoPubWorld돋움체 Light" panose="00000300000000000000" pitchFamily="2" charset="-127"/>
              </a:rPr>
              <a:t>시각화</a:t>
            </a:r>
            <a:endParaRPr lang="ko-KR" altLang="en-US" sz="1400" dirty="0">
              <a:latin typeface="KoPubWorld돋움체 Light" panose="00000300000000000000" pitchFamily="2" charset="-127"/>
              <a:ea typeface="KoPubWorld돋움체 Light" panose="00000300000000000000" pitchFamily="2" charset="-127"/>
              <a:cs typeface="KoPubWorld돋움체 Light" panose="00000300000000000000" pitchFamily="2" charset="-12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E62F3D1-59CA-F709-184A-44D644741C8F}"/>
              </a:ext>
            </a:extLst>
          </p:cNvPr>
          <p:cNvSpPr txBox="1"/>
          <p:nvPr/>
        </p:nvSpPr>
        <p:spPr>
          <a:xfrm>
            <a:off x="8172276" y="5493286"/>
            <a:ext cx="142303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600" dirty="0">
                <a:solidFill>
                  <a:prstClr val="black"/>
                </a:solidFill>
                <a:latin typeface="KoPubWorld돋움체 Light" panose="00000300000000000000" pitchFamily="2" charset="-127"/>
                <a:ea typeface="KoPubWorld돋움체 Light" panose="00000300000000000000" pitchFamily="2" charset="-127"/>
                <a:cs typeface="KoPubWorld돋움체 Light" panose="00000300000000000000" pitchFamily="2" charset="-127"/>
              </a:rPr>
              <a:t>t-SNE </a:t>
            </a:r>
            <a:r>
              <a:rPr lang="ko-KR" altLang="en-US" sz="1600" dirty="0">
                <a:solidFill>
                  <a:prstClr val="black"/>
                </a:solidFill>
                <a:latin typeface="KoPubWorld돋움체 Light" panose="00000300000000000000" pitchFamily="2" charset="-127"/>
                <a:ea typeface="KoPubWorld돋움체 Light" panose="00000300000000000000" pitchFamily="2" charset="-127"/>
                <a:cs typeface="KoPubWorld돋움체 Light" panose="00000300000000000000" pitchFamily="2" charset="-127"/>
              </a:rPr>
              <a:t>시각화</a:t>
            </a:r>
            <a:endParaRPr lang="ko-KR" altLang="en-US" sz="1400" dirty="0">
              <a:latin typeface="KoPubWorld돋움체 Light" panose="00000300000000000000" pitchFamily="2" charset="-127"/>
              <a:ea typeface="KoPubWorld돋움체 Light" panose="00000300000000000000" pitchFamily="2" charset="-127"/>
              <a:cs typeface="KoPubWorld돋움체 Light" panose="000003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492046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F73BE6-913F-9EE0-B7F5-812FA5F78C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7495F6CA-C3D7-7CD1-D536-5E1B7358C21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9037" y="0"/>
            <a:ext cx="11339177" cy="624423"/>
          </a:xfrm>
        </p:spPr>
        <p:txBody>
          <a:bodyPr/>
          <a:lstStyle/>
          <a:p>
            <a:r>
              <a:rPr lang="en-US" altLang="ko-KR" dirty="0"/>
              <a:t>Discussion &amp; Conclusion</a:t>
            </a:r>
          </a:p>
        </p:txBody>
      </p:sp>
      <p:sp>
        <p:nvSpPr>
          <p:cNvPr id="7" name="내용 개체 틀 6">
            <a:extLst>
              <a:ext uri="{FF2B5EF4-FFF2-40B4-BE49-F238E27FC236}">
                <a16:creationId xmlns:a16="http://schemas.microsoft.com/office/drawing/2014/main" id="{92802419-113E-AC01-5523-54BC6A690D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411" y="1026160"/>
            <a:ext cx="11339177" cy="5278845"/>
          </a:xfrm>
        </p:spPr>
        <p:txBody>
          <a:bodyPr>
            <a:normAutofit/>
          </a:bodyPr>
          <a:lstStyle/>
          <a:p>
            <a:r>
              <a:rPr lang="en-US" altLang="ko-KR" dirty="0"/>
              <a:t>Discussion</a:t>
            </a:r>
          </a:p>
          <a:p>
            <a:pPr lvl="1"/>
            <a:r>
              <a:rPr lang="ko-KR" altLang="en-US" dirty="0"/>
              <a:t>시선 유도 </a:t>
            </a:r>
            <a:r>
              <a:rPr lang="ko-KR" altLang="en-US" dirty="0" err="1"/>
              <a:t>멀티모달</a:t>
            </a:r>
            <a:r>
              <a:rPr lang="ko-KR" altLang="en-US" dirty="0"/>
              <a:t> 정렬 프레임워크 </a:t>
            </a:r>
            <a:r>
              <a:rPr lang="en-US" altLang="ko-KR" dirty="0"/>
              <a:t>EGMA </a:t>
            </a:r>
            <a:r>
              <a:rPr lang="ko-KR" altLang="en-US" dirty="0"/>
              <a:t>제안</a:t>
            </a:r>
            <a:endParaRPr lang="en-US" altLang="ko-KR" dirty="0"/>
          </a:p>
          <a:p>
            <a:pPr lvl="1"/>
            <a:endParaRPr lang="en-US" altLang="ko-KR" dirty="0"/>
          </a:p>
          <a:p>
            <a:pPr lvl="1"/>
            <a:r>
              <a:rPr lang="en-US" altLang="ko-KR" dirty="0"/>
              <a:t>EGF</a:t>
            </a:r>
            <a:r>
              <a:rPr lang="ko-KR" altLang="en-US" dirty="0"/>
              <a:t>와 </a:t>
            </a:r>
            <a:r>
              <a:rPr lang="en-US" altLang="ko-KR" dirty="0"/>
              <a:t>EGM </a:t>
            </a:r>
            <a:r>
              <a:rPr lang="ko-KR" altLang="en-US" dirty="0"/>
              <a:t>모듈은 영상의학과 전문의의 진단 과정과 유사</a:t>
            </a:r>
            <a:endParaRPr lang="en-US" altLang="ko-KR" dirty="0"/>
          </a:p>
          <a:p>
            <a:pPr lvl="2"/>
            <a:r>
              <a:rPr lang="ko-KR" altLang="en-US" dirty="0"/>
              <a:t>전역적 탐색</a:t>
            </a:r>
            <a:r>
              <a:rPr lang="en-US" altLang="ko-KR" dirty="0"/>
              <a:t>(global search)</a:t>
            </a:r>
            <a:r>
              <a:rPr lang="ko-KR" altLang="en-US" dirty="0"/>
              <a:t>을</a:t>
            </a:r>
            <a:r>
              <a:rPr lang="en-US" altLang="ko-KR" dirty="0"/>
              <a:t> </a:t>
            </a:r>
            <a:r>
              <a:rPr lang="ko-KR" altLang="en-US" dirty="0"/>
              <a:t>수행</a:t>
            </a:r>
            <a:endParaRPr lang="en-US" altLang="ko-KR" dirty="0"/>
          </a:p>
          <a:p>
            <a:pPr lvl="2"/>
            <a:r>
              <a:rPr lang="ko-KR" altLang="en-US" dirty="0"/>
              <a:t>의심스러운 병변이 발견되면 국소 영역에 대한 세밀한 검사 수행</a:t>
            </a:r>
            <a:endParaRPr lang="en-US" altLang="ko-KR" dirty="0"/>
          </a:p>
          <a:p>
            <a:pPr marL="457200" lvl="1" indent="0">
              <a:buNone/>
            </a:pPr>
            <a:endParaRPr lang="en-US" altLang="ko-KR" dirty="0"/>
          </a:p>
          <a:p>
            <a:pPr lvl="1"/>
            <a:r>
              <a:rPr lang="ko-KR" altLang="en-US" dirty="0"/>
              <a:t>전문의의 실제 진단 행동을 모방함으로써 </a:t>
            </a:r>
            <a:r>
              <a:rPr lang="ko-KR" altLang="en-US" dirty="0" err="1"/>
              <a:t>멀티모달</a:t>
            </a:r>
            <a:r>
              <a:rPr lang="ko-KR" altLang="en-US" dirty="0"/>
              <a:t> 처리 능력과 진단 정확도 향상</a:t>
            </a:r>
            <a:endParaRPr lang="en-US" altLang="ko-KR" dirty="0"/>
          </a:p>
          <a:p>
            <a:pPr lvl="2"/>
            <a:r>
              <a:rPr lang="en-US" altLang="ko-KR" dirty="0"/>
              <a:t>EGF (</a:t>
            </a:r>
            <a:r>
              <a:rPr lang="ko-KR" altLang="en-US" dirty="0"/>
              <a:t>전역적 탐색</a:t>
            </a:r>
            <a:r>
              <a:rPr lang="en-US" altLang="ko-KR" dirty="0"/>
              <a:t>): </a:t>
            </a:r>
            <a:r>
              <a:rPr lang="ko-KR" altLang="en-US" dirty="0"/>
              <a:t>국소 이미지 패치 특징을 개별 문장 특징과 정렬</a:t>
            </a:r>
            <a:endParaRPr lang="en-US" altLang="ko-KR" dirty="0"/>
          </a:p>
          <a:p>
            <a:pPr lvl="2"/>
            <a:r>
              <a:rPr lang="en-US" altLang="ko-KR" dirty="0"/>
              <a:t>EGM: EGF</a:t>
            </a:r>
            <a:r>
              <a:rPr lang="ko-KR" altLang="en-US" dirty="0"/>
              <a:t>의 유사도 행렬의 핵심 값들을 가중치로 사용하여</a:t>
            </a:r>
            <a:r>
              <a:rPr lang="en-US" altLang="ko-KR" dirty="0"/>
              <a:t>, </a:t>
            </a:r>
            <a:r>
              <a:rPr lang="ko-KR" altLang="en-US" dirty="0"/>
              <a:t>의심 병변을 식별하여 특정 패치와 텍스트 정렬에 집중</a:t>
            </a:r>
            <a:endParaRPr lang="en-US" altLang="ko-KR" dirty="0"/>
          </a:p>
          <a:p>
            <a:pPr lvl="2"/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7816980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9AAF9A-99DC-DE48-F026-26CCF7ED33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4C55FE94-0A6C-B3D9-69EC-80B840C7E8C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9037" y="0"/>
            <a:ext cx="11339177" cy="624423"/>
          </a:xfrm>
        </p:spPr>
        <p:txBody>
          <a:bodyPr/>
          <a:lstStyle/>
          <a:p>
            <a:r>
              <a:rPr lang="en-US" altLang="ko-KR" dirty="0"/>
              <a:t>Discussion &amp; Conclusion</a:t>
            </a:r>
          </a:p>
        </p:txBody>
      </p:sp>
      <p:sp>
        <p:nvSpPr>
          <p:cNvPr id="7" name="내용 개체 틀 6">
            <a:extLst>
              <a:ext uri="{FF2B5EF4-FFF2-40B4-BE49-F238E27FC236}">
                <a16:creationId xmlns:a16="http://schemas.microsoft.com/office/drawing/2014/main" id="{908E8056-1418-F985-A553-A66E76AE2B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411" y="1026160"/>
            <a:ext cx="11339177" cy="5278845"/>
          </a:xfrm>
        </p:spPr>
        <p:txBody>
          <a:bodyPr>
            <a:normAutofit/>
          </a:bodyPr>
          <a:lstStyle/>
          <a:p>
            <a:r>
              <a:rPr lang="en-US" altLang="ko-KR" dirty="0"/>
              <a:t>Limitations</a:t>
            </a:r>
          </a:p>
          <a:p>
            <a:pPr lvl="1"/>
            <a:r>
              <a:rPr lang="en-US" altLang="ko-KR" dirty="0"/>
              <a:t>Lesion localization</a:t>
            </a:r>
            <a:r>
              <a:rPr lang="ko-KR" altLang="en-US" dirty="0"/>
              <a:t>이나 </a:t>
            </a:r>
            <a:r>
              <a:rPr lang="en-US" altLang="ko-KR" dirty="0"/>
              <a:t>segmentation</a:t>
            </a:r>
            <a:r>
              <a:rPr lang="ko-KR" altLang="en-US" dirty="0"/>
              <a:t>과 같은 </a:t>
            </a:r>
            <a:r>
              <a:rPr lang="ko-KR" altLang="en-US" dirty="0" err="1"/>
              <a:t>다운스트림</a:t>
            </a:r>
            <a:r>
              <a:rPr lang="ko-KR" altLang="en-US" dirty="0"/>
              <a:t> 과제는 수행하지 않음</a:t>
            </a:r>
            <a:endParaRPr lang="en-US" altLang="ko-KR" dirty="0"/>
          </a:p>
          <a:p>
            <a:pPr lvl="1"/>
            <a:endParaRPr lang="en-US" altLang="ko-KR" dirty="0"/>
          </a:p>
          <a:p>
            <a:pPr lvl="1"/>
            <a:r>
              <a:rPr lang="ko-KR" altLang="en-US" dirty="0"/>
              <a:t>시선 데이터</a:t>
            </a:r>
            <a:r>
              <a:rPr lang="en-US" altLang="ko-KR" dirty="0"/>
              <a:t>, </a:t>
            </a:r>
            <a:r>
              <a:rPr lang="ko-KR" altLang="en-US" dirty="0"/>
              <a:t>의료 이미지</a:t>
            </a:r>
            <a:r>
              <a:rPr lang="en-US" altLang="ko-KR" dirty="0"/>
              <a:t>, </a:t>
            </a:r>
            <a:r>
              <a:rPr lang="ko-KR" altLang="en-US" dirty="0"/>
              <a:t>진단 텍스트를 동시에 수집할 수 있는 </a:t>
            </a:r>
            <a:r>
              <a:rPr lang="ko-KR" altLang="en-US" dirty="0" err="1"/>
              <a:t>멀티모달</a:t>
            </a:r>
            <a:r>
              <a:rPr lang="ko-KR" altLang="en-US" dirty="0"/>
              <a:t> 데이터셋에 크게 의존</a:t>
            </a:r>
            <a:endParaRPr lang="en-US" altLang="ko-KR" dirty="0"/>
          </a:p>
          <a:p>
            <a:pPr lvl="1"/>
            <a:endParaRPr lang="en-US" altLang="ko-KR" dirty="0"/>
          </a:p>
          <a:p>
            <a:pPr lvl="1"/>
            <a:r>
              <a:rPr lang="ko-KR" altLang="en-US" dirty="0"/>
              <a:t>데이터를 수집하는 환경도 중요한 고려 사항</a:t>
            </a:r>
            <a:endParaRPr lang="en-US" altLang="ko-KR" dirty="0"/>
          </a:p>
          <a:p>
            <a:pPr lvl="2"/>
            <a:r>
              <a:rPr lang="ko-KR" altLang="en-US" dirty="0"/>
              <a:t>임상 초음파 진단 환경에서 양손을 사용하며</a:t>
            </a:r>
            <a:r>
              <a:rPr lang="en-US" altLang="ko-KR" dirty="0"/>
              <a:t>, </a:t>
            </a:r>
            <a:r>
              <a:rPr lang="ko-KR" altLang="en-US" dirty="0"/>
              <a:t>진단 정보를 보조자에게 구두로 전달</a:t>
            </a:r>
            <a:endParaRPr lang="en-US" altLang="ko-KR" dirty="0"/>
          </a:p>
          <a:p>
            <a:pPr lvl="2"/>
            <a:r>
              <a:rPr lang="en-US" altLang="ko-KR" dirty="0"/>
              <a:t>X-ray </a:t>
            </a:r>
            <a:r>
              <a:rPr lang="ko-KR" altLang="en-US" dirty="0"/>
              <a:t>진단 과정에서 일반적으로 구두보다 텍스트 형태로 진단 정보를 직접 기록</a:t>
            </a:r>
            <a:endParaRPr lang="en-US" altLang="ko-KR" dirty="0"/>
          </a:p>
          <a:p>
            <a:pPr lvl="2"/>
            <a:endParaRPr lang="en-US" altLang="ko-KR" dirty="0"/>
          </a:p>
          <a:p>
            <a:pPr lvl="1"/>
            <a:r>
              <a:rPr lang="ko-KR" altLang="en-US" dirty="0"/>
              <a:t>시선 정보와 같은 </a:t>
            </a:r>
            <a:r>
              <a:rPr lang="ko-KR" altLang="en-US" dirty="0" err="1"/>
              <a:t>멀티모달</a:t>
            </a:r>
            <a:r>
              <a:rPr lang="ko-KR" altLang="en-US" dirty="0"/>
              <a:t> 진단 데이터 수집의 광범위한 도입이 필요</a:t>
            </a:r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039081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51B431-989D-3AE9-9ABF-4438039069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88A2A938-165B-FC30-25CE-C458223F0A4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9037" y="0"/>
            <a:ext cx="11339177" cy="624423"/>
          </a:xfrm>
        </p:spPr>
        <p:txBody>
          <a:bodyPr/>
          <a:lstStyle/>
          <a:p>
            <a:r>
              <a:rPr lang="en-US" altLang="ko-KR" dirty="0"/>
              <a:t>Discussion &amp; Conclusion</a:t>
            </a:r>
          </a:p>
        </p:txBody>
      </p:sp>
      <p:sp>
        <p:nvSpPr>
          <p:cNvPr id="7" name="내용 개체 틀 6">
            <a:extLst>
              <a:ext uri="{FF2B5EF4-FFF2-40B4-BE49-F238E27FC236}">
                <a16:creationId xmlns:a16="http://schemas.microsoft.com/office/drawing/2014/main" id="{7B56738A-37B5-B894-8F2F-FC6C6804A4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411" y="1026160"/>
            <a:ext cx="11339177" cy="5278845"/>
          </a:xfrm>
        </p:spPr>
        <p:txBody>
          <a:bodyPr>
            <a:normAutofit/>
          </a:bodyPr>
          <a:lstStyle/>
          <a:p>
            <a:r>
              <a:rPr lang="en-US" altLang="ko-KR" dirty="0"/>
              <a:t>Future work</a:t>
            </a:r>
          </a:p>
          <a:p>
            <a:pPr lvl="1"/>
            <a:r>
              <a:rPr lang="ko-KR" altLang="en-US" dirty="0" err="1"/>
              <a:t>멀티모달</a:t>
            </a:r>
            <a:r>
              <a:rPr lang="ko-KR" altLang="en-US" dirty="0"/>
              <a:t> 데이터 수집 시스템 최적화</a:t>
            </a:r>
            <a:r>
              <a:rPr lang="en-US" altLang="ko-KR" dirty="0"/>
              <a:t> </a:t>
            </a:r>
            <a:r>
              <a:rPr lang="ko-KR" altLang="en-US" dirty="0"/>
              <a:t>및 시선 데이터의 가이드 역할 탐구</a:t>
            </a:r>
            <a:endParaRPr lang="en-US" altLang="ko-KR" dirty="0"/>
          </a:p>
          <a:p>
            <a:pPr lvl="2"/>
            <a:r>
              <a:rPr lang="ko-KR" altLang="en-US" dirty="0"/>
              <a:t>모델의 해석 가능성</a:t>
            </a:r>
            <a:r>
              <a:rPr lang="en-US" altLang="ko-KR" dirty="0"/>
              <a:t>(interpretability)</a:t>
            </a:r>
            <a:r>
              <a:rPr lang="ko-KR" altLang="en-US" dirty="0"/>
              <a:t>을 높임</a:t>
            </a:r>
            <a:endParaRPr lang="en-US" altLang="ko-KR" dirty="0"/>
          </a:p>
          <a:p>
            <a:pPr lvl="2"/>
            <a:endParaRPr lang="en-US" altLang="ko-KR" dirty="0"/>
          </a:p>
          <a:p>
            <a:pPr lvl="1"/>
            <a:r>
              <a:rPr lang="en-US" altLang="ko-KR" dirty="0"/>
              <a:t>Temporal features</a:t>
            </a:r>
            <a:r>
              <a:rPr lang="ko-KR" altLang="en-US" dirty="0"/>
              <a:t>와 같은 시선 특징을 분석</a:t>
            </a:r>
            <a:endParaRPr lang="en-US" altLang="ko-KR" dirty="0"/>
          </a:p>
          <a:p>
            <a:pPr lvl="1"/>
            <a:endParaRPr lang="en-US" altLang="ko-KR" dirty="0"/>
          </a:p>
          <a:p>
            <a:pPr lvl="1"/>
            <a:r>
              <a:rPr lang="en-US" altLang="ko-KR" dirty="0"/>
              <a:t>EGMA</a:t>
            </a:r>
            <a:r>
              <a:rPr lang="ko-KR" altLang="en-US" dirty="0"/>
              <a:t>의 내재된 유연성</a:t>
            </a:r>
            <a:r>
              <a:rPr lang="en-US" altLang="ko-KR" dirty="0"/>
              <a:t>(inherent flexibility) </a:t>
            </a:r>
            <a:r>
              <a:rPr lang="ko-KR" altLang="en-US" dirty="0"/>
              <a:t>덕분에</a:t>
            </a:r>
            <a:r>
              <a:rPr lang="en-US" altLang="ko-KR" dirty="0"/>
              <a:t>, Natural images</a:t>
            </a:r>
            <a:r>
              <a:rPr lang="ko-KR" altLang="en-US" dirty="0"/>
              <a:t>가 포함된 </a:t>
            </a:r>
            <a:r>
              <a:rPr lang="ko-KR" altLang="en-US" dirty="0" err="1"/>
              <a:t>멀티모달</a:t>
            </a:r>
            <a:r>
              <a:rPr lang="ko-KR" altLang="en-US" dirty="0"/>
              <a:t> 정렬 작업에도 적합</a:t>
            </a:r>
            <a:endParaRPr lang="en-US" altLang="ko-KR" dirty="0"/>
          </a:p>
          <a:p>
            <a:pPr lvl="1"/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41793473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35099736-A0A4-BCD7-C786-F85B081359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9037" y="0"/>
            <a:ext cx="11339177" cy="624423"/>
          </a:xfrm>
        </p:spPr>
        <p:txBody>
          <a:bodyPr/>
          <a:lstStyle/>
          <a:p>
            <a:r>
              <a:rPr lang="en-US" altLang="ko-KR" dirty="0"/>
              <a:t>Introduction</a:t>
            </a:r>
          </a:p>
        </p:txBody>
      </p:sp>
      <p:sp>
        <p:nvSpPr>
          <p:cNvPr id="7" name="내용 개체 틀 6">
            <a:extLst>
              <a:ext uri="{FF2B5EF4-FFF2-40B4-BE49-F238E27FC236}">
                <a16:creationId xmlns:a16="http://schemas.microsoft.com/office/drawing/2014/main" id="{019B212D-7BCE-BA6A-AE69-D60946628B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623" y="1026160"/>
            <a:ext cx="11339177" cy="5506615"/>
          </a:xfrm>
        </p:spPr>
        <p:txBody>
          <a:bodyPr>
            <a:normAutofit/>
          </a:bodyPr>
          <a:lstStyle/>
          <a:p>
            <a:r>
              <a:rPr lang="ko-KR" altLang="en-US" dirty="0" err="1"/>
              <a:t>멀티모달</a:t>
            </a:r>
            <a:r>
              <a:rPr lang="ko-KR" altLang="en-US" dirty="0"/>
              <a:t> 학습</a:t>
            </a:r>
            <a:endParaRPr lang="en-US" altLang="ko-KR" dirty="0"/>
          </a:p>
          <a:p>
            <a:pPr lvl="1"/>
            <a:r>
              <a:rPr lang="ko-KR" altLang="en-US" dirty="0"/>
              <a:t>사전 학습된 모델들은 대량의 </a:t>
            </a:r>
            <a:r>
              <a:rPr lang="ko-KR" altLang="en-US" dirty="0" err="1"/>
              <a:t>멀티모달</a:t>
            </a:r>
            <a:r>
              <a:rPr lang="ko-KR" altLang="en-US" dirty="0"/>
              <a:t> 데이터를 활용하여 특징 추출 및 정렬 능력을 최적화</a:t>
            </a:r>
            <a:endParaRPr lang="en-US" altLang="ko-KR" dirty="0"/>
          </a:p>
          <a:p>
            <a:pPr lvl="1"/>
            <a:r>
              <a:rPr lang="en-US" altLang="ko-KR" dirty="0"/>
              <a:t>CLIP</a:t>
            </a:r>
          </a:p>
          <a:p>
            <a:pPr lvl="2"/>
            <a:r>
              <a:rPr lang="ko-KR" altLang="en-US" dirty="0"/>
              <a:t>구조가 단순하고 샘플 수준의 주석이 필요하지 않음</a:t>
            </a:r>
            <a:endParaRPr lang="en-US" altLang="ko-KR" dirty="0"/>
          </a:p>
          <a:p>
            <a:pPr lvl="2"/>
            <a:r>
              <a:rPr lang="ko-KR" altLang="en-US" dirty="0">
                <a:solidFill>
                  <a:srgbClr val="FF0000"/>
                </a:solidFill>
              </a:rPr>
              <a:t>학습 데이터의 규모에 크게 의존함</a:t>
            </a:r>
            <a:endParaRPr lang="en-US" altLang="ko-KR" dirty="0">
              <a:solidFill>
                <a:srgbClr val="FF0000"/>
              </a:solidFill>
            </a:endParaRPr>
          </a:p>
          <a:p>
            <a:pPr lvl="2"/>
            <a:r>
              <a:rPr lang="ko-KR" altLang="en-US" dirty="0"/>
              <a:t>후속 연구들은 이미지와 텍스트 사이에 정교한 </a:t>
            </a:r>
            <a:r>
              <a:rPr lang="ko-KR" altLang="en-US" dirty="0" err="1"/>
              <a:t>멀티모달</a:t>
            </a:r>
            <a:r>
              <a:rPr lang="ko-KR" altLang="en-US" dirty="0"/>
              <a:t> 정렬에 성공하였지만</a:t>
            </a:r>
            <a:r>
              <a:rPr lang="en-US" altLang="ko-KR" dirty="0"/>
              <a:t> </a:t>
            </a:r>
            <a:r>
              <a:rPr lang="ko-KR" altLang="en-US" dirty="0"/>
              <a:t>여전히 충분한 데이터를 필요로 함</a:t>
            </a:r>
            <a:endParaRPr lang="en-US" altLang="ko-KR" dirty="0"/>
          </a:p>
          <a:p>
            <a:pPr lvl="1"/>
            <a:endParaRPr lang="en-US" altLang="ko-KR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E78F777C-6783-0BB7-B66A-1BC038D80B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0154" y="3587620"/>
            <a:ext cx="4511691" cy="3204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1141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8CD690-DCC3-CB69-3940-2F1E5571BA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BF5FFE3B-B5F5-721C-3204-199F453095D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9037" y="0"/>
            <a:ext cx="11339177" cy="624423"/>
          </a:xfrm>
        </p:spPr>
        <p:txBody>
          <a:bodyPr/>
          <a:lstStyle/>
          <a:p>
            <a:r>
              <a:rPr lang="en-US" altLang="ko-KR" dirty="0"/>
              <a:t>Introduction</a:t>
            </a:r>
          </a:p>
        </p:txBody>
      </p:sp>
      <p:sp>
        <p:nvSpPr>
          <p:cNvPr id="7" name="내용 개체 틀 6">
            <a:extLst>
              <a:ext uri="{FF2B5EF4-FFF2-40B4-BE49-F238E27FC236}">
                <a16:creationId xmlns:a16="http://schemas.microsoft.com/office/drawing/2014/main" id="{12F2112B-09DF-1EBC-9D48-8D3C8C576D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623" y="1026160"/>
            <a:ext cx="11339177" cy="5506615"/>
          </a:xfrm>
        </p:spPr>
        <p:txBody>
          <a:bodyPr>
            <a:normAutofit/>
          </a:bodyPr>
          <a:lstStyle/>
          <a:p>
            <a:r>
              <a:rPr lang="ko-KR" altLang="en-US" dirty="0"/>
              <a:t>의료 분야 </a:t>
            </a:r>
            <a:r>
              <a:rPr lang="ko-KR" altLang="en-US" dirty="0" err="1"/>
              <a:t>멀티모달</a:t>
            </a:r>
            <a:r>
              <a:rPr lang="ko-KR" altLang="en-US" dirty="0"/>
              <a:t> 학습</a:t>
            </a:r>
            <a:endParaRPr lang="en-US" altLang="ko-KR" dirty="0"/>
          </a:p>
          <a:p>
            <a:pPr lvl="1"/>
            <a:r>
              <a:rPr lang="ko-KR" altLang="en-US" dirty="0"/>
              <a:t>소규모 데이터셋으로 학습할 경우</a:t>
            </a:r>
            <a:r>
              <a:rPr lang="en-US" altLang="ko-KR" dirty="0"/>
              <a:t>, </a:t>
            </a:r>
            <a:r>
              <a:rPr lang="ko-KR" altLang="en-US" dirty="0"/>
              <a:t>의료 분야에서는 </a:t>
            </a:r>
            <a:r>
              <a:rPr lang="ko-KR" altLang="en-US" dirty="0" err="1"/>
              <a:t>모달리티</a:t>
            </a:r>
            <a:r>
              <a:rPr lang="ko-KR" altLang="en-US" dirty="0"/>
              <a:t> 간의 정렬 특징을 정확하게 학습하는 것이 </a:t>
            </a:r>
            <a:r>
              <a:rPr lang="ko-KR" altLang="en-US" dirty="0" err="1"/>
              <a:t>어려워짐</a:t>
            </a:r>
            <a:endParaRPr lang="en-US" altLang="ko-KR" dirty="0"/>
          </a:p>
          <a:p>
            <a:pPr lvl="2"/>
            <a:r>
              <a:rPr lang="ko-KR" altLang="en-US" dirty="0"/>
              <a:t>특히 의료 이미지와 진단 텍스트 간의 관계는 훨씬 더 복잡하며 학습하기 까다로움</a:t>
            </a:r>
            <a:endParaRPr lang="en-US" altLang="ko-KR" dirty="0"/>
          </a:p>
          <a:p>
            <a:pPr lvl="2"/>
            <a:r>
              <a:rPr lang="ko-KR" altLang="en-US" dirty="0">
                <a:solidFill>
                  <a:srgbClr val="FF0000"/>
                </a:solidFill>
              </a:rPr>
              <a:t>유용한 </a:t>
            </a:r>
            <a:r>
              <a:rPr lang="en-US" altLang="ko-KR" dirty="0">
                <a:solidFill>
                  <a:srgbClr val="FF0000"/>
                </a:solidFill>
              </a:rPr>
              <a:t>alignment information</a:t>
            </a:r>
            <a:r>
              <a:rPr lang="ko-KR" altLang="en-US" dirty="0">
                <a:solidFill>
                  <a:srgbClr val="FF0000"/>
                </a:solidFill>
              </a:rPr>
              <a:t>을 학습하는 것이 중요</a:t>
            </a:r>
            <a:endParaRPr lang="en-US" altLang="ko-KR" dirty="0">
              <a:solidFill>
                <a:srgbClr val="FF0000"/>
              </a:solidFill>
            </a:endParaRPr>
          </a:p>
          <a:p>
            <a:pPr lvl="2"/>
            <a:endParaRPr lang="en-US" altLang="ko-KR" dirty="0">
              <a:solidFill>
                <a:srgbClr val="FF0000"/>
              </a:solidFill>
            </a:endParaRPr>
          </a:p>
          <a:p>
            <a:pPr lvl="1"/>
            <a:r>
              <a:rPr lang="ko-KR" altLang="en-US" dirty="0"/>
              <a:t>의료 데이터 부족 문제 해결</a:t>
            </a:r>
            <a:endParaRPr lang="en-US" altLang="ko-KR" dirty="0"/>
          </a:p>
          <a:p>
            <a:pPr lvl="2"/>
            <a:r>
              <a:rPr lang="en-US" altLang="ko-KR" dirty="0"/>
              <a:t>Self-supervised training</a:t>
            </a:r>
          </a:p>
          <a:p>
            <a:pPr lvl="2"/>
            <a:r>
              <a:rPr lang="en-US" altLang="ko-KR" dirty="0"/>
              <a:t>Weak labels </a:t>
            </a:r>
            <a:r>
              <a:rPr lang="ko-KR" altLang="en-US" dirty="0"/>
              <a:t>통합</a:t>
            </a:r>
            <a:endParaRPr lang="en-US" altLang="ko-KR" dirty="0"/>
          </a:p>
          <a:p>
            <a:pPr lvl="2"/>
            <a:r>
              <a:rPr lang="en-US" altLang="ko-KR" dirty="0"/>
              <a:t>Fine-grained alignment</a:t>
            </a:r>
          </a:p>
        </p:txBody>
      </p:sp>
    </p:spTree>
    <p:extLst>
      <p:ext uri="{BB962C8B-B14F-4D97-AF65-F5344CB8AC3E}">
        <p14:creationId xmlns:p14="http://schemas.microsoft.com/office/powerpoint/2010/main" val="33397960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C9FF38-EB58-A8A4-93BE-5E6DA57D3F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E7280FEA-10A3-709D-6B36-670F75FEDA0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9037" y="0"/>
            <a:ext cx="11339177" cy="624423"/>
          </a:xfrm>
        </p:spPr>
        <p:txBody>
          <a:bodyPr/>
          <a:lstStyle/>
          <a:p>
            <a:r>
              <a:rPr lang="en-US" altLang="ko-KR" dirty="0"/>
              <a:t>Introduction</a:t>
            </a:r>
          </a:p>
        </p:txBody>
      </p:sp>
      <p:sp>
        <p:nvSpPr>
          <p:cNvPr id="7" name="내용 개체 틀 6">
            <a:extLst>
              <a:ext uri="{FF2B5EF4-FFF2-40B4-BE49-F238E27FC236}">
                <a16:creationId xmlns:a16="http://schemas.microsoft.com/office/drawing/2014/main" id="{52FA8E16-13FC-43FD-D3FD-04371E8E56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623" y="1026160"/>
            <a:ext cx="11339177" cy="5506615"/>
          </a:xfrm>
        </p:spPr>
        <p:txBody>
          <a:bodyPr>
            <a:normAutofit/>
          </a:bodyPr>
          <a:lstStyle/>
          <a:p>
            <a:r>
              <a:rPr lang="en-US" altLang="ko-KR" dirty="0"/>
              <a:t>Eye-gaze as a Guide</a:t>
            </a:r>
          </a:p>
          <a:p>
            <a:pPr lvl="1"/>
            <a:r>
              <a:rPr lang="ko-KR" altLang="en-US" dirty="0"/>
              <a:t>영상의학과 전문의의 시선</a:t>
            </a:r>
            <a:r>
              <a:rPr lang="en-US" altLang="ko-KR" dirty="0"/>
              <a:t>(eye-gaze) </a:t>
            </a:r>
            <a:r>
              <a:rPr lang="ko-KR" altLang="en-US" dirty="0"/>
              <a:t>데이터를 보조적 역할로 활용</a:t>
            </a:r>
            <a:endParaRPr lang="en-US" altLang="ko-KR" dirty="0"/>
          </a:p>
          <a:p>
            <a:pPr lvl="2"/>
            <a:r>
              <a:rPr lang="ko-KR" altLang="en-US" dirty="0"/>
              <a:t>진단 과정 중 인지 행동에 대한 통찰력을 제공할 수 있음</a:t>
            </a:r>
            <a:endParaRPr lang="en-US" altLang="ko-KR" dirty="0"/>
          </a:p>
          <a:p>
            <a:pPr lvl="2"/>
            <a:r>
              <a:rPr lang="ko-KR" altLang="en-US" dirty="0"/>
              <a:t>전문의의 시선 데이터를 수집하는 것이 </a:t>
            </a:r>
            <a:r>
              <a:rPr lang="ko-KR" altLang="en-US" dirty="0" err="1"/>
              <a:t>바운딩</a:t>
            </a:r>
            <a:r>
              <a:rPr lang="ko-KR" altLang="en-US" dirty="0"/>
              <a:t> 박스나 마스크를 주석 처리하는 것보다 효율적</a:t>
            </a:r>
            <a:r>
              <a:rPr lang="en-US" altLang="ko-KR" dirty="0"/>
              <a:t>(time-efficient)</a:t>
            </a:r>
          </a:p>
          <a:p>
            <a:pPr lvl="2"/>
            <a:endParaRPr lang="en-US" altLang="ko-KR" dirty="0"/>
          </a:p>
          <a:p>
            <a:pPr lvl="1"/>
            <a:r>
              <a:rPr lang="ko-KR" altLang="en-US" dirty="0"/>
              <a:t>시선 데이터가 의료 시각과 텍스트 특징 간의 정렬을 학습하는 데 있어 전문가의 사전 지식을 제공할 수 있음</a:t>
            </a:r>
            <a:endParaRPr lang="en-US" altLang="ko-KR" dirty="0"/>
          </a:p>
        </p:txBody>
      </p:sp>
      <p:pic>
        <p:nvPicPr>
          <p:cNvPr id="4" name="그림 3" descr="스크린샷, 도표, 텍스트, 만화 영화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80BC5CFA-B491-9B62-491A-4002AF2BEE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8548" y="3429000"/>
            <a:ext cx="5934903" cy="3000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8661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E0F019-BD87-A661-290E-58476817D0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89C3A993-1773-46F4-8BFB-5182BE539E6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9037" y="0"/>
            <a:ext cx="11339177" cy="624423"/>
          </a:xfrm>
        </p:spPr>
        <p:txBody>
          <a:bodyPr/>
          <a:lstStyle/>
          <a:p>
            <a:r>
              <a:rPr lang="en-US" altLang="ko-KR" dirty="0"/>
              <a:t>Introduction</a:t>
            </a:r>
          </a:p>
        </p:txBody>
      </p:sp>
      <p:sp>
        <p:nvSpPr>
          <p:cNvPr id="7" name="내용 개체 틀 6">
            <a:extLst>
              <a:ext uri="{FF2B5EF4-FFF2-40B4-BE49-F238E27FC236}">
                <a16:creationId xmlns:a16="http://schemas.microsoft.com/office/drawing/2014/main" id="{5B4EAABB-36CF-8280-4E80-848E6D4781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623" y="1026160"/>
            <a:ext cx="11339177" cy="5506615"/>
          </a:xfrm>
        </p:spPr>
        <p:txBody>
          <a:bodyPr>
            <a:normAutofit/>
          </a:bodyPr>
          <a:lstStyle/>
          <a:p>
            <a:r>
              <a:rPr lang="en-US" altLang="ko-KR" dirty="0"/>
              <a:t>Main Contribution</a:t>
            </a:r>
          </a:p>
          <a:p>
            <a:pPr lvl="1"/>
            <a:r>
              <a:rPr lang="ko-KR" altLang="en-US" dirty="0"/>
              <a:t>시선 데이터를 </a:t>
            </a:r>
            <a:r>
              <a:rPr lang="en-US" altLang="ko-KR" dirty="0"/>
              <a:t>vision-language pre-training</a:t>
            </a:r>
            <a:r>
              <a:rPr lang="ko-KR" altLang="en-US" dirty="0"/>
              <a:t>에 통합한 최초의 프레임워크</a:t>
            </a:r>
            <a:endParaRPr lang="en-US" altLang="ko-KR" dirty="0"/>
          </a:p>
          <a:p>
            <a:pPr lvl="2"/>
            <a:r>
              <a:rPr lang="en-US" altLang="ko-KR" dirty="0"/>
              <a:t>Eye-gaze Guided Multi-modal Alignment (EGMA) </a:t>
            </a:r>
            <a:r>
              <a:rPr lang="ko-KR" altLang="en-US" dirty="0"/>
              <a:t>제안</a:t>
            </a:r>
            <a:endParaRPr lang="en-US" altLang="ko-KR" dirty="0"/>
          </a:p>
          <a:p>
            <a:pPr lvl="1"/>
            <a:endParaRPr lang="en-US" altLang="ko-KR" dirty="0"/>
          </a:p>
          <a:p>
            <a:pPr lvl="1"/>
            <a:r>
              <a:rPr lang="ko-KR" altLang="en-US" dirty="0"/>
              <a:t>기존 </a:t>
            </a:r>
            <a:r>
              <a:rPr lang="en-US" altLang="ko-KR" dirty="0"/>
              <a:t>SOTA </a:t>
            </a:r>
            <a:r>
              <a:rPr lang="ko-KR" altLang="en-US" dirty="0"/>
              <a:t>성능 능가</a:t>
            </a:r>
            <a:endParaRPr lang="en-US" altLang="ko-KR" dirty="0"/>
          </a:p>
          <a:p>
            <a:pPr lvl="2"/>
            <a:r>
              <a:rPr lang="en-US" altLang="ko-KR" dirty="0"/>
              <a:t>image classification </a:t>
            </a:r>
            <a:r>
              <a:rPr lang="ko-KR" altLang="en-US" dirty="0"/>
              <a:t>및 </a:t>
            </a:r>
            <a:r>
              <a:rPr lang="en-US" altLang="ko-KR" dirty="0"/>
              <a:t>image-text retrieval</a:t>
            </a:r>
            <a:r>
              <a:rPr lang="ko-KR" altLang="en-US" dirty="0"/>
              <a:t>에서 성능 향상을 나타냄</a:t>
            </a:r>
            <a:endParaRPr lang="en-US" altLang="ko-KR" dirty="0"/>
          </a:p>
          <a:p>
            <a:pPr lvl="1"/>
            <a:endParaRPr lang="en-US" altLang="ko-KR" dirty="0"/>
          </a:p>
          <a:p>
            <a:pPr lvl="1"/>
            <a:r>
              <a:rPr lang="ko-KR" altLang="en-US" dirty="0"/>
              <a:t>매우 적은 양의 시선 데이터만으로도 </a:t>
            </a:r>
            <a:r>
              <a:rPr lang="ko-KR" altLang="en-US" dirty="0" err="1"/>
              <a:t>멀티모달</a:t>
            </a:r>
            <a:r>
              <a:rPr lang="ko-KR" altLang="en-US" dirty="0"/>
              <a:t> 사전 학습을 효과적으로 보조</a:t>
            </a:r>
            <a:endParaRPr lang="en-US" altLang="ko-KR" dirty="0"/>
          </a:p>
          <a:p>
            <a:pPr lvl="2"/>
            <a:r>
              <a:rPr lang="ko-KR" altLang="en-US" dirty="0"/>
              <a:t>모델의 </a:t>
            </a:r>
            <a:r>
              <a:rPr lang="en-US" altLang="ko-KR" dirty="0"/>
              <a:t>feature representation </a:t>
            </a:r>
            <a:r>
              <a:rPr lang="ko-KR" altLang="en-US" dirty="0"/>
              <a:t>능력을 개선함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2383835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A96277-665C-F113-48A8-8530766908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4027D248-FF23-ACF2-F825-87B93EEBEBE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9037" y="0"/>
            <a:ext cx="11339177" cy="624423"/>
          </a:xfrm>
        </p:spPr>
        <p:txBody>
          <a:bodyPr/>
          <a:lstStyle/>
          <a:p>
            <a:r>
              <a:rPr lang="en-US" altLang="ko-KR" dirty="0"/>
              <a:t>Related Works</a:t>
            </a:r>
          </a:p>
        </p:txBody>
      </p:sp>
      <p:sp>
        <p:nvSpPr>
          <p:cNvPr id="7" name="내용 개체 틀 6">
            <a:extLst>
              <a:ext uri="{FF2B5EF4-FFF2-40B4-BE49-F238E27FC236}">
                <a16:creationId xmlns:a16="http://schemas.microsoft.com/office/drawing/2014/main" id="{1C9E3E99-30E2-C036-418F-F42995BCE8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623" y="1026160"/>
            <a:ext cx="11339177" cy="5506615"/>
          </a:xfrm>
        </p:spPr>
        <p:txBody>
          <a:bodyPr>
            <a:normAutofit/>
          </a:bodyPr>
          <a:lstStyle/>
          <a:p>
            <a:r>
              <a:rPr lang="en-US" altLang="ko-KR" dirty="0"/>
              <a:t>Medical Vision-language Pre-training (Med-VLP)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altLang="ko-KR" dirty="0"/>
              <a:t>Global Alignment</a:t>
            </a:r>
          </a:p>
          <a:p>
            <a:pPr lvl="2"/>
            <a:r>
              <a:rPr lang="ko-KR" altLang="en-US" dirty="0"/>
              <a:t>이미지 전체와 텍스트 전체를 매칭</a:t>
            </a:r>
            <a:endParaRPr lang="en-US" altLang="ko-KR" dirty="0"/>
          </a:p>
          <a:p>
            <a:pPr lvl="2"/>
            <a:r>
              <a:rPr lang="ko-KR" altLang="en-US" dirty="0"/>
              <a:t>이미지에 작은 병변은 무시됨</a:t>
            </a:r>
            <a:endParaRPr lang="en-US" altLang="ko-KR" dirty="0"/>
          </a:p>
          <a:p>
            <a:pPr lvl="2"/>
            <a:endParaRPr lang="en-US" altLang="ko-KR" dirty="0"/>
          </a:p>
          <a:p>
            <a:pPr marL="800100" lvl="1" indent="-342900">
              <a:buFont typeface="+mj-lt"/>
              <a:buAutoNum type="arabicPeriod"/>
            </a:pPr>
            <a:r>
              <a:rPr lang="en-US" altLang="ko-KR" dirty="0"/>
              <a:t>Local Alignment</a:t>
            </a:r>
          </a:p>
          <a:p>
            <a:pPr lvl="2"/>
            <a:r>
              <a:rPr lang="ko-KR" altLang="en-US" dirty="0"/>
              <a:t>이미지 패치와 단어를 쪼개서 매칭</a:t>
            </a:r>
            <a:endParaRPr lang="en-US" altLang="ko-KR" dirty="0"/>
          </a:p>
          <a:p>
            <a:pPr lvl="2"/>
            <a:r>
              <a:rPr lang="ko-KR" altLang="en-US" dirty="0" err="1"/>
              <a:t>계산량이</a:t>
            </a:r>
            <a:r>
              <a:rPr lang="ko-KR" altLang="en-US" dirty="0"/>
              <a:t> </a:t>
            </a:r>
            <a:r>
              <a:rPr lang="ko-KR" altLang="en-US" dirty="0" err="1"/>
              <a:t>많아짐</a:t>
            </a:r>
            <a:endParaRPr lang="en-US" altLang="ko-KR" dirty="0"/>
          </a:p>
          <a:p>
            <a:pPr marL="914400" lvl="2" indent="0">
              <a:buNone/>
            </a:pPr>
            <a:endParaRPr lang="en-US" altLang="ko-KR" dirty="0"/>
          </a:p>
          <a:p>
            <a:pPr marL="800100" lvl="1" indent="-342900">
              <a:buFont typeface="+mj-lt"/>
              <a:buAutoNum type="arabicPeriod"/>
            </a:pPr>
            <a:r>
              <a:rPr lang="en-US" altLang="ko-KR" dirty="0"/>
              <a:t>Gaze-Guided Alignment</a:t>
            </a:r>
          </a:p>
          <a:p>
            <a:pPr lvl="2"/>
            <a:r>
              <a:rPr lang="ko-KR" altLang="en-US" dirty="0"/>
              <a:t>어디를 봐야 할지를 의사의 시선이 가이드</a:t>
            </a:r>
            <a:endParaRPr lang="en-US" altLang="ko-KR" dirty="0"/>
          </a:p>
          <a:p>
            <a:pPr lvl="2"/>
            <a:r>
              <a:rPr lang="en-US" altLang="ko-KR" dirty="0"/>
              <a:t>Local alignment</a:t>
            </a:r>
            <a:r>
              <a:rPr lang="ko-KR" altLang="en-US" dirty="0"/>
              <a:t>의 정확도는 가져가되 효율적임</a:t>
            </a:r>
            <a:endParaRPr lang="en-US" altLang="ko-KR" dirty="0"/>
          </a:p>
        </p:txBody>
      </p:sp>
      <p:grpSp>
        <p:nvGrpSpPr>
          <p:cNvPr id="18" name="그룹 17">
            <a:extLst>
              <a:ext uri="{FF2B5EF4-FFF2-40B4-BE49-F238E27FC236}">
                <a16:creationId xmlns:a16="http://schemas.microsoft.com/office/drawing/2014/main" id="{FFBBEE61-CC03-4E9C-CE1E-AF3EF61DD1A2}"/>
              </a:ext>
            </a:extLst>
          </p:cNvPr>
          <p:cNvGrpSpPr/>
          <p:nvPr/>
        </p:nvGrpSpPr>
        <p:grpSpPr>
          <a:xfrm>
            <a:off x="7734792" y="1563861"/>
            <a:ext cx="3637903" cy="1208316"/>
            <a:chOff x="7632441" y="1553549"/>
            <a:chExt cx="3637903" cy="1208316"/>
          </a:xfrm>
        </p:grpSpPr>
        <p:sp>
          <p:nvSpPr>
            <p:cNvPr id="3" name="사다리꼴 2">
              <a:extLst>
                <a:ext uri="{FF2B5EF4-FFF2-40B4-BE49-F238E27FC236}">
                  <a16:creationId xmlns:a16="http://schemas.microsoft.com/office/drawing/2014/main" id="{9C2CA780-5566-35BA-435E-AF581B30DF4E}"/>
                </a:ext>
              </a:extLst>
            </p:cNvPr>
            <p:cNvSpPr/>
            <p:nvPr/>
          </p:nvSpPr>
          <p:spPr>
            <a:xfrm rot="5400000">
              <a:off x="7380514" y="1805476"/>
              <a:ext cx="1208316" cy="704462"/>
            </a:xfrm>
            <a:prstGeom prst="trapezoid">
              <a:avLst>
                <a:gd name="adj" fmla="val 35588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b="1" dirty="0">
                  <a:solidFill>
                    <a:sysClr val="windowText" lastClr="000000"/>
                  </a:solidFill>
                </a:rPr>
                <a:t>CLIP</a:t>
              </a:r>
              <a:endParaRPr lang="ko-KR" altLang="en-US" b="1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" name="사각형: 둥근 모서리 3">
              <a:extLst>
                <a:ext uri="{FF2B5EF4-FFF2-40B4-BE49-F238E27FC236}">
                  <a16:creationId xmlns:a16="http://schemas.microsoft.com/office/drawing/2014/main" id="{9B24ADCE-7A06-8BBA-9659-78B9F5747DED}"/>
                </a:ext>
              </a:extLst>
            </p:cNvPr>
            <p:cNvSpPr/>
            <p:nvPr/>
          </p:nvSpPr>
          <p:spPr>
            <a:xfrm>
              <a:off x="8938727" y="1553549"/>
              <a:ext cx="1063690" cy="359227"/>
            </a:xfrm>
            <a:prstGeom prst="round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b="1" dirty="0">
                  <a:solidFill>
                    <a:sysClr val="windowText" lastClr="000000"/>
                  </a:solidFill>
                </a:rPr>
                <a:t>Global T</a:t>
              </a:r>
              <a:endParaRPr lang="ko-KR" altLang="en-US" b="1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" name="사각형: 둥근 모서리 4">
              <a:extLst>
                <a:ext uri="{FF2B5EF4-FFF2-40B4-BE49-F238E27FC236}">
                  <a16:creationId xmlns:a16="http://schemas.microsoft.com/office/drawing/2014/main" id="{804ADD27-9353-7052-B53E-AF3179322EAC}"/>
                </a:ext>
              </a:extLst>
            </p:cNvPr>
            <p:cNvSpPr/>
            <p:nvPr/>
          </p:nvSpPr>
          <p:spPr>
            <a:xfrm>
              <a:off x="8938727" y="2402638"/>
              <a:ext cx="1063690" cy="359227"/>
            </a:xfrm>
            <a:prstGeom prst="round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b="1" dirty="0">
                  <a:solidFill>
                    <a:sysClr val="windowText" lastClr="000000"/>
                  </a:solidFill>
                </a:rPr>
                <a:t>Global V</a:t>
              </a:r>
              <a:endParaRPr lang="ko-KR" altLang="en-US" b="1" dirty="0">
                <a:solidFill>
                  <a:sysClr val="windowText" lastClr="000000"/>
                </a:solidFill>
              </a:endParaRPr>
            </a:p>
          </p:txBody>
        </p:sp>
        <p:cxnSp>
          <p:nvCxnSpPr>
            <p:cNvPr id="8" name="연결선: 꺾임 7">
              <a:extLst>
                <a:ext uri="{FF2B5EF4-FFF2-40B4-BE49-F238E27FC236}">
                  <a16:creationId xmlns:a16="http://schemas.microsoft.com/office/drawing/2014/main" id="{0EC00893-FD76-DA8D-432C-CDCFFF369929}"/>
                </a:ext>
              </a:extLst>
            </p:cNvPr>
            <p:cNvCxnSpPr>
              <a:stCxn id="4" idx="1"/>
              <a:endCxn id="5" idx="1"/>
            </p:cNvCxnSpPr>
            <p:nvPr/>
          </p:nvCxnSpPr>
          <p:spPr>
            <a:xfrm rot="10800000" flipV="1">
              <a:off x="8938727" y="1733162"/>
              <a:ext cx="12700" cy="849089"/>
            </a:xfrm>
            <a:prstGeom prst="bentConnector3">
              <a:avLst>
                <a:gd name="adj1" fmla="val 1800000"/>
              </a:avLst>
            </a:prstGeom>
            <a:ln w="28575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직선 연결선 9">
              <a:extLst>
                <a:ext uri="{FF2B5EF4-FFF2-40B4-BE49-F238E27FC236}">
                  <a16:creationId xmlns:a16="http://schemas.microsoft.com/office/drawing/2014/main" id="{6DC1CBA8-E766-5C77-17ED-035A143328D6}"/>
                </a:ext>
              </a:extLst>
            </p:cNvPr>
            <p:cNvCxnSpPr>
              <a:stCxn id="3" idx="0"/>
            </p:cNvCxnSpPr>
            <p:nvPr/>
          </p:nvCxnSpPr>
          <p:spPr>
            <a:xfrm>
              <a:off x="8336903" y="2157707"/>
              <a:ext cx="37788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직선 화살표 연결선 11">
              <a:extLst>
                <a:ext uri="{FF2B5EF4-FFF2-40B4-BE49-F238E27FC236}">
                  <a16:creationId xmlns:a16="http://schemas.microsoft.com/office/drawing/2014/main" id="{3C7E09F9-1679-1878-B435-D11C651D8D5B}"/>
                </a:ext>
              </a:extLst>
            </p:cNvPr>
            <p:cNvCxnSpPr>
              <a:stCxn id="4" idx="2"/>
              <a:endCxn id="5" idx="0"/>
            </p:cNvCxnSpPr>
            <p:nvPr/>
          </p:nvCxnSpPr>
          <p:spPr>
            <a:xfrm>
              <a:off x="9470572" y="1912776"/>
              <a:ext cx="0" cy="489862"/>
            </a:xfrm>
            <a:prstGeom prst="straightConnector1">
              <a:avLst/>
            </a:prstGeom>
            <a:ln w="28575">
              <a:solidFill>
                <a:schemeClr val="tx1"/>
              </a:solidFill>
              <a:prstDash val="sysDash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직선 화살표 연결선 13">
              <a:extLst>
                <a:ext uri="{FF2B5EF4-FFF2-40B4-BE49-F238E27FC236}">
                  <a16:creationId xmlns:a16="http://schemas.microsoft.com/office/drawing/2014/main" id="{BAC7D5BB-3FE6-D067-7B14-C27B56660623}"/>
                </a:ext>
              </a:extLst>
            </p:cNvPr>
            <p:cNvCxnSpPr/>
            <p:nvPr/>
          </p:nvCxnSpPr>
          <p:spPr>
            <a:xfrm>
              <a:off x="10114384" y="2157707"/>
              <a:ext cx="989045" cy="0"/>
            </a:xfrm>
            <a:prstGeom prst="straightConnector1">
              <a:avLst/>
            </a:prstGeom>
            <a:ln w="28575">
              <a:solidFill>
                <a:schemeClr val="tx1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A81E131-45E8-BC00-1AE3-7AF2AD7C64ED}"/>
                </a:ext>
              </a:extLst>
            </p:cNvPr>
            <p:cNvSpPr txBox="1"/>
            <p:nvPr/>
          </p:nvSpPr>
          <p:spPr>
            <a:xfrm>
              <a:off x="9959829" y="1788375"/>
              <a:ext cx="128062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dirty="0">
                  <a:solidFill>
                    <a:sysClr val="windowText" lastClr="000000"/>
                  </a:solidFill>
                </a:rPr>
                <a:t>Image-Text</a:t>
              </a:r>
              <a:endParaRPr lang="ko-KR" altLang="en-US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6343422-ABC3-AAD5-C9AA-BA1ACFE92E3B}"/>
                </a:ext>
              </a:extLst>
            </p:cNvPr>
            <p:cNvSpPr txBox="1"/>
            <p:nvPr/>
          </p:nvSpPr>
          <p:spPr>
            <a:xfrm>
              <a:off x="9989718" y="2146831"/>
              <a:ext cx="128062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dirty="0">
                  <a:solidFill>
                    <a:sysClr val="windowText" lastClr="000000"/>
                  </a:solidFill>
                </a:rPr>
                <a:t>Alignment</a:t>
              </a:r>
              <a:endParaRPr lang="ko-KR" altLang="en-US" dirty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37" name="그룹 36">
            <a:extLst>
              <a:ext uri="{FF2B5EF4-FFF2-40B4-BE49-F238E27FC236}">
                <a16:creationId xmlns:a16="http://schemas.microsoft.com/office/drawing/2014/main" id="{D51089A7-FFEF-F035-3311-27A90F6469FE}"/>
              </a:ext>
            </a:extLst>
          </p:cNvPr>
          <p:cNvGrpSpPr/>
          <p:nvPr/>
        </p:nvGrpSpPr>
        <p:grpSpPr>
          <a:xfrm>
            <a:off x="7722665" y="3170462"/>
            <a:ext cx="3637903" cy="1208316"/>
            <a:chOff x="7723850" y="4540715"/>
            <a:chExt cx="3637903" cy="1208316"/>
          </a:xfrm>
        </p:grpSpPr>
        <p:grpSp>
          <p:nvGrpSpPr>
            <p:cNvPr id="19" name="그룹 18">
              <a:extLst>
                <a:ext uri="{FF2B5EF4-FFF2-40B4-BE49-F238E27FC236}">
                  <a16:creationId xmlns:a16="http://schemas.microsoft.com/office/drawing/2014/main" id="{957D46DA-4B0B-146B-0ADD-519C3623F891}"/>
                </a:ext>
              </a:extLst>
            </p:cNvPr>
            <p:cNvGrpSpPr/>
            <p:nvPr/>
          </p:nvGrpSpPr>
          <p:grpSpPr>
            <a:xfrm>
              <a:off x="7723850" y="4540715"/>
              <a:ext cx="3637903" cy="1208316"/>
              <a:chOff x="7632441" y="1553549"/>
              <a:chExt cx="3637903" cy="1208316"/>
            </a:xfrm>
          </p:grpSpPr>
          <p:sp>
            <p:nvSpPr>
              <p:cNvPr id="20" name="사다리꼴 19">
                <a:extLst>
                  <a:ext uri="{FF2B5EF4-FFF2-40B4-BE49-F238E27FC236}">
                    <a16:creationId xmlns:a16="http://schemas.microsoft.com/office/drawing/2014/main" id="{F30C50D1-6E07-BEE8-1934-61DC91227795}"/>
                  </a:ext>
                </a:extLst>
              </p:cNvPr>
              <p:cNvSpPr/>
              <p:nvPr/>
            </p:nvSpPr>
            <p:spPr>
              <a:xfrm rot="5400000">
                <a:off x="7380514" y="1805476"/>
                <a:ext cx="1208316" cy="704462"/>
              </a:xfrm>
              <a:prstGeom prst="trapezoid">
                <a:avLst>
                  <a:gd name="adj" fmla="val 35588"/>
                </a:avLst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b="1" dirty="0">
                    <a:solidFill>
                      <a:sysClr val="windowText" lastClr="000000"/>
                    </a:solidFill>
                  </a:rPr>
                  <a:t>CLIP</a:t>
                </a:r>
                <a:endParaRPr lang="ko-KR" altLang="en-US" b="1" dirty="0">
                  <a:solidFill>
                    <a:sysClr val="windowText" lastClr="000000"/>
                  </a:solidFill>
                </a:endParaRPr>
              </a:p>
            </p:txBody>
          </p:sp>
          <p:cxnSp>
            <p:nvCxnSpPr>
              <p:cNvPr id="23" name="연결선: 꺾임 22">
                <a:extLst>
                  <a:ext uri="{FF2B5EF4-FFF2-40B4-BE49-F238E27FC236}">
                    <a16:creationId xmlns:a16="http://schemas.microsoft.com/office/drawing/2014/main" id="{F8085097-6B5A-24BC-BE13-94DCFAC64B6A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 flipV="1">
                <a:off x="8938727" y="1733162"/>
                <a:ext cx="12700" cy="849089"/>
              </a:xfrm>
              <a:prstGeom prst="bentConnector3">
                <a:avLst>
                  <a:gd name="adj1" fmla="val 1800000"/>
                </a:avLst>
              </a:prstGeom>
              <a:ln w="28575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직선 연결선 23">
                <a:extLst>
                  <a:ext uri="{FF2B5EF4-FFF2-40B4-BE49-F238E27FC236}">
                    <a16:creationId xmlns:a16="http://schemas.microsoft.com/office/drawing/2014/main" id="{4FD12240-A27C-F0C7-F253-DA380A0C0332}"/>
                  </a:ext>
                </a:extLst>
              </p:cNvPr>
              <p:cNvCxnSpPr>
                <a:stCxn id="20" idx="0"/>
              </p:cNvCxnSpPr>
              <p:nvPr/>
            </p:nvCxnSpPr>
            <p:spPr>
              <a:xfrm>
                <a:off x="8336903" y="2157707"/>
                <a:ext cx="377889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직선 화살표 연결선 24">
                <a:extLst>
                  <a:ext uri="{FF2B5EF4-FFF2-40B4-BE49-F238E27FC236}">
                    <a16:creationId xmlns:a16="http://schemas.microsoft.com/office/drawing/2014/main" id="{FBA19FB9-CA7C-9840-3E89-6568DFE6512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480097" y="1912776"/>
                <a:ext cx="0" cy="489862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prstDash val="sysDash"/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직선 화살표 연결선 25">
                <a:extLst>
                  <a:ext uri="{FF2B5EF4-FFF2-40B4-BE49-F238E27FC236}">
                    <a16:creationId xmlns:a16="http://schemas.microsoft.com/office/drawing/2014/main" id="{9D903808-A4FD-9F1D-29F7-D4F07BD509EB}"/>
                  </a:ext>
                </a:extLst>
              </p:cNvPr>
              <p:cNvCxnSpPr/>
              <p:nvPr/>
            </p:nvCxnSpPr>
            <p:spPr>
              <a:xfrm>
                <a:off x="10114384" y="2157707"/>
                <a:ext cx="989045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C4B9469B-1CF9-0E1A-D604-8B702749B068}"/>
                  </a:ext>
                </a:extLst>
              </p:cNvPr>
              <p:cNvSpPr txBox="1"/>
              <p:nvPr/>
            </p:nvSpPr>
            <p:spPr>
              <a:xfrm>
                <a:off x="9959829" y="1788375"/>
                <a:ext cx="128062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ko-KR" dirty="0">
                    <a:solidFill>
                      <a:sysClr val="windowText" lastClr="000000"/>
                    </a:solidFill>
                  </a:rPr>
                  <a:t>Patch-Text</a:t>
                </a:r>
                <a:endParaRPr lang="ko-KR" altLang="en-US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09A39F49-1A7C-59D5-E117-10C4681A6CD7}"/>
                  </a:ext>
                </a:extLst>
              </p:cNvPr>
              <p:cNvSpPr txBox="1"/>
              <p:nvPr/>
            </p:nvSpPr>
            <p:spPr>
              <a:xfrm>
                <a:off x="9989718" y="2146831"/>
                <a:ext cx="128062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ko-KR" dirty="0">
                    <a:solidFill>
                      <a:sysClr val="windowText" lastClr="000000"/>
                    </a:solidFill>
                  </a:rPr>
                  <a:t>Alignment</a:t>
                </a:r>
                <a:endParaRPr lang="ko-KR" altLang="en-US" dirty="0">
                  <a:solidFill>
                    <a:sysClr val="windowText" lastClr="000000"/>
                  </a:solidFill>
                </a:endParaRPr>
              </a:p>
            </p:txBody>
          </p:sp>
        </p:grpSp>
        <p:cxnSp>
          <p:nvCxnSpPr>
            <p:cNvPr id="29" name="직선 화살표 연결선 28">
              <a:extLst>
                <a:ext uri="{FF2B5EF4-FFF2-40B4-BE49-F238E27FC236}">
                  <a16:creationId xmlns:a16="http://schemas.microsoft.com/office/drawing/2014/main" id="{AC2E3D61-E045-6327-2A2A-278E73C6FA5E}"/>
                </a:ext>
              </a:extLst>
            </p:cNvPr>
            <p:cNvCxnSpPr>
              <a:cxnSpLocks/>
            </p:cNvCxnSpPr>
            <p:nvPr/>
          </p:nvCxnSpPr>
          <p:spPr>
            <a:xfrm>
              <a:off x="9295281" y="4899942"/>
              <a:ext cx="0" cy="489862"/>
            </a:xfrm>
            <a:prstGeom prst="straightConnector1">
              <a:avLst/>
            </a:prstGeom>
            <a:ln w="28575">
              <a:solidFill>
                <a:schemeClr val="tx1"/>
              </a:solidFill>
              <a:prstDash val="sysDash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직선 화살표 연결선 29">
              <a:extLst>
                <a:ext uri="{FF2B5EF4-FFF2-40B4-BE49-F238E27FC236}">
                  <a16:creationId xmlns:a16="http://schemas.microsoft.com/office/drawing/2014/main" id="{A07CE416-2E73-C5DB-FF87-D3C5670BD6DA}"/>
                </a:ext>
              </a:extLst>
            </p:cNvPr>
            <p:cNvCxnSpPr>
              <a:cxnSpLocks/>
            </p:cNvCxnSpPr>
            <p:nvPr/>
          </p:nvCxnSpPr>
          <p:spPr>
            <a:xfrm>
              <a:off x="9857256" y="4899942"/>
              <a:ext cx="0" cy="489862"/>
            </a:xfrm>
            <a:prstGeom prst="straightConnector1">
              <a:avLst/>
            </a:prstGeom>
            <a:ln w="28575">
              <a:solidFill>
                <a:schemeClr val="tx1"/>
              </a:solidFill>
              <a:prstDash val="sysDash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직사각형 30">
              <a:extLst>
                <a:ext uri="{FF2B5EF4-FFF2-40B4-BE49-F238E27FC236}">
                  <a16:creationId xmlns:a16="http://schemas.microsoft.com/office/drawing/2014/main" id="{DF8DD57E-DD94-6E01-C6CF-9488855C9EC4}"/>
                </a:ext>
              </a:extLst>
            </p:cNvPr>
            <p:cNvSpPr/>
            <p:nvPr/>
          </p:nvSpPr>
          <p:spPr>
            <a:xfrm>
              <a:off x="9161445" y="5446567"/>
              <a:ext cx="238123" cy="245702"/>
            </a:xfrm>
            <a:prstGeom prst="rect">
              <a:avLst/>
            </a:prstGeom>
            <a:solidFill>
              <a:srgbClr val="FFC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2" name="직사각형 31">
              <a:extLst>
                <a:ext uri="{FF2B5EF4-FFF2-40B4-BE49-F238E27FC236}">
                  <a16:creationId xmlns:a16="http://schemas.microsoft.com/office/drawing/2014/main" id="{FCE2AF3F-C788-6120-09CF-389A7C531D20}"/>
                </a:ext>
              </a:extLst>
            </p:cNvPr>
            <p:cNvSpPr/>
            <p:nvPr/>
          </p:nvSpPr>
          <p:spPr>
            <a:xfrm>
              <a:off x="9454395" y="5446567"/>
              <a:ext cx="238123" cy="245702"/>
            </a:xfrm>
            <a:prstGeom prst="rect">
              <a:avLst/>
            </a:prstGeom>
            <a:solidFill>
              <a:srgbClr val="FFC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3" name="직사각형 32">
              <a:extLst>
                <a:ext uri="{FF2B5EF4-FFF2-40B4-BE49-F238E27FC236}">
                  <a16:creationId xmlns:a16="http://schemas.microsoft.com/office/drawing/2014/main" id="{D38A1CC3-6705-199B-7FAB-0FC63D805A9F}"/>
                </a:ext>
              </a:extLst>
            </p:cNvPr>
            <p:cNvSpPr/>
            <p:nvPr/>
          </p:nvSpPr>
          <p:spPr>
            <a:xfrm>
              <a:off x="9747345" y="5446567"/>
              <a:ext cx="238123" cy="245702"/>
            </a:xfrm>
            <a:prstGeom prst="rect">
              <a:avLst/>
            </a:prstGeom>
            <a:solidFill>
              <a:srgbClr val="FFC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4" name="타원 33">
              <a:extLst>
                <a:ext uri="{FF2B5EF4-FFF2-40B4-BE49-F238E27FC236}">
                  <a16:creationId xmlns:a16="http://schemas.microsoft.com/office/drawing/2014/main" id="{58548D93-C4FC-CD6D-D96F-3D9870E2DEA6}"/>
                </a:ext>
              </a:extLst>
            </p:cNvPr>
            <p:cNvSpPr/>
            <p:nvPr/>
          </p:nvSpPr>
          <p:spPr>
            <a:xfrm>
              <a:off x="9170810" y="4597093"/>
              <a:ext cx="225422" cy="245702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5" name="타원 34">
              <a:extLst>
                <a:ext uri="{FF2B5EF4-FFF2-40B4-BE49-F238E27FC236}">
                  <a16:creationId xmlns:a16="http://schemas.microsoft.com/office/drawing/2014/main" id="{249E8AD3-F325-F234-3A0F-B14D06B84841}"/>
                </a:ext>
              </a:extLst>
            </p:cNvPr>
            <p:cNvSpPr/>
            <p:nvPr/>
          </p:nvSpPr>
          <p:spPr>
            <a:xfrm>
              <a:off x="9459341" y="4597093"/>
              <a:ext cx="225422" cy="245702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6" name="타원 35">
              <a:extLst>
                <a:ext uri="{FF2B5EF4-FFF2-40B4-BE49-F238E27FC236}">
                  <a16:creationId xmlns:a16="http://schemas.microsoft.com/office/drawing/2014/main" id="{4C6C6A81-C89B-29CF-6653-01F5AEFFFC86}"/>
                </a:ext>
              </a:extLst>
            </p:cNvPr>
            <p:cNvSpPr/>
            <p:nvPr/>
          </p:nvSpPr>
          <p:spPr>
            <a:xfrm>
              <a:off x="9753695" y="4597093"/>
              <a:ext cx="225422" cy="245702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64" name="그룹 63">
            <a:extLst>
              <a:ext uri="{FF2B5EF4-FFF2-40B4-BE49-F238E27FC236}">
                <a16:creationId xmlns:a16="http://schemas.microsoft.com/office/drawing/2014/main" id="{1E65A648-3313-B3D5-CAFD-35E5DD5B4D88}"/>
              </a:ext>
            </a:extLst>
          </p:cNvPr>
          <p:cNvGrpSpPr/>
          <p:nvPr/>
        </p:nvGrpSpPr>
        <p:grpSpPr>
          <a:xfrm>
            <a:off x="7734792" y="4832275"/>
            <a:ext cx="3714258" cy="1968563"/>
            <a:chOff x="7751369" y="4782190"/>
            <a:chExt cx="3714258" cy="1968563"/>
          </a:xfrm>
        </p:grpSpPr>
        <p:grpSp>
          <p:nvGrpSpPr>
            <p:cNvPr id="38" name="그룹 37">
              <a:extLst>
                <a:ext uri="{FF2B5EF4-FFF2-40B4-BE49-F238E27FC236}">
                  <a16:creationId xmlns:a16="http://schemas.microsoft.com/office/drawing/2014/main" id="{833E7C38-1FFC-E5AC-554F-F7601DA22F26}"/>
                </a:ext>
              </a:extLst>
            </p:cNvPr>
            <p:cNvGrpSpPr/>
            <p:nvPr/>
          </p:nvGrpSpPr>
          <p:grpSpPr>
            <a:xfrm>
              <a:off x="7751369" y="4782190"/>
              <a:ext cx="3714258" cy="1208316"/>
              <a:chOff x="7723850" y="4540715"/>
              <a:chExt cx="3714258" cy="1208316"/>
            </a:xfrm>
          </p:grpSpPr>
          <p:grpSp>
            <p:nvGrpSpPr>
              <p:cNvPr id="39" name="그룹 38">
                <a:extLst>
                  <a:ext uri="{FF2B5EF4-FFF2-40B4-BE49-F238E27FC236}">
                    <a16:creationId xmlns:a16="http://schemas.microsoft.com/office/drawing/2014/main" id="{F21837E2-3F61-B719-5C70-82D719EBC0ED}"/>
                  </a:ext>
                </a:extLst>
              </p:cNvPr>
              <p:cNvGrpSpPr/>
              <p:nvPr/>
            </p:nvGrpSpPr>
            <p:grpSpPr>
              <a:xfrm>
                <a:off x="7723850" y="4540715"/>
                <a:ext cx="3714258" cy="1208316"/>
                <a:chOff x="7632441" y="1553549"/>
                <a:chExt cx="3714258" cy="1208316"/>
              </a:xfrm>
            </p:grpSpPr>
            <p:sp>
              <p:nvSpPr>
                <p:cNvPr id="48" name="사다리꼴 47">
                  <a:extLst>
                    <a:ext uri="{FF2B5EF4-FFF2-40B4-BE49-F238E27FC236}">
                      <a16:creationId xmlns:a16="http://schemas.microsoft.com/office/drawing/2014/main" id="{64B0E41A-60B4-414D-009C-3FB5402BCACE}"/>
                    </a:ext>
                  </a:extLst>
                </p:cNvPr>
                <p:cNvSpPr/>
                <p:nvPr/>
              </p:nvSpPr>
              <p:spPr>
                <a:xfrm rot="5400000">
                  <a:off x="7380514" y="1805476"/>
                  <a:ext cx="1208316" cy="704462"/>
                </a:xfrm>
                <a:prstGeom prst="trapezoid">
                  <a:avLst>
                    <a:gd name="adj" fmla="val 35588"/>
                  </a:avLst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ko-KR" b="1" dirty="0">
                      <a:solidFill>
                        <a:sysClr val="windowText" lastClr="000000"/>
                      </a:solidFill>
                    </a:rPr>
                    <a:t>CLIP</a:t>
                  </a:r>
                  <a:endParaRPr lang="ko-KR" altLang="en-US" b="1" dirty="0">
                    <a:solidFill>
                      <a:sysClr val="windowText" lastClr="000000"/>
                    </a:solidFill>
                  </a:endParaRPr>
                </a:p>
              </p:txBody>
            </p:sp>
            <p:cxnSp>
              <p:nvCxnSpPr>
                <p:cNvPr id="49" name="연결선: 꺾임 48">
                  <a:extLst>
                    <a:ext uri="{FF2B5EF4-FFF2-40B4-BE49-F238E27FC236}">
                      <a16:creationId xmlns:a16="http://schemas.microsoft.com/office/drawing/2014/main" id="{209C9886-46A2-4643-2F1D-1222D6FB8B5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0800000" flipV="1">
                  <a:off x="8938727" y="1733162"/>
                  <a:ext cx="12700" cy="849089"/>
                </a:xfrm>
                <a:prstGeom prst="bentConnector3">
                  <a:avLst>
                    <a:gd name="adj1" fmla="val 1800000"/>
                  </a:avLst>
                </a:prstGeom>
                <a:ln w="28575">
                  <a:solidFill>
                    <a:schemeClr val="tx1"/>
                  </a:solidFill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직선 연결선 49">
                  <a:extLst>
                    <a:ext uri="{FF2B5EF4-FFF2-40B4-BE49-F238E27FC236}">
                      <a16:creationId xmlns:a16="http://schemas.microsoft.com/office/drawing/2014/main" id="{F31CECD7-E159-530E-F25D-C8915827D487}"/>
                    </a:ext>
                  </a:extLst>
                </p:cNvPr>
                <p:cNvCxnSpPr>
                  <a:stCxn id="48" idx="0"/>
                </p:cNvCxnSpPr>
                <p:nvPr/>
              </p:nvCxnSpPr>
              <p:spPr>
                <a:xfrm>
                  <a:off x="8336903" y="2157707"/>
                  <a:ext cx="377889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직선 화살표 연결선 50">
                  <a:extLst>
                    <a:ext uri="{FF2B5EF4-FFF2-40B4-BE49-F238E27FC236}">
                      <a16:creationId xmlns:a16="http://schemas.microsoft.com/office/drawing/2014/main" id="{E7DBF4A3-FDE6-A74E-FD17-E04BCDF795B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480097" y="1912776"/>
                  <a:ext cx="0" cy="489862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prstDash val="sysDash"/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직선 화살표 연결선 51">
                  <a:extLst>
                    <a:ext uri="{FF2B5EF4-FFF2-40B4-BE49-F238E27FC236}">
                      <a16:creationId xmlns:a16="http://schemas.microsoft.com/office/drawing/2014/main" id="{29AF3AE7-83D5-8859-1C98-82034FC20864}"/>
                    </a:ext>
                  </a:extLst>
                </p:cNvPr>
                <p:cNvCxnSpPr/>
                <p:nvPr/>
              </p:nvCxnSpPr>
              <p:spPr>
                <a:xfrm>
                  <a:off x="10114384" y="2157707"/>
                  <a:ext cx="989045" cy="0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ACE3F193-3BDC-CE41-4CE2-C8678FD645A6}"/>
                    </a:ext>
                  </a:extLst>
                </p:cNvPr>
                <p:cNvSpPr txBox="1"/>
                <p:nvPr/>
              </p:nvSpPr>
              <p:spPr>
                <a:xfrm>
                  <a:off x="9940779" y="1788375"/>
                  <a:ext cx="1405920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altLang="ko-KR" dirty="0">
                      <a:solidFill>
                        <a:sysClr val="windowText" lastClr="000000"/>
                      </a:solidFill>
                    </a:rPr>
                    <a:t>Gaze-Guided</a:t>
                  </a:r>
                  <a:endParaRPr lang="ko-KR" altLang="en-US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695178C0-6160-CD7C-B486-1B2BB2CA674E}"/>
                    </a:ext>
                  </a:extLst>
                </p:cNvPr>
                <p:cNvSpPr txBox="1"/>
                <p:nvPr/>
              </p:nvSpPr>
              <p:spPr>
                <a:xfrm>
                  <a:off x="9989718" y="2146831"/>
                  <a:ext cx="1280626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altLang="ko-KR" dirty="0">
                      <a:solidFill>
                        <a:sysClr val="windowText" lastClr="000000"/>
                      </a:solidFill>
                    </a:rPr>
                    <a:t>Alignment</a:t>
                  </a:r>
                  <a:endParaRPr lang="ko-KR" altLang="en-US" dirty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cxnSp>
            <p:nvCxnSpPr>
              <p:cNvPr id="40" name="직선 화살표 연결선 39">
                <a:extLst>
                  <a:ext uri="{FF2B5EF4-FFF2-40B4-BE49-F238E27FC236}">
                    <a16:creationId xmlns:a16="http://schemas.microsoft.com/office/drawing/2014/main" id="{29C06A06-C786-EA9C-A123-99FFF792D50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295281" y="4899942"/>
                <a:ext cx="0" cy="489862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prstDash val="sysDash"/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직선 화살표 연결선 40">
                <a:extLst>
                  <a:ext uri="{FF2B5EF4-FFF2-40B4-BE49-F238E27FC236}">
                    <a16:creationId xmlns:a16="http://schemas.microsoft.com/office/drawing/2014/main" id="{AEB52173-35D4-24DC-8DE0-6E323497A1D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857256" y="4899942"/>
                <a:ext cx="0" cy="489862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prstDash val="sysDash"/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" name="직사각형 41">
                <a:extLst>
                  <a:ext uri="{FF2B5EF4-FFF2-40B4-BE49-F238E27FC236}">
                    <a16:creationId xmlns:a16="http://schemas.microsoft.com/office/drawing/2014/main" id="{4B0075D6-A6E2-9CD1-9105-D443D53F6D9E}"/>
                  </a:ext>
                </a:extLst>
              </p:cNvPr>
              <p:cNvSpPr/>
              <p:nvPr/>
            </p:nvSpPr>
            <p:spPr>
              <a:xfrm>
                <a:off x="9161445" y="5446567"/>
                <a:ext cx="238123" cy="245702"/>
              </a:xfrm>
              <a:prstGeom prst="rect">
                <a:avLst/>
              </a:prstGeom>
              <a:solidFill>
                <a:srgbClr val="FFC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3" name="직사각형 42">
                <a:extLst>
                  <a:ext uri="{FF2B5EF4-FFF2-40B4-BE49-F238E27FC236}">
                    <a16:creationId xmlns:a16="http://schemas.microsoft.com/office/drawing/2014/main" id="{41C21480-BEAE-7F38-BE61-65F5CA017301}"/>
                  </a:ext>
                </a:extLst>
              </p:cNvPr>
              <p:cNvSpPr/>
              <p:nvPr/>
            </p:nvSpPr>
            <p:spPr>
              <a:xfrm>
                <a:off x="9454395" y="5446567"/>
                <a:ext cx="238123" cy="245702"/>
              </a:xfrm>
              <a:prstGeom prst="rect">
                <a:avLst/>
              </a:prstGeom>
              <a:solidFill>
                <a:srgbClr val="FFC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4" name="직사각형 43">
                <a:extLst>
                  <a:ext uri="{FF2B5EF4-FFF2-40B4-BE49-F238E27FC236}">
                    <a16:creationId xmlns:a16="http://schemas.microsoft.com/office/drawing/2014/main" id="{7D20BCED-A720-2605-3507-CC5CE95E3763}"/>
                  </a:ext>
                </a:extLst>
              </p:cNvPr>
              <p:cNvSpPr/>
              <p:nvPr/>
            </p:nvSpPr>
            <p:spPr>
              <a:xfrm>
                <a:off x="9747345" y="5446567"/>
                <a:ext cx="238123" cy="245702"/>
              </a:xfrm>
              <a:prstGeom prst="rect">
                <a:avLst/>
              </a:prstGeom>
              <a:solidFill>
                <a:srgbClr val="FFC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5" name="타원 44">
                <a:extLst>
                  <a:ext uri="{FF2B5EF4-FFF2-40B4-BE49-F238E27FC236}">
                    <a16:creationId xmlns:a16="http://schemas.microsoft.com/office/drawing/2014/main" id="{57FE4058-7EBB-DF81-C8AF-55F86CD4E1B6}"/>
                  </a:ext>
                </a:extLst>
              </p:cNvPr>
              <p:cNvSpPr/>
              <p:nvPr/>
            </p:nvSpPr>
            <p:spPr>
              <a:xfrm>
                <a:off x="9170810" y="4597093"/>
                <a:ext cx="225422" cy="245702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6" name="타원 45">
                <a:extLst>
                  <a:ext uri="{FF2B5EF4-FFF2-40B4-BE49-F238E27FC236}">
                    <a16:creationId xmlns:a16="http://schemas.microsoft.com/office/drawing/2014/main" id="{C12053AF-7CAB-9412-1EEE-898E89E60CF1}"/>
                  </a:ext>
                </a:extLst>
              </p:cNvPr>
              <p:cNvSpPr/>
              <p:nvPr/>
            </p:nvSpPr>
            <p:spPr>
              <a:xfrm>
                <a:off x="9459341" y="4597093"/>
                <a:ext cx="225422" cy="245702"/>
              </a:xfrm>
              <a:prstGeom prst="ellips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7" name="타원 46">
                <a:extLst>
                  <a:ext uri="{FF2B5EF4-FFF2-40B4-BE49-F238E27FC236}">
                    <a16:creationId xmlns:a16="http://schemas.microsoft.com/office/drawing/2014/main" id="{81B313DD-2A00-271D-DC3F-C401A8E70CCE}"/>
                  </a:ext>
                </a:extLst>
              </p:cNvPr>
              <p:cNvSpPr/>
              <p:nvPr/>
            </p:nvSpPr>
            <p:spPr>
              <a:xfrm>
                <a:off x="9753695" y="4597093"/>
                <a:ext cx="225422" cy="245702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56" name="사각형: 둥근 모서리 55">
              <a:extLst>
                <a:ext uri="{FF2B5EF4-FFF2-40B4-BE49-F238E27FC236}">
                  <a16:creationId xmlns:a16="http://schemas.microsoft.com/office/drawing/2014/main" id="{E8F614AE-B931-9EFF-B47B-A5715C715E91}"/>
                </a:ext>
              </a:extLst>
            </p:cNvPr>
            <p:cNvSpPr/>
            <p:nvPr/>
          </p:nvSpPr>
          <p:spPr>
            <a:xfrm>
              <a:off x="9179093" y="6224612"/>
              <a:ext cx="829628" cy="526141"/>
            </a:xfrm>
            <a:prstGeom prst="roundRect">
              <a:avLst/>
            </a:prstGeom>
            <a:solidFill>
              <a:srgbClr val="FF5B5B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b="1" dirty="0">
                  <a:solidFill>
                    <a:sysClr val="windowText" lastClr="000000"/>
                  </a:solidFill>
                </a:rPr>
                <a:t>Gaze</a:t>
              </a:r>
              <a:endParaRPr lang="ko-KR" altLang="en-US" b="1" dirty="0">
                <a:solidFill>
                  <a:sysClr val="windowText" lastClr="000000"/>
                </a:solidFill>
              </a:endParaRPr>
            </a:p>
          </p:txBody>
        </p:sp>
        <p:cxnSp>
          <p:nvCxnSpPr>
            <p:cNvPr id="58" name="직선 화살표 연결선 57">
              <a:extLst>
                <a:ext uri="{FF2B5EF4-FFF2-40B4-BE49-F238E27FC236}">
                  <a16:creationId xmlns:a16="http://schemas.microsoft.com/office/drawing/2014/main" id="{1DBA7C84-77CB-4A2F-7124-6D0422DD9586}"/>
                </a:ext>
              </a:extLst>
            </p:cNvPr>
            <p:cNvCxnSpPr>
              <a:cxnSpLocks/>
              <a:endCxn id="42" idx="2"/>
            </p:cNvCxnSpPr>
            <p:nvPr/>
          </p:nvCxnSpPr>
          <p:spPr>
            <a:xfrm flipV="1">
              <a:off x="9308025" y="5933744"/>
              <a:ext cx="1" cy="290868"/>
            </a:xfrm>
            <a:prstGeom prst="straightConnector1">
              <a:avLst/>
            </a:prstGeom>
            <a:ln w="28575">
              <a:solidFill>
                <a:schemeClr val="tx1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직선 화살표 연결선 60">
              <a:extLst>
                <a:ext uri="{FF2B5EF4-FFF2-40B4-BE49-F238E27FC236}">
                  <a16:creationId xmlns:a16="http://schemas.microsoft.com/office/drawing/2014/main" id="{5E242B70-6163-173C-27C6-697EBF250A8E}"/>
                </a:ext>
              </a:extLst>
            </p:cNvPr>
            <p:cNvCxnSpPr>
              <a:cxnSpLocks/>
              <a:endCxn id="43" idx="2"/>
            </p:cNvCxnSpPr>
            <p:nvPr/>
          </p:nvCxnSpPr>
          <p:spPr>
            <a:xfrm flipH="1" flipV="1">
              <a:off x="9600976" y="5933744"/>
              <a:ext cx="4409" cy="279271"/>
            </a:xfrm>
            <a:prstGeom prst="straightConnector1">
              <a:avLst/>
            </a:prstGeom>
            <a:ln w="19050">
              <a:solidFill>
                <a:schemeClr val="bg2">
                  <a:lumMod val="90000"/>
                </a:schemeClr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직선 화살표 연결선 61">
              <a:extLst>
                <a:ext uri="{FF2B5EF4-FFF2-40B4-BE49-F238E27FC236}">
                  <a16:creationId xmlns:a16="http://schemas.microsoft.com/office/drawing/2014/main" id="{CFF1AE3C-67FF-0F99-5376-7FC4486EB15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902746" y="5933744"/>
              <a:ext cx="0" cy="279271"/>
            </a:xfrm>
            <a:prstGeom prst="straightConnector1">
              <a:avLst/>
            </a:prstGeom>
            <a:ln w="19050">
              <a:solidFill>
                <a:schemeClr val="bg2">
                  <a:lumMod val="90000"/>
                </a:schemeClr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174050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CEDA92-A879-3BBD-CB6B-251095590C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895A5403-36B4-A4AD-DCFE-08CE30C3E82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9037" y="0"/>
            <a:ext cx="11339177" cy="624423"/>
          </a:xfrm>
        </p:spPr>
        <p:txBody>
          <a:bodyPr/>
          <a:lstStyle/>
          <a:p>
            <a:r>
              <a:rPr lang="en-US" altLang="ko-KR" dirty="0"/>
              <a:t>Related Works</a:t>
            </a:r>
          </a:p>
        </p:txBody>
      </p:sp>
      <p:sp>
        <p:nvSpPr>
          <p:cNvPr id="7" name="내용 개체 틀 6">
            <a:extLst>
              <a:ext uri="{FF2B5EF4-FFF2-40B4-BE49-F238E27FC236}">
                <a16:creationId xmlns:a16="http://schemas.microsoft.com/office/drawing/2014/main" id="{B4CB6393-6E05-9B87-593C-80584E65B8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623" y="1026160"/>
            <a:ext cx="11339177" cy="5506615"/>
          </a:xfrm>
        </p:spPr>
        <p:txBody>
          <a:bodyPr>
            <a:normAutofit/>
          </a:bodyPr>
          <a:lstStyle/>
          <a:p>
            <a:r>
              <a:rPr lang="en-US" altLang="ko-KR" dirty="0"/>
              <a:t>Eye-tracking Technology in Radiology</a:t>
            </a:r>
          </a:p>
          <a:p>
            <a:pPr lvl="1"/>
            <a:r>
              <a:rPr lang="ko-KR" altLang="en-US" dirty="0"/>
              <a:t>숙련된 전문의는 숨겨진 병변을 빠르게 식별함</a:t>
            </a:r>
            <a:endParaRPr lang="en-US" altLang="ko-KR" dirty="0"/>
          </a:p>
          <a:p>
            <a:pPr lvl="1"/>
            <a:endParaRPr lang="en-US" altLang="ko-KR" dirty="0"/>
          </a:p>
          <a:p>
            <a:pPr lvl="1"/>
            <a:r>
              <a:rPr lang="en-US" altLang="ko-KR" dirty="0"/>
              <a:t>Eye-gaze in Medical AI (Previous Attempts)</a:t>
            </a:r>
          </a:p>
          <a:p>
            <a:pPr lvl="2"/>
            <a:r>
              <a:rPr lang="en-US" altLang="ko-KR" dirty="0"/>
              <a:t>CNN + Gaze: </a:t>
            </a:r>
            <a:r>
              <a:rPr lang="ko-KR" altLang="en-US" dirty="0"/>
              <a:t>병변 탐지 정확도 향상에 활용</a:t>
            </a:r>
            <a:endParaRPr lang="en-US" altLang="ko-KR" dirty="0"/>
          </a:p>
          <a:p>
            <a:pPr lvl="2"/>
            <a:r>
              <a:rPr lang="en-US" altLang="ko-KR" dirty="0" err="1"/>
              <a:t>ViT</a:t>
            </a:r>
            <a:r>
              <a:rPr lang="en-US" altLang="ko-KR" dirty="0"/>
              <a:t> + Gaze: </a:t>
            </a:r>
            <a:r>
              <a:rPr lang="ko-KR" altLang="en-US" dirty="0"/>
              <a:t>최신 </a:t>
            </a:r>
            <a:r>
              <a:rPr lang="en-US" altLang="ko-KR" dirty="0"/>
              <a:t>Vision Transformer</a:t>
            </a:r>
            <a:r>
              <a:rPr lang="ko-KR" altLang="en-US" dirty="0"/>
              <a:t>와의 결합 시도</a:t>
            </a:r>
            <a:endParaRPr lang="en-US" altLang="ko-KR" dirty="0"/>
          </a:p>
          <a:p>
            <a:pPr lvl="2"/>
            <a:r>
              <a:rPr lang="en-US" altLang="ko-KR" dirty="0"/>
              <a:t>Ultrasound Application: Probe </a:t>
            </a:r>
            <a:r>
              <a:rPr lang="ko-KR" altLang="en-US" dirty="0"/>
              <a:t>조작과 시선을 결합하여 스캔 정확도 향상</a:t>
            </a:r>
            <a:endParaRPr lang="en-US" altLang="ko-KR" dirty="0"/>
          </a:p>
          <a:p>
            <a:pPr lvl="1"/>
            <a:endParaRPr lang="en-US" altLang="ko-KR" dirty="0"/>
          </a:p>
          <a:p>
            <a:pPr lvl="1"/>
            <a:r>
              <a:rPr lang="en-US" altLang="ko-KR" dirty="0"/>
              <a:t>Unexplored Challenge</a:t>
            </a:r>
          </a:p>
          <a:p>
            <a:pPr lvl="2"/>
            <a:r>
              <a:rPr lang="ko-KR" altLang="en-US" dirty="0"/>
              <a:t>기존 연구들은 주로 단순 분류나 탐지 보조용으로만 시선 데이터를 활용</a:t>
            </a:r>
            <a:endParaRPr lang="en-US" altLang="ko-KR" dirty="0"/>
          </a:p>
          <a:p>
            <a:pPr lvl="2"/>
            <a:r>
              <a:rPr lang="en-US" altLang="ko-KR" dirty="0"/>
              <a:t>VLP</a:t>
            </a:r>
            <a:r>
              <a:rPr lang="ko-KR" altLang="en-US" dirty="0"/>
              <a:t>의 </a:t>
            </a:r>
            <a:r>
              <a:rPr lang="en-US" altLang="ko-KR" dirty="0"/>
              <a:t>alignment </a:t>
            </a:r>
            <a:r>
              <a:rPr lang="ko-KR" altLang="en-US" dirty="0"/>
              <a:t>과정에서 시선 데이터를 직접적으로 통합한 시도는 없음</a:t>
            </a:r>
            <a:endParaRPr lang="en-US" altLang="ko-KR" dirty="0"/>
          </a:p>
          <a:p>
            <a:pPr lvl="2"/>
            <a:r>
              <a:rPr lang="ko-KR" altLang="en-US" dirty="0"/>
              <a:t>최초로 </a:t>
            </a:r>
            <a:r>
              <a:rPr lang="en-US" altLang="ko-KR" dirty="0"/>
              <a:t>Eye-gaze</a:t>
            </a:r>
            <a:r>
              <a:rPr lang="ko-KR" altLang="en-US" dirty="0"/>
              <a:t>를 </a:t>
            </a:r>
            <a:r>
              <a:rPr lang="en-US" altLang="ko-KR" dirty="0"/>
              <a:t>VLP</a:t>
            </a:r>
            <a:r>
              <a:rPr lang="ko-KR" altLang="en-US" dirty="0"/>
              <a:t>의 핵심 가이드로 도입하여 </a:t>
            </a:r>
            <a:r>
              <a:rPr lang="en-US" altLang="ko-KR" dirty="0"/>
              <a:t>Alignment accuracy</a:t>
            </a:r>
            <a:r>
              <a:rPr lang="ko-KR" altLang="en-US" dirty="0"/>
              <a:t>와 </a:t>
            </a:r>
            <a:r>
              <a:rPr lang="en-US" altLang="ko-KR" dirty="0"/>
              <a:t>Data efficiency</a:t>
            </a:r>
            <a:r>
              <a:rPr lang="ko-KR" altLang="en-US" dirty="0"/>
              <a:t>를 동시에 잡음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523306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E74DB0-8931-B41F-D7B2-7F2247327D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93C490E7-41D9-67D3-19BA-2BEAD12F1E7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9037" y="0"/>
            <a:ext cx="11339177" cy="624423"/>
          </a:xfrm>
        </p:spPr>
        <p:txBody>
          <a:bodyPr/>
          <a:lstStyle/>
          <a:p>
            <a:r>
              <a:rPr lang="en-US" altLang="ko-KR" dirty="0"/>
              <a:t>Method</a:t>
            </a:r>
          </a:p>
        </p:txBody>
      </p:sp>
      <p:sp>
        <p:nvSpPr>
          <p:cNvPr id="7" name="내용 개체 틀 6">
            <a:extLst>
              <a:ext uri="{FF2B5EF4-FFF2-40B4-BE49-F238E27FC236}">
                <a16:creationId xmlns:a16="http://schemas.microsoft.com/office/drawing/2014/main" id="{5F0964EE-1108-26D5-A4F5-62BFB56AAA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623" y="1026160"/>
            <a:ext cx="11339177" cy="5506615"/>
          </a:xfrm>
        </p:spPr>
        <p:txBody>
          <a:bodyPr>
            <a:normAutofit/>
          </a:bodyPr>
          <a:lstStyle/>
          <a:p>
            <a:r>
              <a:rPr lang="en-US" altLang="ko-KR" dirty="0"/>
              <a:t>Data</a:t>
            </a:r>
            <a:r>
              <a:rPr lang="ko-KR" altLang="en-US" dirty="0"/>
              <a:t> </a:t>
            </a:r>
            <a:r>
              <a:rPr lang="en-US" altLang="ko-KR" dirty="0"/>
              <a:t>Processing</a:t>
            </a:r>
          </a:p>
          <a:p>
            <a:pPr lvl="1"/>
            <a:r>
              <a:rPr lang="en-US" altLang="ko-KR" dirty="0"/>
              <a:t>MIMIC-EYE </a:t>
            </a:r>
            <a:r>
              <a:rPr lang="ko-KR" altLang="en-US" dirty="0"/>
              <a:t>데이터셋 사용</a:t>
            </a:r>
            <a:endParaRPr lang="en-US" altLang="ko-KR" dirty="0"/>
          </a:p>
          <a:p>
            <a:pPr lvl="2"/>
            <a:r>
              <a:rPr lang="ko-KR" altLang="en-US" dirty="0"/>
              <a:t>구성</a:t>
            </a:r>
            <a:r>
              <a:rPr lang="en-US" altLang="ko-KR" dirty="0"/>
              <a:t>: Audio,</a:t>
            </a:r>
            <a:r>
              <a:rPr lang="ko-KR" altLang="en-US" dirty="0"/>
              <a:t> </a:t>
            </a:r>
            <a:r>
              <a:rPr lang="en-US" altLang="ko-KR" dirty="0"/>
              <a:t>text</a:t>
            </a:r>
            <a:r>
              <a:rPr lang="ko-KR" altLang="en-US" dirty="0"/>
              <a:t> </a:t>
            </a:r>
            <a:r>
              <a:rPr lang="en-US" altLang="ko-KR" dirty="0"/>
              <a:t>transcript,</a:t>
            </a:r>
            <a:r>
              <a:rPr lang="ko-KR" altLang="en-US" dirty="0"/>
              <a:t> </a:t>
            </a:r>
            <a:r>
              <a:rPr lang="en-US" altLang="ko-KR" dirty="0"/>
              <a:t>eye-gaze data, image</a:t>
            </a:r>
          </a:p>
          <a:p>
            <a:pPr lvl="2"/>
            <a:r>
              <a:rPr lang="ko-KR" altLang="en-US" dirty="0"/>
              <a:t>문장 단위의 텍스트와 이미지 영역 간의 동기화</a:t>
            </a:r>
            <a:endParaRPr lang="en-US" altLang="ko-KR" dirty="0"/>
          </a:p>
        </p:txBody>
      </p:sp>
      <p:pic>
        <p:nvPicPr>
          <p:cNvPr id="4" name="그림 3" descr="텍스트, 엑스레이 필름, 스크린샷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E77495AD-F6B6-7732-E817-51C6EF2B4FE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0622"/>
          <a:stretch>
            <a:fillRect/>
          </a:stretch>
        </p:blipFill>
        <p:spPr>
          <a:xfrm>
            <a:off x="2147077" y="2722002"/>
            <a:ext cx="8325007" cy="3993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6900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39090</TotalTime>
  <Words>1427</Words>
  <Application>Microsoft Office PowerPoint</Application>
  <PresentationFormat>와이드스크린</PresentationFormat>
  <Paragraphs>347</Paragraphs>
  <Slides>27</Slides>
  <Notes>26</Notes>
  <HiddenSlides>0</HiddenSlides>
  <MMClips>0</MMClips>
  <ScaleCrop>false</ScaleCrop>
  <HeadingPairs>
    <vt:vector size="6" baseType="variant">
      <vt:variant>
        <vt:lpstr>사용한 글꼴</vt:lpstr>
      </vt:variant>
      <vt:variant>
        <vt:i4>12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27</vt:i4>
      </vt:variant>
    </vt:vector>
  </HeadingPairs>
  <TitlesOfParts>
    <vt:vector size="40" baseType="lpstr">
      <vt:lpstr>.AppleSystemUIFont</vt:lpstr>
      <vt:lpstr>KoPubWorld돋움체 Bold</vt:lpstr>
      <vt:lpstr>KoPubWorld돋움체 Light</vt:lpstr>
      <vt:lpstr>KoPubWorld돋움체 Medium</vt:lpstr>
      <vt:lpstr>KoPub돋움체 Bold</vt:lpstr>
      <vt:lpstr>맑은 고딕</vt:lpstr>
      <vt:lpstr>Malgun Gothic Semilight</vt:lpstr>
      <vt:lpstr>Arial</vt:lpstr>
      <vt:lpstr>Calibri</vt:lpstr>
      <vt:lpstr>Calibri Light</vt:lpstr>
      <vt:lpstr>Cambria Math</vt:lpstr>
      <vt:lpstr>Wingdings 2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CT Ratio 측정 자동화 솔루션</dc:title>
  <dc:creator>Blee</dc:creator>
  <cp:lastModifiedBy>심준현</cp:lastModifiedBy>
  <cp:revision>2116</cp:revision>
  <cp:lastPrinted>2026-01-05T05:25:28Z</cp:lastPrinted>
  <dcterms:created xsi:type="dcterms:W3CDTF">2020-01-31T06:40:47Z</dcterms:created>
  <dcterms:modified xsi:type="dcterms:W3CDTF">2026-01-28T06:09:07Z</dcterms:modified>
</cp:coreProperties>
</file>