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70" r:id="rId1"/>
  </p:sldMasterIdLst>
  <p:notesMasterIdLst>
    <p:notesMasterId r:id="rId20"/>
  </p:notesMasterIdLst>
  <p:sldIdLst>
    <p:sldId id="342" r:id="rId2"/>
    <p:sldId id="346" r:id="rId3"/>
    <p:sldId id="360" r:id="rId4"/>
    <p:sldId id="361" r:id="rId5"/>
    <p:sldId id="362" r:id="rId6"/>
    <p:sldId id="364" r:id="rId7"/>
    <p:sldId id="363" r:id="rId8"/>
    <p:sldId id="348" r:id="rId9"/>
    <p:sldId id="365" r:id="rId10"/>
    <p:sldId id="366" r:id="rId11"/>
    <p:sldId id="367" r:id="rId12"/>
    <p:sldId id="368" r:id="rId13"/>
    <p:sldId id="355" r:id="rId14"/>
    <p:sldId id="352" r:id="rId15"/>
    <p:sldId id="354" r:id="rId16"/>
    <p:sldId id="356" r:id="rId17"/>
    <p:sldId id="353" r:id="rId18"/>
    <p:sldId id="358" r:id="rId19"/>
  </p:sldIdLst>
  <p:sldSz cx="12192000" cy="6858000"/>
  <p:notesSz cx="6831013" cy="9853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문 기렴" initials="문기" lastIdx="1" clrIdx="0">
    <p:extLst>
      <p:ext uri="{19B8F6BF-5375-455C-9EA6-DF929625EA0E}">
        <p15:presenceInfo xmlns:p15="http://schemas.microsoft.com/office/powerpoint/2012/main" userId="0a84f5e582197c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00"/>
    <a:srgbClr val="FF9933"/>
    <a:srgbClr val="F4B2E1"/>
    <a:srgbClr val="AA72D4"/>
    <a:srgbClr val="FF5B5B"/>
    <a:srgbClr val="391DFF"/>
    <a:srgbClr val="00DCEE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86555" autoAdjust="0"/>
  </p:normalViewPr>
  <p:slideViewPr>
    <p:cSldViewPr snapToGrid="0">
      <p:cViewPr varScale="1">
        <p:scale>
          <a:sx n="84" d="100"/>
          <a:sy n="84" d="100"/>
        </p:scale>
        <p:origin x="486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69326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F3803-FCDE-4E49-BEE8-1D0AA57BC22C}" type="datetimeFigureOut">
              <a:rPr lang="ko-KR" altLang="en-US" smtClean="0"/>
              <a:t>2026-02-13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1231900"/>
            <a:ext cx="5910263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3102" y="4742051"/>
            <a:ext cx="5464810" cy="38798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69326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FEC2-E03A-4AE0-A376-EF4F600C00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94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오늘 소개해드릴 논문은 </a:t>
            </a:r>
            <a:r>
              <a:rPr lang="ko-KR" altLang="en-US" sz="1200" dirty="0" err="1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뉴립스</a:t>
            </a: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en-US" altLang="ko-KR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2021</a:t>
            </a: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입니다</a:t>
            </a:r>
            <a:r>
              <a:rPr lang="en-US" altLang="ko-KR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 </a:t>
            </a:r>
            <a:r>
              <a:rPr lang="en-US" altLang="ko-KR" dirty="0"/>
              <a:t>Neural Information Processing Systems 2021 ML</a:t>
            </a:r>
            <a:r>
              <a:rPr lang="ko-KR" altLang="en-US" dirty="0"/>
              <a:t>중심의 최상위 학회</a:t>
            </a: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저희가 생각하는 </a:t>
            </a:r>
            <a:r>
              <a:rPr lang="en-US" altLang="ko-KR" dirty="0"/>
              <a:t>expert</a:t>
            </a:r>
            <a:r>
              <a:rPr lang="ko-KR" altLang="en-US" dirty="0"/>
              <a:t>라고 하면 예를 들면 수학 잘하는 친구</a:t>
            </a:r>
            <a:r>
              <a:rPr lang="en-US" altLang="ko-KR" dirty="0"/>
              <a:t>(expert1), </a:t>
            </a:r>
            <a:r>
              <a:rPr lang="ko-KR" altLang="en-US" dirty="0"/>
              <a:t>국어 잘하는 친구</a:t>
            </a:r>
            <a:r>
              <a:rPr lang="en-US" altLang="ko-KR" dirty="0"/>
              <a:t>(expert2), </a:t>
            </a:r>
            <a:r>
              <a:rPr lang="ko-KR" altLang="en-US" dirty="0"/>
              <a:t>영어 잘하는 친구</a:t>
            </a:r>
            <a:r>
              <a:rPr lang="en-US" altLang="ko-KR" dirty="0"/>
              <a:t>(expert3)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350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이것도 모델 설계를 확인하는 실험</a:t>
            </a:r>
            <a:endParaRPr lang="en-US" altLang="ko-KR" dirty="0"/>
          </a:p>
          <a:p>
            <a:r>
              <a:rPr lang="en-US" altLang="ko-KR" dirty="0"/>
              <a:t>K</a:t>
            </a:r>
            <a:r>
              <a:rPr lang="ko-KR" altLang="en-US" dirty="0"/>
              <a:t>를 바꾸는 실험을 함 </a:t>
            </a:r>
            <a:r>
              <a:rPr lang="en-US" altLang="ko-KR" dirty="0"/>
              <a:t>train</a:t>
            </a:r>
            <a:r>
              <a:rPr lang="ko-KR" altLang="en-US" dirty="0"/>
              <a:t>때의 </a:t>
            </a:r>
            <a:r>
              <a:rPr lang="en-US" altLang="ko-KR" dirty="0"/>
              <a:t>k</a:t>
            </a:r>
            <a:r>
              <a:rPr lang="ko-KR" altLang="en-US" dirty="0"/>
              <a:t>와 </a:t>
            </a:r>
            <a:r>
              <a:rPr lang="en-US" altLang="ko-KR" dirty="0" err="1"/>
              <a:t>inferenc</a:t>
            </a:r>
            <a:r>
              <a:rPr lang="ko-KR" altLang="en-US" dirty="0"/>
              <a:t>때의 </a:t>
            </a:r>
            <a:r>
              <a:rPr lang="en-US" altLang="ko-KR" dirty="0"/>
              <a:t>k</a:t>
            </a:r>
            <a:r>
              <a:rPr lang="ko-KR" altLang="en-US" dirty="0"/>
              <a:t>를 변경 </a:t>
            </a:r>
            <a:endParaRPr lang="en-US" altLang="ko-KR" dirty="0"/>
          </a:p>
          <a:p>
            <a:r>
              <a:rPr lang="en-US" altLang="ko-KR" dirty="0"/>
              <a:t>=&gt;k=1</a:t>
            </a:r>
            <a:r>
              <a:rPr lang="ko-KR" altLang="en-US" dirty="0" err="1"/>
              <a:t>일때로</a:t>
            </a:r>
            <a:r>
              <a:rPr lang="ko-KR" altLang="en-US" dirty="0"/>
              <a:t> 학습하고 </a:t>
            </a:r>
            <a:r>
              <a:rPr lang="ko-KR" altLang="en-US" dirty="0" err="1"/>
              <a:t>추론때</a:t>
            </a:r>
            <a:r>
              <a:rPr lang="ko-KR" altLang="en-US" dirty="0"/>
              <a:t> </a:t>
            </a:r>
            <a:r>
              <a:rPr lang="en-US" altLang="ko-KR" dirty="0"/>
              <a:t>k=2</a:t>
            </a:r>
            <a:r>
              <a:rPr lang="ko-KR" altLang="en-US" dirty="0" err="1"/>
              <a:t>로바꾸자</a:t>
            </a:r>
            <a:r>
              <a:rPr lang="ko-KR" altLang="en-US" dirty="0"/>
              <a:t> 성능이 올라감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반대로 </a:t>
            </a:r>
            <a:r>
              <a:rPr lang="en-US" altLang="ko-KR" dirty="0"/>
              <a:t>k=2</a:t>
            </a:r>
            <a:r>
              <a:rPr lang="ko-KR" altLang="en-US" dirty="0"/>
              <a:t>로 학습하고 </a:t>
            </a:r>
            <a:r>
              <a:rPr lang="ko-KR" altLang="en-US" dirty="0" err="1"/>
              <a:t>추론때</a:t>
            </a:r>
            <a:r>
              <a:rPr lang="ko-KR" altLang="en-US" dirty="0"/>
              <a:t> </a:t>
            </a:r>
            <a:r>
              <a:rPr lang="en-US" altLang="ko-KR" dirty="0"/>
              <a:t>k=1</a:t>
            </a:r>
            <a:r>
              <a:rPr lang="ko-KR" altLang="en-US" dirty="0"/>
              <a:t>로 바꾸자 성능 변화가 </a:t>
            </a:r>
            <a:r>
              <a:rPr lang="en-US" altLang="ko-KR" dirty="0"/>
              <a:t>k=1</a:t>
            </a:r>
            <a:r>
              <a:rPr lang="ko-KR" altLang="en-US" dirty="0" err="1"/>
              <a:t>일때랑</a:t>
            </a:r>
            <a:r>
              <a:rPr lang="ko-KR" altLang="en-US" dirty="0"/>
              <a:t> 비슷함 </a:t>
            </a:r>
            <a:r>
              <a:rPr lang="en-US" altLang="ko-KR" dirty="0"/>
              <a:t>=&gt;k</a:t>
            </a:r>
            <a:r>
              <a:rPr lang="ko-KR" altLang="en-US" dirty="0"/>
              <a:t>값을 바꿔도 견고했다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7469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목차는 위와 같이 진행하겠습니다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40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기존의 </a:t>
            </a:r>
            <a:r>
              <a:rPr lang="en-US" altLang="ko-KR" dirty="0"/>
              <a:t>SOTA</a:t>
            </a:r>
            <a:r>
              <a:rPr lang="ko-KR" altLang="en-US" dirty="0"/>
              <a:t>가 큰 모델 </a:t>
            </a:r>
            <a:r>
              <a:rPr lang="en-US" altLang="ko-KR" dirty="0"/>
              <a:t>=&gt; </a:t>
            </a:r>
            <a:r>
              <a:rPr lang="ko-KR" altLang="en-US" dirty="0"/>
              <a:t>파라미터가 많을수록 성능이 올라간다가 </a:t>
            </a:r>
            <a:r>
              <a:rPr lang="ko-KR" altLang="en-US" dirty="0" err="1"/>
              <a:t>사실화되어있었음</a:t>
            </a:r>
            <a:endParaRPr lang="en-US" altLang="ko-KR" dirty="0"/>
          </a:p>
          <a:p>
            <a:r>
              <a:rPr lang="ko-KR" altLang="en-US" dirty="0"/>
              <a:t>하나의 입력을 처리하는데 모든 파라미터가 사용된다</a:t>
            </a:r>
            <a:r>
              <a:rPr lang="en-US" altLang="ko-KR" dirty="0"/>
              <a:t>=&gt; scale</a:t>
            </a:r>
            <a:r>
              <a:rPr lang="ko-KR" altLang="en-US" dirty="0"/>
              <a:t>이 커질수록  </a:t>
            </a:r>
            <a:r>
              <a:rPr lang="ko-KR" altLang="en-US" dirty="0" err="1"/>
              <a:t>연산량이</a:t>
            </a:r>
            <a:r>
              <a:rPr lang="ko-KR" altLang="en-US" dirty="0"/>
              <a:t> 오름</a:t>
            </a:r>
            <a:endParaRPr lang="en-US" altLang="ko-KR" dirty="0"/>
          </a:p>
          <a:p>
            <a:r>
              <a:rPr lang="ko-KR" altLang="en-US" dirty="0"/>
              <a:t>층을 </a:t>
            </a:r>
            <a:r>
              <a:rPr lang="ko-KR" altLang="en-US" dirty="0" err="1"/>
              <a:t>깊게하는데</a:t>
            </a:r>
            <a:r>
              <a:rPr lang="ko-KR" altLang="en-US" dirty="0"/>
              <a:t> 자원의 한계가 존재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490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</a:t>
            </a:r>
            <a:r>
              <a:rPr lang="ko-KR" altLang="en-US" dirty="0" err="1"/>
              <a:t>나온것이</a:t>
            </a:r>
            <a:r>
              <a:rPr lang="ko-KR" altLang="en-US" dirty="0"/>
              <a:t> </a:t>
            </a:r>
            <a:r>
              <a:rPr lang="en-US" altLang="ko-KR" dirty="0"/>
              <a:t>NLP</a:t>
            </a:r>
            <a:r>
              <a:rPr lang="ko-KR" altLang="en-US" dirty="0"/>
              <a:t>에서의 </a:t>
            </a:r>
            <a:r>
              <a:rPr lang="en-US" altLang="ko-KR" dirty="0"/>
              <a:t>Sparse </a:t>
            </a:r>
            <a:r>
              <a:rPr lang="en-US" altLang="ko-KR" dirty="0" err="1"/>
              <a:t>MoE</a:t>
            </a:r>
            <a:r>
              <a:rPr lang="en-US" altLang="ko-KR" dirty="0"/>
              <a:t> =&gt; </a:t>
            </a:r>
            <a:r>
              <a:rPr lang="ko-KR" altLang="en-US" dirty="0"/>
              <a:t>기존은 층마다 한 개의 </a:t>
            </a:r>
            <a:r>
              <a:rPr lang="en-US" altLang="ko-KR" dirty="0"/>
              <a:t>FFN</a:t>
            </a:r>
            <a:r>
              <a:rPr lang="ko-KR" altLang="en-US" dirty="0"/>
              <a:t>을 사용하였음</a:t>
            </a:r>
            <a:endParaRPr lang="en-US" altLang="ko-KR" dirty="0"/>
          </a:p>
          <a:p>
            <a:r>
              <a:rPr lang="ko-KR" altLang="en-US" dirty="0"/>
              <a:t>하지만 여러 </a:t>
            </a:r>
            <a:r>
              <a:rPr lang="en-US" altLang="ko-KR" dirty="0"/>
              <a:t>FFN</a:t>
            </a:r>
            <a:r>
              <a:rPr lang="ko-KR" altLang="en-US" dirty="0"/>
              <a:t>을 </a:t>
            </a:r>
            <a:r>
              <a:rPr lang="ko-KR" altLang="en-US" dirty="0" err="1"/>
              <a:t>만들어두어</a:t>
            </a:r>
            <a:r>
              <a:rPr lang="ko-KR" altLang="en-US" dirty="0"/>
              <a:t> 모델 전체의 파라미터의 수는 늘리지만</a:t>
            </a:r>
            <a:r>
              <a:rPr lang="en-US" altLang="ko-KR" dirty="0"/>
              <a:t>(</a:t>
            </a:r>
            <a:r>
              <a:rPr lang="ko-KR" altLang="en-US" dirty="0"/>
              <a:t>이게 표현력</a:t>
            </a:r>
            <a:r>
              <a:rPr lang="en-US" altLang="ko-KR" dirty="0"/>
              <a:t>+</a:t>
            </a:r>
            <a:r>
              <a:rPr lang="ko-KR" altLang="en-US" dirty="0"/>
              <a:t>이해력 증가</a:t>
            </a:r>
            <a:r>
              <a:rPr lang="en-US" altLang="ko-KR" dirty="0"/>
              <a:t>=&gt;</a:t>
            </a:r>
            <a:r>
              <a:rPr lang="ko-KR" altLang="en-US" dirty="0"/>
              <a:t>성능 향상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실제로는 입력에 따라 라우터가 어울리는 최적의 </a:t>
            </a:r>
            <a:r>
              <a:rPr lang="en-US" altLang="ko-KR" dirty="0"/>
              <a:t>FFN </a:t>
            </a:r>
            <a:r>
              <a:rPr lang="ko-KR" altLang="en-US" dirty="0"/>
              <a:t>한 개만 선택하여 실행 </a:t>
            </a:r>
            <a:r>
              <a:rPr lang="en-US" altLang="ko-KR" dirty="0"/>
              <a:t>=&gt;</a:t>
            </a:r>
            <a:r>
              <a:rPr lang="ko-KR" altLang="en-US" dirty="0"/>
              <a:t>연산은 한 </a:t>
            </a:r>
            <a:r>
              <a:rPr lang="en-US" altLang="ko-KR" dirty="0"/>
              <a:t>FFN</a:t>
            </a:r>
            <a:r>
              <a:rPr lang="ko-KR" altLang="en-US" dirty="0" err="1"/>
              <a:t>만되어</a:t>
            </a:r>
            <a:r>
              <a:rPr lang="ko-KR" altLang="en-US" dirty="0"/>
              <a:t> 성능을 올리되 </a:t>
            </a:r>
            <a:r>
              <a:rPr lang="ko-KR" altLang="en-US" dirty="0" err="1"/>
              <a:t>연산량은</a:t>
            </a:r>
            <a:r>
              <a:rPr lang="ko-KR" altLang="en-US" dirty="0"/>
              <a:t> 그렇게 </a:t>
            </a:r>
            <a:r>
              <a:rPr lang="ko-KR" altLang="en-US" dirty="0" err="1"/>
              <a:t>커지지않게</a:t>
            </a:r>
            <a:r>
              <a:rPr lang="ko-KR" altLang="en-US" dirty="0"/>
              <a:t> </a:t>
            </a:r>
            <a:r>
              <a:rPr lang="ko-KR" altLang="en-US" dirty="0" err="1"/>
              <a:t>만듬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008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이 논문은 </a:t>
            </a:r>
            <a:r>
              <a:rPr lang="en-US" altLang="ko-KR" dirty="0"/>
              <a:t>CV</a:t>
            </a:r>
            <a:r>
              <a:rPr lang="ko-KR" altLang="en-US" dirty="0"/>
              <a:t>에 적용하기 위해 기존 </a:t>
            </a:r>
            <a:r>
              <a:rPr lang="en-US" altLang="ko-KR" dirty="0"/>
              <a:t>VIT</a:t>
            </a:r>
            <a:r>
              <a:rPr lang="ko-KR" altLang="en-US" dirty="0"/>
              <a:t>를 이용하여 기존 </a:t>
            </a:r>
            <a:r>
              <a:rPr lang="en-US" altLang="ko-KR" dirty="0" err="1"/>
              <a:t>attentio</a:t>
            </a:r>
            <a:r>
              <a:rPr lang="ko-KR" altLang="en-US" dirty="0"/>
              <a:t>블록은 </a:t>
            </a:r>
            <a:r>
              <a:rPr lang="ko-KR" altLang="en-US" dirty="0" err="1"/>
              <a:t>냅두고</a:t>
            </a:r>
            <a:r>
              <a:rPr lang="ko-KR" altLang="en-US" dirty="0"/>
              <a:t> </a:t>
            </a:r>
            <a:r>
              <a:rPr lang="en-US" altLang="ko-KR" dirty="0"/>
              <a:t>MLP </a:t>
            </a:r>
            <a:r>
              <a:rPr lang="ko-KR" altLang="en-US" dirty="0"/>
              <a:t>블록을 </a:t>
            </a:r>
            <a:r>
              <a:rPr lang="en-US" altLang="ko-KR" dirty="0" err="1"/>
              <a:t>MoE</a:t>
            </a:r>
            <a:r>
              <a:rPr lang="ko-KR" altLang="en-US" dirty="0"/>
              <a:t>아이디어를 적용하 블록으로 변경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6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오른쪽 설명 </a:t>
            </a:r>
            <a:r>
              <a:rPr lang="en-US" altLang="ko-KR" dirty="0"/>
              <a:t>, </a:t>
            </a:r>
            <a:r>
              <a:rPr lang="ko-KR" altLang="en-US" dirty="0"/>
              <a:t>이 </a:t>
            </a:r>
            <a:r>
              <a:rPr lang="en-US" altLang="ko-KR" dirty="0" err="1"/>
              <a:t>moe</a:t>
            </a:r>
            <a:r>
              <a:rPr lang="ko-KR" altLang="en-US" dirty="0"/>
              <a:t>는 특이하게 이미지 단위로 </a:t>
            </a:r>
            <a:r>
              <a:rPr lang="ko-KR" altLang="en-US" dirty="0" err="1"/>
              <a:t>하는것이</a:t>
            </a:r>
            <a:r>
              <a:rPr lang="ko-KR" altLang="en-US" dirty="0"/>
              <a:t> 아니라 이미지의 토큰 단위로 각각 라우팅 </a:t>
            </a:r>
            <a:r>
              <a:rPr lang="ko-KR" altLang="en-US" dirty="0" err="1"/>
              <a:t>하기떄문에</a:t>
            </a:r>
            <a:r>
              <a:rPr lang="ko-KR" altLang="en-US" dirty="0"/>
              <a:t> 섞여 </a:t>
            </a:r>
            <a:r>
              <a:rPr lang="ko-KR" altLang="en-US" dirty="0" err="1"/>
              <a:t>있어도된다고함</a:t>
            </a:r>
            <a:endParaRPr lang="en-US" altLang="ko-KR" dirty="0"/>
          </a:p>
          <a:p>
            <a:r>
              <a:rPr lang="en-US" altLang="ko-KR" dirty="0"/>
              <a:t>ALL_TO_ALL -&gt;</a:t>
            </a:r>
            <a:r>
              <a:rPr lang="ko-KR" altLang="en-US" dirty="0"/>
              <a:t>다른 디바이스에서 다른 디바이스로 </a:t>
            </a:r>
            <a:r>
              <a:rPr lang="ko-KR" altLang="en-US" dirty="0" err="1"/>
              <a:t>옮기기때문에</a:t>
            </a:r>
            <a:r>
              <a:rPr lang="ko-KR" altLang="en-US" dirty="0"/>
              <a:t> 시간이 </a:t>
            </a:r>
            <a:r>
              <a:rPr lang="ko-KR" altLang="en-US" dirty="0" err="1"/>
              <a:t>오래걸리고</a:t>
            </a:r>
            <a:r>
              <a:rPr lang="ko-KR" altLang="en-US" dirty="0"/>
              <a:t> 자원을 많이 먹음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+w</a:t>
            </a:r>
            <a:r>
              <a:rPr lang="ko-KR" altLang="en-US" dirty="0"/>
              <a:t>부분은 </a:t>
            </a:r>
            <a:r>
              <a:rPr lang="ko-KR" altLang="en-US" dirty="0" err="1"/>
              <a:t>가중합</a:t>
            </a:r>
            <a:r>
              <a:rPr lang="ko-KR" altLang="en-US" dirty="0"/>
              <a:t> 단계 </a:t>
            </a:r>
            <a:r>
              <a:rPr lang="en-US" altLang="ko-KR" dirty="0"/>
              <a:t>( gate weigh</a:t>
            </a:r>
            <a:r>
              <a:rPr lang="ko-KR" altLang="en-US" dirty="0"/>
              <a:t>와 각 토큰의 </a:t>
            </a:r>
            <a:r>
              <a:rPr lang="en-US" altLang="ko-KR" dirty="0" err="1"/>
              <a:t>mlp</a:t>
            </a:r>
            <a:r>
              <a:rPr lang="ko-KR" altLang="en-US" dirty="0"/>
              <a:t>통과 값을 곱함</a:t>
            </a:r>
            <a:r>
              <a:rPr lang="en-US" altLang="ko-KR" dirty="0"/>
              <a:t>) </a:t>
            </a:r>
            <a:r>
              <a:rPr lang="ko-KR" altLang="en-US" dirty="0"/>
              <a:t>그후  다시 </a:t>
            </a:r>
            <a:r>
              <a:rPr lang="en-US" altLang="ko-KR" dirty="0" err="1"/>
              <a:t>All_to_ALL</a:t>
            </a:r>
            <a:r>
              <a:rPr lang="ko-KR" altLang="en-US" dirty="0"/>
              <a:t>을 통해 원래 </a:t>
            </a:r>
            <a:r>
              <a:rPr lang="en-US" altLang="ko-KR" dirty="0"/>
              <a:t>sequence</a:t>
            </a:r>
            <a:r>
              <a:rPr lang="ko-KR" altLang="en-US" dirty="0"/>
              <a:t>에 맞게 배열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417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x: (S, d) S</a:t>
            </a:r>
            <a:r>
              <a:rPr lang="ko-KR" altLang="en-US" dirty="0"/>
              <a:t>는 </a:t>
            </a:r>
            <a:r>
              <a:rPr lang="en-US" altLang="ko-KR" dirty="0" err="1"/>
              <a:t>groupsize</a:t>
            </a:r>
            <a:r>
              <a:rPr lang="en-US" altLang="ko-KR" dirty="0"/>
              <a:t>( </a:t>
            </a:r>
            <a:r>
              <a:rPr lang="ko-KR" altLang="en-US" dirty="0"/>
              <a:t>그룹에 </a:t>
            </a:r>
            <a:r>
              <a:rPr lang="ko-KR" altLang="en-US" dirty="0" err="1"/>
              <a:t>들어가있는</a:t>
            </a:r>
            <a:r>
              <a:rPr lang="ko-KR" altLang="en-US" dirty="0"/>
              <a:t> </a:t>
            </a:r>
            <a:r>
              <a:rPr lang="ko-KR" altLang="en-US" dirty="0" err="1"/>
              <a:t>토큰갯수</a:t>
            </a:r>
            <a:r>
              <a:rPr lang="en-US" altLang="ko-KR" dirty="0"/>
              <a:t>)  W</a:t>
            </a:r>
            <a:r>
              <a:rPr lang="ko-KR" altLang="en-US" dirty="0"/>
              <a:t>는 </a:t>
            </a:r>
            <a:r>
              <a:rPr lang="en-US" altLang="ko-KR" dirty="0"/>
              <a:t>(</a:t>
            </a:r>
            <a:r>
              <a:rPr lang="en-US" altLang="ko-KR" dirty="0" err="1"/>
              <a:t>d,E</a:t>
            </a:r>
            <a:r>
              <a:rPr lang="en-US" altLang="ko-KR" dirty="0"/>
              <a:t>) =&gt; E</a:t>
            </a:r>
            <a:r>
              <a:rPr lang="ko-KR" altLang="en-US" dirty="0"/>
              <a:t>에 대한 </a:t>
            </a:r>
            <a:r>
              <a:rPr lang="ko-KR" altLang="en-US" dirty="0" err="1"/>
              <a:t>로짓</a:t>
            </a:r>
            <a:r>
              <a:rPr lang="ko-KR" altLang="en-US" dirty="0"/>
              <a:t> 나옴</a:t>
            </a:r>
            <a:r>
              <a:rPr lang="en-US" altLang="ko-KR" dirty="0"/>
              <a:t>)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83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NP</a:t>
            </a:r>
            <a:r>
              <a:rPr lang="ko-KR" altLang="en-US" dirty="0"/>
              <a:t>는 총 </a:t>
            </a:r>
            <a:r>
              <a:rPr lang="ko-KR" altLang="en-US" dirty="0" err="1"/>
              <a:t>토큰수</a:t>
            </a:r>
            <a:r>
              <a:rPr lang="ko-KR" altLang="en-US" dirty="0"/>
              <a:t> </a:t>
            </a:r>
            <a:r>
              <a:rPr lang="en-US" altLang="ko-KR" dirty="0"/>
              <a:t>,</a:t>
            </a:r>
            <a:r>
              <a:rPr lang="ko-KR" altLang="en-US" dirty="0"/>
              <a:t>각 토큰이 </a:t>
            </a:r>
            <a:r>
              <a:rPr lang="en-US" altLang="ko-KR" dirty="0"/>
              <a:t>k</a:t>
            </a:r>
            <a:r>
              <a:rPr lang="ko-KR" altLang="en-US" dirty="0"/>
              <a:t>개의 </a:t>
            </a:r>
            <a:r>
              <a:rPr lang="en-US" altLang="ko-KR" dirty="0"/>
              <a:t>expert</a:t>
            </a:r>
            <a:r>
              <a:rPr lang="ko-KR" altLang="en-US" dirty="0"/>
              <a:t>에게 가므로 </a:t>
            </a:r>
            <a:r>
              <a:rPr lang="en-US" altLang="ko-KR" dirty="0" err="1"/>
              <a:t>NPk</a:t>
            </a:r>
            <a:r>
              <a:rPr lang="en-US" altLang="ko-KR" dirty="0"/>
              <a:t> , </a:t>
            </a:r>
            <a:r>
              <a:rPr lang="ko-KR" altLang="en-US" dirty="0"/>
              <a:t>이 </a:t>
            </a:r>
            <a:r>
              <a:rPr lang="en-US" altLang="ko-KR" dirty="0"/>
              <a:t>NPK</a:t>
            </a:r>
            <a:r>
              <a:rPr lang="ko-KR" altLang="en-US" dirty="0"/>
              <a:t>를 균등하게 전체 </a:t>
            </a:r>
            <a:r>
              <a:rPr lang="en-US" altLang="ko-KR" dirty="0"/>
              <a:t>expert</a:t>
            </a:r>
            <a:r>
              <a:rPr lang="ko-KR" altLang="en-US" dirty="0"/>
              <a:t>가 </a:t>
            </a:r>
            <a:r>
              <a:rPr lang="ko-KR" altLang="en-US" dirty="0" err="1"/>
              <a:t>맡는다고하면</a:t>
            </a:r>
            <a:r>
              <a:rPr lang="ko-KR" altLang="en-US" dirty="0"/>
              <a:t> </a:t>
            </a:r>
            <a:r>
              <a:rPr lang="en-US" altLang="ko-KR" dirty="0"/>
              <a:t>(NPK/E),</a:t>
            </a:r>
          </a:p>
          <a:p>
            <a:r>
              <a:rPr lang="ko-KR" altLang="en-US" dirty="0"/>
              <a:t>쏠림이 </a:t>
            </a:r>
            <a:r>
              <a:rPr lang="ko-KR" altLang="en-US" dirty="0" err="1"/>
              <a:t>발생할수</a:t>
            </a:r>
            <a:r>
              <a:rPr lang="ko-KR" altLang="en-US" dirty="0"/>
              <a:t> 있으므로 </a:t>
            </a:r>
            <a:r>
              <a:rPr lang="ko-KR" altLang="en-US" dirty="0" err="1"/>
              <a:t>어느정도의</a:t>
            </a:r>
            <a:r>
              <a:rPr lang="ko-KR" altLang="en-US" dirty="0"/>
              <a:t> 여유를 두거나 </a:t>
            </a:r>
            <a:r>
              <a:rPr lang="en-US" altLang="ko-KR" dirty="0"/>
              <a:t>,</a:t>
            </a:r>
            <a:r>
              <a:rPr lang="ko-KR" altLang="en-US" dirty="0"/>
              <a:t>불필요한 토큰을 줄이고 </a:t>
            </a:r>
            <a:r>
              <a:rPr lang="ko-KR" altLang="en-US" dirty="0" err="1"/>
              <a:t>싶을때</a:t>
            </a:r>
            <a:r>
              <a:rPr lang="ko-KR" altLang="en-US" dirty="0"/>
              <a:t> </a:t>
            </a:r>
            <a:r>
              <a:rPr lang="ko-KR" altLang="en-US" dirty="0" err="1"/>
              <a:t>조절할수</a:t>
            </a:r>
            <a:r>
              <a:rPr lang="ko-KR" altLang="en-US" dirty="0"/>
              <a:t> 있는 여유계수 </a:t>
            </a:r>
            <a:r>
              <a:rPr lang="en-US" altLang="ko-KR" dirty="0"/>
              <a:t>C</a:t>
            </a:r>
            <a:r>
              <a:rPr lang="ko-KR" altLang="en-US" dirty="0"/>
              <a:t>를 곱하면 </a:t>
            </a:r>
            <a:r>
              <a:rPr lang="en-US" altLang="ko-KR" dirty="0"/>
              <a:t>,</a:t>
            </a:r>
            <a:r>
              <a:rPr lang="ko-KR" altLang="en-US" dirty="0"/>
              <a:t>한 </a:t>
            </a:r>
            <a:r>
              <a:rPr lang="en-US" altLang="ko-KR" dirty="0"/>
              <a:t>expert</a:t>
            </a:r>
            <a:r>
              <a:rPr lang="ko-KR" altLang="en-US" dirty="0"/>
              <a:t>의 </a:t>
            </a:r>
            <a:r>
              <a:rPr lang="en-US" altLang="ko-KR" dirty="0"/>
              <a:t>capacity buffer</a:t>
            </a:r>
            <a:r>
              <a:rPr lang="ko-KR" altLang="en-US" dirty="0"/>
              <a:t>가 나옴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974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ko-KR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운</m:t>
                    </m:r>
                  </m:oMath>
                </a14:m>
                <a:r>
                  <a:rPr lang="ko-KR" altLang="en-US" dirty="0"/>
                  <a:t>이 없었을 수도</a:t>
                </a:r>
                <a:r>
                  <a:rPr lang="en-US" altLang="ko-KR" dirty="0"/>
                  <a:t>??=&gt;</a:t>
                </a:r>
                <a:r>
                  <a:rPr lang="ko-KR" altLang="en-US" baseline="0" dirty="0"/>
                  <a:t> 그래서 </a:t>
                </a:r>
                <a:r>
                  <a:rPr lang="en-US" altLang="ko-KR" baseline="0" dirty="0"/>
                  <a:t>forward</a:t>
                </a:r>
                <a:r>
                  <a:rPr lang="ko-KR" altLang="en-US" baseline="0" dirty="0" err="1"/>
                  <a:t>할떄는</a:t>
                </a:r>
                <a:r>
                  <a:rPr lang="ko-KR" altLang="en-US" baseline="0" dirty="0"/>
                  <a:t> 처음의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ko-KR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를</m:t>
                    </m:r>
                  </m:oMath>
                </a14:m>
                <a:r>
                  <a:rPr lang="ko-KR" altLang="en-US" dirty="0"/>
                  <a:t> 가지고 </a:t>
                </a:r>
                <a:r>
                  <a:rPr lang="ko-KR" altLang="en-US" dirty="0" err="1"/>
                  <a:t>임계값을</a:t>
                </a:r>
                <a:r>
                  <a:rPr lang="ko-KR" altLang="en-US" dirty="0"/>
                  <a:t> 정함</a:t>
                </a:r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∈</a:t>
                </a:r>
                <a:r>
                  <a:rPr lang="ko-KR" altLang="en-US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운</a:t>
                </a:r>
                <a:r>
                  <a:rPr lang="ko-KR" altLang="en-US" dirty="0"/>
                  <a:t>이 없었을 수도</a:t>
                </a:r>
                <a:r>
                  <a:rPr lang="en-US" altLang="ko-KR" dirty="0"/>
                  <a:t>??=&gt;</a:t>
                </a:r>
                <a:r>
                  <a:rPr lang="ko-KR" altLang="en-US" baseline="0" dirty="0"/>
                  <a:t> 그래서 </a:t>
                </a:r>
                <a:r>
                  <a:rPr lang="en-US" altLang="ko-KR" baseline="0" dirty="0"/>
                  <a:t>forward</a:t>
                </a:r>
                <a:r>
                  <a:rPr lang="ko-KR" altLang="en-US" baseline="0" dirty="0" err="1"/>
                  <a:t>할떄는</a:t>
                </a:r>
                <a:r>
                  <a:rPr lang="ko-KR" altLang="en-US" baseline="0" dirty="0"/>
                  <a:t> 처음의 </a:t>
                </a:r>
                <a:r>
                  <a:rPr lang="en-US" altLang="ko-KR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∈</a:t>
                </a:r>
                <a:r>
                  <a:rPr lang="ko-KR" altLang="en-US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를</a:t>
                </a:r>
                <a:r>
                  <a:rPr lang="ko-KR" altLang="en-US" dirty="0"/>
                  <a:t> 가지고 </a:t>
                </a:r>
                <a:r>
                  <a:rPr lang="ko-KR" altLang="en-US" dirty="0" err="1"/>
                  <a:t>임계값을</a:t>
                </a:r>
                <a:r>
                  <a:rPr lang="ko-KR" altLang="en-US" dirty="0"/>
                  <a:t> 정함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9FEC2-E03A-4AE0-A376-EF4F600C007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85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8E84F63-7CCD-07EF-3438-3E099D167A4C}"/>
              </a:ext>
            </a:extLst>
          </p:cNvPr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93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1F3853-045D-40B1-82A2-45D776B2E9AC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344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20C7ED-5BF3-4D03-B896-DAF14C40C429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695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432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 dirty="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84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1491296"/>
            <a:ext cx="10515600" cy="955812"/>
          </a:xfrm>
        </p:spPr>
        <p:txBody>
          <a:bodyPr anchor="ctr" anchorCtr="0">
            <a:normAutofit/>
          </a:bodyPr>
          <a:lstStyle>
            <a:lvl1pPr>
              <a:defRPr sz="4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37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9623" y="195944"/>
            <a:ext cx="11332755" cy="761999"/>
          </a:xfrm>
        </p:spPr>
        <p:txBody>
          <a:bodyPr>
            <a:normAutofit/>
          </a:bodyPr>
          <a:lstStyle>
            <a:lvl1pPr>
              <a:defRPr sz="3200" b="1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9623" y="1271451"/>
            <a:ext cx="11332755" cy="5033555"/>
          </a:xfrm>
        </p:spPr>
        <p:txBody>
          <a:bodyPr>
            <a:normAutofit/>
          </a:bodyPr>
          <a:lstStyle>
            <a:lvl1pPr marL="266700" indent="-266700" latinLnBrk="0">
              <a:buSzPct val="100000"/>
              <a:buFont typeface="Wingdings 2" panose="05020102010507070707" pitchFamily="18" charset="2"/>
              <a:buChar char=""/>
              <a:defRPr sz="24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  <a:lvl2pPr marL="685800" indent="-228600" latinLnBrk="0">
              <a:buFont typeface="Wingdings 2" panose="05020102010507070707" pitchFamily="18" charset="2"/>
              <a:buChar char=""/>
              <a:defRPr sz="2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2pPr>
            <a:lvl3pPr marL="1143000" indent="-228600" latinLnBrk="0">
              <a:buFont typeface="Calibri" panose="020F0502020204030204" pitchFamily="34" charset="0"/>
              <a:buChar char="‒"/>
              <a:defRPr sz="18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3pPr>
            <a:lvl4pPr marL="1600200" indent="-228600" latinLnBrk="0">
              <a:buFont typeface="맑은 고딕" panose="020B0503020000020004" pitchFamily="50" charset="-127"/>
              <a:buChar char="〮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4pPr>
            <a:lvl5pPr marL="2057400" indent="-228600" latinLnBrk="0">
              <a:buFont typeface="Wingdings 2" panose="05020102010507070707" pitchFamily="18" charset="2"/>
              <a:buChar char="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30370"/>
            <a:ext cx="3151777" cy="365125"/>
          </a:xfrm>
        </p:spPr>
        <p:txBody>
          <a:bodyPr/>
          <a:lstStyle>
            <a:lvl1pPr>
              <a:defRPr/>
            </a:lvl1pPr>
          </a:lstStyle>
          <a:p>
            <a:fld id="{96F6E33C-608B-4FE7-86A1-D0D7EE07B18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6E33C-608B-4FE7-86A1-D0D7EE07B18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ACAA8C2-C318-BBA5-5457-622C5FA6C1D3}"/>
              </a:ext>
            </a:extLst>
          </p:cNvPr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9FF9CA2F-B90E-73A8-4657-017E82C69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296D90-1A0C-4670-BB78-48B232EF3EED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55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92D312-FD9F-42DF-A41F-79D2D6FCCFFE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063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4D93FE-21E4-4CBA-98A7-40F152473B58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260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E4D4AE-924E-460B-90D3-F4B7C0D5F8E2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358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B4FF2B-25BB-429C-A6B2-359C6B75F068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753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8237FB-2700-4EDB-98DB-0207F05EBC6C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38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EED21-1ECB-41CD-A690-9F83AA2A7757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588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ECCF3-1E80-4EFC-B9F8-E76FB6BDBE51}" type="datetime1">
              <a:rPr lang="ko-KR" altLang="en-US" smtClean="0"/>
              <a:pPr/>
              <a:t>2026-02-13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06103-5126-4115-869A-A1AF11FD5C0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50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661" r:id="rId14"/>
    <p:sldLayoutId id="2147483662" r:id="rId1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1308088" y="1624279"/>
            <a:ext cx="9573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Scaling</a:t>
            </a:r>
            <a:r>
              <a:rPr lang="ko-KR" altLang="en-US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 </a:t>
            </a:r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Vision</a:t>
            </a:r>
            <a:r>
              <a:rPr lang="ko-KR" altLang="en-US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 </a:t>
            </a:r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with</a:t>
            </a:r>
            <a:r>
              <a:rPr lang="ko-KR" altLang="en-US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 </a:t>
            </a:r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Sparse Mixture of Experts</a:t>
            </a:r>
          </a:p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(</a:t>
            </a:r>
            <a:r>
              <a:rPr lang="en-US" altLang="ko-KR" sz="3200" spc="-150" dirty="0" err="1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NeurIPS</a:t>
            </a:r>
            <a:r>
              <a:rPr lang="en-US" altLang="ko-KR" sz="3200" spc="-150" dirty="0">
                <a:solidFill>
                  <a:srgbClr val="000000"/>
                </a:solidFill>
                <a:latin typeface="KoPub돋움체 Bold" panose="00000800000000000000" pitchFamily="2" charset="-127"/>
                <a:ea typeface="KoPubWorld돋움체 Bold" panose="00000800000000000000"/>
                <a:cs typeface="KoPubWorld돋움체 Bold" panose="00000800000000000000" pitchFamily="2" charset="-127"/>
              </a:rPr>
              <a:t> 2021)</a:t>
            </a:r>
            <a:endParaRPr lang="ko-KR" altLang="en-US" sz="3200" spc="-150" dirty="0">
              <a:solidFill>
                <a:srgbClr val="000000"/>
              </a:solidFill>
              <a:latin typeface="KoPub돋움체 Bold" panose="00000800000000000000" pitchFamily="2" charset="-127"/>
              <a:ea typeface="KoPubWorld돋움체 Bold" panose="00000800000000000000"/>
              <a:cs typeface="KoPubWorld돋움체 Bold" panose="000008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798" y="1381097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4F4336E-36A4-38D4-29C4-C3DC51345ABC}"/>
              </a:ext>
            </a:extLst>
          </p:cNvPr>
          <p:cNvSpPr txBox="1"/>
          <p:nvPr/>
        </p:nvSpPr>
        <p:spPr>
          <a:xfrm>
            <a:off x="6732554" y="3915915"/>
            <a:ext cx="4839989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2026.02.13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Hyun Woo Mun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8632216-E063-51EA-1C7C-EBD40459D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B6D648E7-5073-51F3-1872-7295CE04F0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ko-KR" altLang="en-US" dirty="0"/>
                  <a:t>앞에서의 </a:t>
                </a:r>
                <a:r>
                  <a:rPr lang="en-US" altLang="ko-KR" dirty="0"/>
                  <a:t>Routing Function</a:t>
                </a:r>
                <a:r>
                  <a:rPr lang="ko-KR" altLang="en-US" dirty="0"/>
                  <a:t>은 </a:t>
                </a:r>
                <a:r>
                  <a:rPr lang="en-US" altLang="ko-KR" dirty="0"/>
                  <a:t>Router </a:t>
                </a:r>
                <a:r>
                  <a:rPr lang="ko-KR" altLang="en-US" dirty="0"/>
                  <a:t>내부 함수</a:t>
                </a:r>
                <a:endParaRPr lang="en-US" altLang="ko-KR" dirty="0"/>
              </a:p>
              <a:p>
                <a:pPr lvl="1"/>
                <a:r>
                  <a:rPr lang="ko-KR" altLang="en-US" dirty="0"/>
                  <a:t>이때까지는 모든 토큰들이 원하는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expert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gate weight</a:t>
                </a:r>
                <a:r>
                  <a:rPr lang="ko-KR" altLang="en-US" dirty="0"/>
                  <a:t>를 가짐</a:t>
                </a:r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r>
                  <a:rPr lang="ko-KR" altLang="en-US" dirty="0"/>
                  <a:t>이제 실제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가 수용하고 처리를 할 수 있게 배정을 해줘야 함</a:t>
                </a:r>
                <a:endParaRPr lang="en-US" altLang="ko-KR" dirty="0"/>
              </a:p>
              <a:p>
                <a:pPr lvl="1"/>
                <a:r>
                  <a:rPr lang="ko-KR" altLang="en-US" dirty="0"/>
                  <a:t>모든 토큰들이 또한 특정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에 몰릴 수 있음</a:t>
                </a:r>
                <a:endParaRPr lang="en-US" altLang="ko-KR" dirty="0"/>
              </a:p>
              <a:p>
                <a:pPr lvl="2"/>
                <a:r>
                  <a:rPr lang="en-US" altLang="ko-KR" dirty="0"/>
                  <a:t>( </a:t>
                </a:r>
                <a:r>
                  <a:rPr lang="ko-KR" altLang="en-US" dirty="0"/>
                  <a:t>나머지 </a:t>
                </a:r>
                <a:r>
                  <a:rPr lang="en-US" altLang="ko-KR" dirty="0"/>
                  <a:t>expert </a:t>
                </a:r>
                <a:r>
                  <a:rPr lang="ko-KR" altLang="en-US" dirty="0"/>
                  <a:t>활용</a:t>
                </a:r>
                <a:r>
                  <a:rPr lang="en-US" altLang="ko-KR" dirty="0"/>
                  <a:t>x </a:t>
                </a:r>
                <a:r>
                  <a:rPr lang="ko-KR" altLang="en-US" dirty="0"/>
                  <a:t>비효율적</a:t>
                </a:r>
                <a:r>
                  <a:rPr lang="en-US" altLang="ko-KR" dirty="0"/>
                  <a:t>+</a:t>
                </a:r>
                <a:r>
                  <a:rPr lang="ko-KR" altLang="en-US" dirty="0"/>
                  <a:t>하드웨어 활용 비율 낮아짐</a:t>
                </a:r>
                <a:r>
                  <a:rPr lang="en-US" altLang="ko-KR" dirty="0"/>
                  <a:t>)</a:t>
                </a:r>
              </a:p>
              <a:p>
                <a:pPr lvl="1"/>
                <a:r>
                  <a:rPr lang="ko-KR" altLang="en-US" dirty="0"/>
                  <a:t>이때 나오는 개념</a:t>
                </a:r>
                <a:r>
                  <a:rPr lang="en-US" altLang="ko-KR" dirty="0"/>
                  <a:t>: Expert’s Buffer Capacity</a:t>
                </a:r>
              </a:p>
              <a:p>
                <a:pPr lvl="2"/>
                <a:r>
                  <a:rPr lang="ko-KR" altLang="en-US" dirty="0"/>
                  <a:t>각 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버퍼용량을 고정</a:t>
                </a:r>
                <a:r>
                  <a:rPr lang="en-US" altLang="ko-KR" dirty="0"/>
                  <a:t>( expert</a:t>
                </a:r>
                <a:r>
                  <a:rPr lang="ko-KR" altLang="en-US" dirty="0"/>
                  <a:t>가 처리 할 수 있는 토큰 수  제한</a:t>
                </a:r>
                <a:r>
                  <a:rPr lang="en-US" altLang="ko-KR" dirty="0"/>
                  <a:t>)</a:t>
                </a:r>
              </a:p>
              <a:p>
                <a:pPr lvl="1"/>
                <a:endParaRPr lang="en-US" altLang="ko-KR" dirty="0"/>
              </a:p>
              <a:p>
                <a:endParaRPr lang="en-US" altLang="ko-KR" dirty="0"/>
              </a:p>
              <a:p>
                <a:r>
                  <a:rPr lang="ko-KR" altLang="en-US" dirty="0"/>
                  <a:t>만약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보</m:t>
                    </m:r>
                  </m:oMath>
                </a14:m>
                <a:r>
                  <a:rPr lang="ko-KR" altLang="en-US" dirty="0"/>
                  <a:t>다 많이 할당 받으면 넘치는 것 처리 </a:t>
                </a:r>
                <a:r>
                  <a:rPr lang="en-US" altLang="ko-KR" dirty="0"/>
                  <a:t>X</a:t>
                </a:r>
              </a:p>
              <a:p>
                <a:pPr lvl="1"/>
                <a:r>
                  <a:rPr lang="ko-KR" altLang="en-US" dirty="0"/>
                  <a:t>넘쳐서 </a:t>
                </a:r>
                <a:r>
                  <a:rPr lang="en-US" altLang="ko-KR" dirty="0"/>
                  <a:t>Drop </a:t>
                </a:r>
                <a:r>
                  <a:rPr lang="ko-KR" altLang="en-US" dirty="0"/>
                  <a:t>된 토큰은 영원히 없어지는 것이 아님 </a:t>
                </a:r>
                <a:r>
                  <a:rPr lang="en-US" altLang="ko-KR" dirty="0"/>
                  <a:t>=&gt; skip connection </a:t>
                </a:r>
                <a:r>
                  <a:rPr lang="ko-KR" altLang="en-US" dirty="0"/>
                  <a:t>연산으로 해결</a:t>
                </a:r>
                <a:r>
                  <a:rPr lang="en-US" altLang="ko-KR" dirty="0"/>
                  <a:t>			</a:t>
                </a:r>
              </a:p>
              <a:p>
                <a:pPr marL="914400" lvl="2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r>
                  <a:rPr lang="ko-KR" altLang="en-US" dirty="0"/>
                  <a:t> 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B6D648E7-5073-51F3-1872-7295CE04F0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23" t="-11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화살표: 아래쪽 3">
            <a:extLst>
              <a:ext uri="{FF2B5EF4-FFF2-40B4-BE49-F238E27FC236}">
                <a16:creationId xmlns:a16="http://schemas.microsoft.com/office/drawing/2014/main" id="{7FCCD920-D6B9-DB83-EAFA-465263E2D397}"/>
              </a:ext>
            </a:extLst>
          </p:cNvPr>
          <p:cNvSpPr/>
          <p:nvPr/>
        </p:nvSpPr>
        <p:spPr>
          <a:xfrm>
            <a:off x="4103370" y="1790938"/>
            <a:ext cx="365760" cy="4229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2BC2E5-4F2B-A6D7-E530-E65B0E573CC3}"/>
                  </a:ext>
                </a:extLst>
              </p:cNvPr>
              <p:cNvSpPr txBox="1"/>
              <p:nvPr/>
            </p:nvSpPr>
            <p:spPr>
              <a:xfrm>
                <a:off x="8423910" y="2110978"/>
                <a:ext cx="3680460" cy="25945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ko-KR" dirty="0"/>
                  <a:t>:</a:t>
                </a:r>
                <a:r>
                  <a:rPr lang="ko-KR" altLang="en-US" dirty="0"/>
                  <a:t>한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capacity buffer</a:t>
                </a:r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배</m:t>
                    </m:r>
                  </m:oMath>
                </a14:m>
                <a:r>
                  <a:rPr lang="ko-KR" altLang="en-US" dirty="0"/>
                  <a:t>치 안의 이미지 개수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각</m:t>
                    </m:r>
                  </m:oMath>
                </a14:m>
                <a:r>
                  <a:rPr lang="en-US" altLang="ko-KR" dirty="0"/>
                  <a:t> </a:t>
                </a:r>
                <a:r>
                  <a:rPr lang="ko-KR" altLang="en-US" dirty="0"/>
                  <a:t>이미지의 토큰 개수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토</m:t>
                    </m:r>
                  </m:oMath>
                </a14:m>
                <a:r>
                  <a:rPr lang="ko-KR" altLang="en-US" dirty="0"/>
                  <a:t>큰 당 선택하는 </a:t>
                </a:r>
                <a:r>
                  <a:rPr lang="en-US" altLang="ko-KR" dirty="0"/>
                  <a:t>expert </a:t>
                </a:r>
                <a:r>
                  <a:rPr lang="ko-KR" altLang="en-US" dirty="0"/>
                  <a:t>수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ko-KR" altLang="en-US" dirty="0"/>
                  <a:t>전체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수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여</m:t>
                    </m:r>
                  </m:oMath>
                </a14:m>
                <a:r>
                  <a:rPr lang="ko-KR" altLang="en-US" dirty="0"/>
                  <a:t>유 계수</a:t>
                </a:r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𝑟𝑜𝑢𝑛𝑑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𝑘𝑁𝑃𝐶</m:t>
                          </m:r>
                        </m:num>
                        <m:den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2BC2E5-4F2B-A6D7-E530-E65B0E573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910" y="2110978"/>
                <a:ext cx="3680460" cy="2594556"/>
              </a:xfrm>
              <a:prstGeom prst="rect">
                <a:avLst/>
              </a:prstGeom>
              <a:blipFill>
                <a:blip r:embed="rId4"/>
                <a:stretch>
                  <a:fillRect t="-140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A0FB6C02-8B7A-BE3D-8FE5-663297573B73}"/>
              </a:ext>
            </a:extLst>
          </p:cNvPr>
          <p:cNvSpPr/>
          <p:nvPr/>
        </p:nvSpPr>
        <p:spPr>
          <a:xfrm>
            <a:off x="4103370" y="4047971"/>
            <a:ext cx="365760" cy="4229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526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B6955CC-2D8F-EED9-B777-8C86B25A9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3D39FDE5-BFC3-10EB-3A48-EB88A4118A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Expert’s Buffer Capacity(</a:t>
                </a:r>
                <a:r>
                  <a:rPr lang="ko-KR" altLang="en-US" dirty="0"/>
                  <a:t>물리적 제한</a:t>
                </a:r>
                <a:r>
                  <a:rPr lang="en-US" altLang="ko-KR" dirty="0"/>
                  <a:t>) </a:t>
                </a:r>
                <a:r>
                  <a:rPr lang="ko-KR" altLang="en-US" dirty="0"/>
                  <a:t>말고도 학습이 잘되게 보조 </a:t>
                </a:r>
                <a:r>
                  <a:rPr lang="en-US" altLang="ko-KR" dirty="0"/>
                  <a:t>loss</a:t>
                </a:r>
                <a:r>
                  <a:rPr lang="ko-KR" altLang="en-US" dirty="0"/>
                  <a:t>를 사용</a:t>
                </a:r>
                <a:endParaRPr lang="en-US" altLang="ko-KR" dirty="0"/>
              </a:p>
              <a:p>
                <a:pPr lvl="1"/>
                <a:r>
                  <a:rPr lang="ko-KR" altLang="en-US" dirty="0"/>
                  <a:t>여전히 특정 </a:t>
                </a:r>
                <a:r>
                  <a:rPr lang="en-US" altLang="ko-KR" dirty="0"/>
                  <a:t>expert </a:t>
                </a:r>
                <a:r>
                  <a:rPr lang="ko-KR" altLang="en-US" dirty="0"/>
                  <a:t>쏠림 문제 근본 해결</a:t>
                </a:r>
                <a:r>
                  <a:rPr lang="en-US" altLang="ko-KR" dirty="0"/>
                  <a:t>X</a:t>
                </a:r>
              </a:p>
              <a:p>
                <a:pPr lvl="1"/>
                <a:r>
                  <a:rPr lang="en-US" altLang="ko-KR" dirty="0"/>
                  <a:t>Drop </a:t>
                </a:r>
                <a:r>
                  <a:rPr lang="ko-KR" altLang="en-US" dirty="0"/>
                  <a:t>증가</a:t>
                </a:r>
                <a:r>
                  <a:rPr lang="en-US" altLang="ko-KR" dirty="0"/>
                  <a:t>, </a:t>
                </a:r>
                <a:r>
                  <a:rPr lang="ko-KR" altLang="en-US" dirty="0"/>
                  <a:t>일부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는 여전히 사용되지 않는 문제 해결 불가</a:t>
                </a:r>
                <a:endParaRPr lang="en-US" altLang="ko-KR" dirty="0"/>
              </a:p>
              <a:p>
                <a:pPr lvl="1"/>
                <a:endParaRPr lang="en-US" altLang="ko-KR" dirty="0"/>
              </a:p>
              <a:p>
                <a:r>
                  <a:rPr lang="en-US" altLang="ko-KR" dirty="0"/>
                  <a:t>Loss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𝑐𝑙𝑎𝑠𝑠𝑖𝑓𝑖𝑐𝑎𝑡𝑖𝑜𝑛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𝑎𝑢𝑥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3D39FDE5-BFC3-10EB-3A48-EB88A4118A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7DD8BC6-C328-85C4-5C16-2ADE3C1171CB}"/>
              </a:ext>
            </a:extLst>
          </p:cNvPr>
          <p:cNvCxnSpPr>
            <a:cxnSpLocks/>
          </p:cNvCxnSpPr>
          <p:nvPr/>
        </p:nvCxnSpPr>
        <p:spPr>
          <a:xfrm>
            <a:off x="4080510" y="3509010"/>
            <a:ext cx="7086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59DB05DD-1914-13B6-79EF-023FF8611A10}"/>
              </a:ext>
            </a:extLst>
          </p:cNvPr>
          <p:cNvCxnSpPr/>
          <p:nvPr/>
        </p:nvCxnSpPr>
        <p:spPr>
          <a:xfrm flipH="1">
            <a:off x="2708910" y="3509010"/>
            <a:ext cx="1725930" cy="6515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09CF39-8519-0E53-4114-94393B6EB104}"/>
                  </a:ext>
                </a:extLst>
              </p:cNvPr>
              <p:cNvSpPr txBox="1"/>
              <p:nvPr/>
            </p:nvSpPr>
            <p:spPr>
              <a:xfrm>
                <a:off x="1017270" y="4280579"/>
                <a:ext cx="393192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𝑎𝑢𝑥</m:t>
                          </m:r>
                        </m:sub>
                      </m:sSub>
                      <m:d>
                        <m:dPr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𝑖𝑚𝑝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𝑙𝑜𝑎𝑑</m:t>
                          </m:r>
                        </m:sub>
                      </m:sSub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09CF39-8519-0E53-4114-94393B6EB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70" y="4280579"/>
                <a:ext cx="3931920" cy="6347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AF9B9DC-9EE1-838D-D81B-870A4586BA6F}"/>
              </a:ext>
            </a:extLst>
          </p:cNvPr>
          <p:cNvCxnSpPr>
            <a:cxnSpLocks/>
          </p:cNvCxnSpPr>
          <p:nvPr/>
        </p:nvCxnSpPr>
        <p:spPr>
          <a:xfrm>
            <a:off x="2388870" y="4915368"/>
            <a:ext cx="800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041F9E67-5B1F-01AC-53C5-AF9E59F4F6AA}"/>
              </a:ext>
            </a:extLst>
          </p:cNvPr>
          <p:cNvCxnSpPr>
            <a:cxnSpLocks/>
          </p:cNvCxnSpPr>
          <p:nvPr/>
        </p:nvCxnSpPr>
        <p:spPr>
          <a:xfrm>
            <a:off x="3654742" y="4915368"/>
            <a:ext cx="8515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그래픽 18" descr="배지 1 윤곽선">
            <a:extLst>
              <a:ext uri="{FF2B5EF4-FFF2-40B4-BE49-F238E27FC236}">
                <a16:creationId xmlns:a16="http://schemas.microsoft.com/office/drawing/2014/main" id="{BC20B62C-4F81-E659-981A-D9A573BAA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60323" y="4932088"/>
            <a:ext cx="457194" cy="457194"/>
          </a:xfrm>
          <a:prstGeom prst="rect">
            <a:avLst/>
          </a:prstGeom>
        </p:spPr>
      </p:pic>
      <p:pic>
        <p:nvPicPr>
          <p:cNvPr id="21" name="그래픽 20" descr="배지 윤곽선">
            <a:extLst>
              <a:ext uri="{FF2B5EF4-FFF2-40B4-BE49-F238E27FC236}">
                <a16:creationId xmlns:a16="http://schemas.microsoft.com/office/drawing/2014/main" id="{BEF8BE79-0629-412D-BE1C-B56C8946A6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84294" y="4964470"/>
            <a:ext cx="457194" cy="457194"/>
          </a:xfrm>
          <a:prstGeom prst="rect">
            <a:avLst/>
          </a:prstGeom>
        </p:spPr>
      </p:pic>
      <p:pic>
        <p:nvPicPr>
          <p:cNvPr id="22" name="그래픽 21" descr="배지 1 윤곽선">
            <a:extLst>
              <a:ext uri="{FF2B5EF4-FFF2-40B4-BE49-F238E27FC236}">
                <a16:creationId xmlns:a16="http://schemas.microsoft.com/office/drawing/2014/main" id="{C7CA9E37-2F61-CF34-CA2E-65FFBF6440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6202" y="2526030"/>
            <a:ext cx="406843" cy="354330"/>
          </a:xfrm>
          <a:prstGeom prst="rect">
            <a:avLst/>
          </a:prstGeom>
        </p:spPr>
      </p:pic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D7664596-A00C-7BE0-336F-B0BF54918952}"/>
              </a:ext>
            </a:extLst>
          </p:cNvPr>
          <p:cNvCxnSpPr>
            <a:cxnSpLocks/>
          </p:cNvCxnSpPr>
          <p:nvPr/>
        </p:nvCxnSpPr>
        <p:spPr>
          <a:xfrm>
            <a:off x="5452110" y="2354580"/>
            <a:ext cx="16147" cy="437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BFD64B4-8FF7-A599-3850-6A062AA963BA}"/>
                  </a:ext>
                </a:extLst>
              </p:cNvPr>
              <p:cNvSpPr txBox="1"/>
              <p:nvPr/>
            </p:nvSpPr>
            <p:spPr>
              <a:xfrm>
                <a:off x="6188625" y="2533595"/>
                <a:ext cx="5761698" cy="4147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𝑖𝑚𝑝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Importance Loss</a:t>
                </a:r>
              </a:p>
              <a:p>
                <a:r>
                  <a:rPr lang="en-US" altLang="ko-KR" dirty="0"/>
                  <a:t>=&gt;</a:t>
                </a:r>
                <a:r>
                  <a:rPr lang="ko-KR" altLang="en-US" dirty="0"/>
                  <a:t>라우터가 평균적으로 어떤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를 선호하는가를 균형맞춤</a:t>
                </a:r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𝐼𝑀𝑃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  <m:sup/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𝑠𝑜𝑓𝑡𝑚𝑎𝑥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𝑊𝑥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altLang="ko-KR" dirty="0"/>
              </a:p>
              <a:p>
                <a:r>
                  <a:rPr lang="ko-KR" altLang="en-US" dirty="0"/>
                  <a:t>즉</a:t>
                </a:r>
                <a:r>
                  <a:rPr lang="en-US" altLang="ko-KR" dirty="0"/>
                  <a:t> </a:t>
                </a:r>
                <a:r>
                  <a:rPr lang="ko-KR" altLang="en-US" dirty="0"/>
                  <a:t>얼마나 이 배치가 </a:t>
                </a:r>
                <a:r>
                  <a:rPr lang="en-US" altLang="ko-KR" dirty="0"/>
                  <a:t>expert </a:t>
                </a:r>
                <a:r>
                  <a:rPr lang="en-US" altLang="ko-KR" dirty="0" err="1"/>
                  <a:t>i</a:t>
                </a:r>
                <a:r>
                  <a:rPr lang="ko-KR" altLang="en-US" dirty="0"/>
                  <a:t>를 중요하게 여겼는가</a:t>
                </a:r>
                <a:r>
                  <a:rPr lang="en-US" altLang="ko-KR" dirty="0"/>
                  <a:t>?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Expert collapse </a:t>
                </a:r>
                <a:r>
                  <a:rPr lang="ko-KR" altLang="en-US" dirty="0"/>
                  <a:t>상황이면 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특정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expert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의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만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높음</a:t>
                </a:r>
                <a:endParaRPr lang="en-US" altLang="ko-KR" dirty="0">
                  <a:solidFill>
                    <a:srgbClr val="FF0000"/>
                  </a:solidFill>
                </a:endParaRPr>
              </a:p>
              <a:p>
                <a:endParaRPr lang="en-US" altLang="ko-KR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𝑖𝑚𝑝</m:t>
                          </m:r>
                        </m:sub>
                      </m:sSub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𝑠𝑡𝑑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𝐼𝑀𝑃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𝑚𝑒𝑎𝑛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𝐼𝑀𝑃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r>
                  <a:rPr lang="en-US" altLang="ko-KR" dirty="0"/>
                  <a:t>Ex)expert</a:t>
                </a:r>
                <a:r>
                  <a:rPr lang="ko-KR" altLang="en-US" dirty="0"/>
                  <a:t>가 </a:t>
                </a:r>
                <a:r>
                  <a:rPr lang="en-US" altLang="ko-KR" dirty="0"/>
                  <a:t>4</a:t>
                </a:r>
                <a:r>
                  <a:rPr lang="ko-KR" altLang="en-US" dirty="0"/>
                  <a:t>개고 대부분의 토큰이  </a:t>
                </a:r>
                <a:r>
                  <a:rPr lang="en-US" altLang="ko-KR" dirty="0"/>
                  <a:t>[0.9,0.01,0.03,0.06] </a:t>
                </a:r>
              </a:p>
              <a:p>
                <a:r>
                  <a:rPr lang="en-US" altLang="ko-KR" dirty="0"/>
                  <a:t>=&gt;</a:t>
                </a:r>
                <a:r>
                  <a:rPr lang="ko-KR" altLang="en-US" dirty="0"/>
                  <a:t>균형을 맞춰줘야 함</a:t>
                </a:r>
                <a:r>
                  <a:rPr lang="en-US" altLang="ko-KR" dirty="0"/>
                  <a:t> </a:t>
                </a:r>
              </a:p>
              <a:p>
                <a:endParaRPr lang="en-US" altLang="ko-KR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BFD64B4-8FF7-A599-3850-6A062AA96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625" y="2533595"/>
                <a:ext cx="5761698" cy="4147802"/>
              </a:xfrm>
              <a:prstGeom prst="rect">
                <a:avLst/>
              </a:prstGeom>
              <a:blipFill>
                <a:blip r:embed="rId8"/>
                <a:stretch>
                  <a:fillRect l="-847" t="-7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8245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FE3F808-79AE-955F-02D6-46D3A1C6F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pic>
        <p:nvPicPr>
          <p:cNvPr id="5" name="내용 개체 틀 4" descr="폰트, 도표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EBBAB5-DA7F-1E04-0D97-F40C298E1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8880" y="885124"/>
            <a:ext cx="3010320" cy="943107"/>
          </a:xfrm>
          <a:prstGeom prst="rect">
            <a:avLst/>
          </a:prstGeom>
        </p:spPr>
      </p:pic>
      <p:pic>
        <p:nvPicPr>
          <p:cNvPr id="6" name="그래픽 5" descr="배지 윤곽선">
            <a:extLst>
              <a:ext uri="{FF2B5EF4-FFF2-40B4-BE49-F238E27FC236}">
                <a16:creationId xmlns:a16="http://schemas.microsoft.com/office/drawing/2014/main" id="{D8192236-8DE8-C22F-46D0-F9EC882E0E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880" y="1981240"/>
            <a:ext cx="457194" cy="4571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4514E2-E700-79EC-D5FE-6C49F4E6E816}"/>
                  </a:ext>
                </a:extLst>
              </p:cNvPr>
              <p:cNvSpPr txBox="1"/>
              <p:nvPr/>
            </p:nvSpPr>
            <p:spPr>
              <a:xfrm>
                <a:off x="925830" y="1981240"/>
                <a:ext cx="11121390" cy="5297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𝑙𝑜𝑎𝑑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𝐿𝑜𝑎𝑑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𝐿𝑜𝑠𝑠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실</m:t>
                    </m:r>
                  </m:oMath>
                </a14:m>
                <a:r>
                  <a:rPr lang="ko-KR" altLang="en-US" dirty="0"/>
                  <a:t>제로 각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토큰이 몇 개 들어가는지 균형을 조절</a:t>
                </a:r>
                <a:r>
                  <a:rPr lang="en-US" altLang="ko-KR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ko-KR" altLang="en-US" dirty="0"/>
                  <a:t>앞의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𝑖𝑚𝑝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을</m:t>
                    </m:r>
                  </m:oMath>
                </a14:m>
                <a:r>
                  <a:rPr lang="ko-KR" altLang="en-US" dirty="0"/>
                  <a:t> 사용하더라도 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가 </a:t>
                </a:r>
                <a:r>
                  <a:rPr lang="en-US" altLang="ko-KR" dirty="0"/>
                  <a:t>2</a:t>
                </a:r>
                <a:r>
                  <a:rPr lang="ko-KR" altLang="en-US" dirty="0"/>
                  <a:t>개일 때  </a:t>
                </a:r>
                <a:r>
                  <a:rPr lang="en-US" altLang="ko-KR" dirty="0"/>
                  <a:t>t1[0.51,0.49] ,t2[0.52,0.48] </a:t>
                </a:r>
                <a:r>
                  <a:rPr lang="ko-KR" altLang="en-US" dirty="0"/>
                  <a:t>이러면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expert1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만 계속 선택</a:t>
                </a:r>
                <a:endParaRPr lang="en-US" altLang="ko-KR" dirty="0">
                  <a:solidFill>
                    <a:srgbClr val="FF0000"/>
                  </a:solidFill>
                </a:endParaRP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ko-KR" altLang="en-US" dirty="0">
                    <a:solidFill>
                      <a:srgbClr val="FF0000"/>
                    </a:solidFill>
                  </a:rPr>
                  <a:t>여전히 독점 상황 </a:t>
                </a:r>
                <a:r>
                  <a:rPr lang="en-US" altLang="ko-KR" dirty="0"/>
                  <a:t>=&gt; </a:t>
                </a:r>
                <a:r>
                  <a:rPr lang="ko-KR" altLang="en-US" dirty="0"/>
                  <a:t>이상적인 상황</a:t>
                </a:r>
                <a:r>
                  <a:rPr lang="en-US" altLang="ko-KR" dirty="0"/>
                  <a:t>(</a:t>
                </a:r>
                <a:r>
                  <a:rPr lang="ko-KR" altLang="en-US" dirty="0"/>
                  <a:t>각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가 비슷한 개수의 </a:t>
                </a:r>
                <a:r>
                  <a:rPr lang="en-US" altLang="ko-KR" dirty="0"/>
                  <a:t>token</a:t>
                </a:r>
                <a:r>
                  <a:rPr lang="ko-KR" altLang="en-US" dirty="0"/>
                  <a:t>을 맡게 만들자</a:t>
                </a:r>
                <a:r>
                  <a:rPr lang="en-US" altLang="ko-KR" dirty="0"/>
                  <a:t>)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/>
                  <a:t>각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assignment(</a:t>
                </a:r>
                <a:r>
                  <a:rPr lang="ko-KR" altLang="en-US" dirty="0"/>
                  <a:t>할당 개수</a:t>
                </a:r>
                <a:r>
                  <a:rPr lang="en-US" altLang="ko-KR" dirty="0"/>
                  <a:t>)</a:t>
                </a:r>
                <a:r>
                  <a:rPr lang="ko-KR" altLang="en-US" dirty="0"/>
                  <a:t>는 </a:t>
                </a:r>
                <a:r>
                  <a:rPr lang="en-US" altLang="ko-KR" dirty="0"/>
                  <a:t>discrete </a:t>
                </a:r>
                <a:r>
                  <a:rPr lang="ko-KR" altLang="en-US" dirty="0"/>
                  <a:t>즉</a:t>
                </a:r>
                <a:r>
                  <a:rPr lang="en-US" altLang="ko-KR" dirty="0"/>
                  <a:t> </a:t>
                </a:r>
                <a:r>
                  <a:rPr lang="ko-KR" altLang="en-US" dirty="0"/>
                  <a:t>이산적이라 미분 불가능</a:t>
                </a:r>
                <a:endParaRPr lang="en-US" altLang="ko-KR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ko-KR" altLang="en-US" dirty="0"/>
                  <a:t>미분 가능하게 연속적인 값 즉 </a:t>
                </a:r>
                <a:r>
                  <a:rPr lang="en-US" altLang="ko-KR" dirty="0"/>
                  <a:t>(</a:t>
                </a:r>
                <a:r>
                  <a:rPr lang="ko-KR" altLang="en-US" dirty="0"/>
                  <a:t>각 토큰에 대해 </a:t>
                </a:r>
                <a:r>
                  <a:rPr lang="en-US" altLang="ko-KR" dirty="0"/>
                  <a:t>expert </a:t>
                </a:r>
                <a:r>
                  <a:rPr lang="en-US" altLang="ko-KR" dirty="0" err="1"/>
                  <a:t>i</a:t>
                </a:r>
                <a:r>
                  <a:rPr lang="ko-KR" altLang="en-US" dirty="0"/>
                  <a:t>가 선택될 확률</a:t>
                </a:r>
                <a:r>
                  <a:rPr lang="en-US" altLang="ko-KR" dirty="0"/>
                  <a:t>)</a:t>
                </a:r>
                <a:r>
                  <a:rPr lang="ko-KR" altLang="en-US" dirty="0"/>
                  <a:t>을 </a:t>
                </a:r>
                <a:r>
                  <a:rPr lang="ko-KR" altLang="en-US" dirty="0" err="1"/>
                  <a:t>임계값을</a:t>
                </a:r>
                <a:r>
                  <a:rPr lang="ko-KR" altLang="en-US" dirty="0"/>
                  <a:t> 통해 구하자</a:t>
                </a:r>
                <a:endParaRPr lang="en-US" altLang="ko-KR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𝑡h𝑟𝑒𝑠h𝑜𝑙𝑑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𝑡h</m:t>
                            </m:r>
                          </m:lim>
                        </m:limLow>
                      </m:fName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𝑊𝑥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+∈)</m:t>
                        </m:r>
                      </m:e>
                    </m:func>
                  </m:oMath>
                </a14:m>
                <a:r>
                  <a:rPr lang="en-US" altLang="ko-KR" dirty="0"/>
                  <a:t> =&gt;ex)k=2</a:t>
                </a:r>
                <a:r>
                  <a:rPr lang="ko-KR" altLang="en-US" dirty="0" err="1"/>
                  <a:t>일때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[0.4,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0.3</a:t>
                </a:r>
                <a:r>
                  <a:rPr lang="en-US" altLang="ko-KR" dirty="0"/>
                  <a:t>,0.29,0.01] </a:t>
                </a:r>
                <a:r>
                  <a:rPr lang="ko-KR" altLang="en-US" dirty="0"/>
                  <a:t>면 </a:t>
                </a:r>
                <a:r>
                  <a:rPr lang="ko-KR" altLang="en-US" dirty="0" err="1"/>
                  <a:t>임계값이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0.3</a:t>
                </a:r>
                <a:r>
                  <a:rPr lang="ko-KR" altLang="en-US" dirty="0" err="1"/>
                  <a:t>이된다</a:t>
                </a:r>
                <a:r>
                  <a:rPr lang="en-US" altLang="ko-KR" dirty="0"/>
                  <a:t>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0.3(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𝑡h𝑟𝑒𝑠h𝑜𝑙𝑑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), 0.29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차</m:t>
                    </m:r>
                  </m:oMath>
                </a14:m>
                <a:r>
                  <a:rPr lang="ko-KR" altLang="en-US" dirty="0"/>
                  <a:t>이 </a:t>
                </a:r>
                <a:r>
                  <a:rPr lang="en-US" altLang="ko-KR" dirty="0"/>
                  <a:t>0.01</a:t>
                </a:r>
                <a:r>
                  <a:rPr lang="ko-KR" altLang="en-US" dirty="0"/>
                  <a:t>이지만 </a:t>
                </a:r>
                <a:r>
                  <a:rPr lang="en-US" altLang="ko-KR" dirty="0"/>
                  <a:t>0.29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expert </a:t>
                </a:r>
                <a:r>
                  <a:rPr lang="ko-KR" altLang="en-US" dirty="0"/>
                  <a:t>선택</a:t>
                </a:r>
                <a:r>
                  <a:rPr lang="en-US" altLang="ko-KR" dirty="0"/>
                  <a:t>X =&gt;</a:t>
                </a:r>
                <a:r>
                  <a:rPr lang="en-US" altLang="ko-K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운이 </a:t>
                </a:r>
                <a:r>
                  <a:rPr lang="ko-KR" altLang="en-US" dirty="0" err="1">
                    <a:solidFill>
                      <a:srgbClr val="FF0000"/>
                    </a:solidFill>
                  </a:rPr>
                  <a:t>없었을수도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..?</a:t>
                </a:r>
              </a:p>
              <a:p>
                <a:pPr marL="1200150" lvl="2" indent="-285750">
                  <a:buFont typeface="Symbol" panose="05050102010706020507" pitchFamily="18" charset="2"/>
                  <a:buChar char="Þ"/>
                </a:pPr>
                <a:r>
                  <a:rPr lang="en-US" altLang="ko-KR" dirty="0">
                    <a:solidFill>
                      <a:srgbClr val="FF0000"/>
                    </a:solidFill>
                  </a:rPr>
                  <a:t>Expert </a:t>
                </a:r>
                <a:r>
                  <a:rPr lang="en-US" altLang="ko-KR" dirty="0" err="1">
                    <a:solidFill>
                      <a:srgbClr val="FF0000"/>
                    </a:solidFill>
                  </a:rPr>
                  <a:t>i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의  노이즈만 다시 </a:t>
                </a:r>
                <a:r>
                  <a:rPr lang="ko-KR" altLang="en-US" dirty="0"/>
                  <a:t>샘플링을 한다면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안</m:t>
                    </m:r>
                  </m:oMath>
                </a14:m>
                <a:r>
                  <a:rPr lang="ko-KR" altLang="en-US" dirty="0">
                    <a:solidFill>
                      <a:schemeClr val="tx1"/>
                    </a:solidFill>
                  </a:rPr>
                  <a:t>에 들어갈 확률은 얼마일까</a:t>
                </a:r>
                <a:r>
                  <a:rPr lang="en-US" altLang="ko-KR" dirty="0">
                    <a:solidFill>
                      <a:schemeClr val="tx1"/>
                    </a:solidFill>
                  </a:rPr>
                  <a:t>? 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)</a:t>
                </a: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((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𝑊𝑥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𝑛𝑒𝑤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𝑡h𝑟𝑒𝑠h𝑜𝑙𝑑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ko-KR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</m:oMath>
                </a14:m>
                <a:r>
                  <a:rPr lang="en-US" altLang="ko-KR" dirty="0"/>
                  <a:t> (</a:t>
                </a:r>
                <a:r>
                  <a:rPr lang="ko-KR" altLang="en-US" dirty="0"/>
                  <a:t>배치 토큰 내에서 </a:t>
                </a:r>
                <a:r>
                  <a:rPr lang="en-US" altLang="ko-KR" dirty="0" err="1"/>
                  <a:t>i</a:t>
                </a:r>
                <a:r>
                  <a:rPr lang="ko-KR" altLang="en-US" dirty="0"/>
                  <a:t>번째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가 선택될 횟수</a:t>
                </a:r>
                <a:r>
                  <a:rPr lang="en-US" altLang="ko-KR" dirty="0"/>
                  <a:t>)</a:t>
                </a:r>
              </a:p>
              <a:p>
                <a:r>
                  <a:rPr lang="en-US" altLang="ko-KR" dirty="0"/>
                  <a:t>=&gt;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𝑠𝑡𝑑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𝑙𝑜𝑎𝑑</m:t>
                            </m:r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𝑚𝑒𝑎𝑛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𝑙𝑜𝑎𝑑</m:t>
                            </m:r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dirty="0"/>
                  <a:t>  =&gt;  </a:t>
                </a:r>
                <a:r>
                  <a:rPr lang="ko-KR" altLang="en-US" dirty="0"/>
                  <a:t>분산이 최소화 되게 학습</a:t>
                </a:r>
                <a:r>
                  <a:rPr lang="en-US" altLang="ko-KR" dirty="0"/>
                  <a:t>(</a:t>
                </a:r>
                <a:r>
                  <a:rPr lang="ko-KR" altLang="en-US" dirty="0"/>
                  <a:t>분산이 적으면 각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에 비슷한 개수 토큰</a:t>
                </a:r>
                <a:r>
                  <a:rPr lang="en-US" altLang="ko-KR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1"/>
                <a:endParaRPr lang="en-US" altLang="ko-KR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4514E2-E700-79EC-D5FE-6C49F4E6E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830" y="1981240"/>
                <a:ext cx="11121390" cy="5297284"/>
              </a:xfrm>
              <a:prstGeom prst="rect">
                <a:avLst/>
              </a:prstGeom>
              <a:blipFill>
                <a:blip r:embed="rId6"/>
                <a:stretch>
                  <a:fillRect l="-493" t="-690" r="-1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287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265E513-F542-6893-BC48-29E75621A7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 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CE3BEA-5FA9-479D-BB77-DFB061FE9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사람의 </a:t>
            </a:r>
            <a:r>
              <a:rPr lang="en-US" altLang="ko-KR" dirty="0"/>
              <a:t>expert</a:t>
            </a:r>
            <a:r>
              <a:rPr lang="ko-KR" altLang="en-US" dirty="0"/>
              <a:t>에 관한 직관적인 인식대로 작동하는지</a:t>
            </a:r>
            <a:endParaRPr lang="en-US" altLang="ko-KR" dirty="0"/>
          </a:p>
          <a:p>
            <a:pPr lvl="1"/>
            <a:r>
              <a:rPr lang="en-US" altLang="ko-KR" dirty="0"/>
              <a:t>ex)</a:t>
            </a:r>
            <a:r>
              <a:rPr lang="ko-KR" altLang="en-US" dirty="0"/>
              <a:t> 수학 잘하는 친구</a:t>
            </a:r>
            <a:r>
              <a:rPr lang="en-US" altLang="ko-KR" dirty="0"/>
              <a:t>(expert1), </a:t>
            </a:r>
            <a:r>
              <a:rPr lang="ko-KR" altLang="en-US" dirty="0"/>
              <a:t>국어 잘하는 친구</a:t>
            </a:r>
            <a:r>
              <a:rPr lang="en-US" altLang="ko-KR" dirty="0"/>
              <a:t>(expert2), </a:t>
            </a:r>
            <a:r>
              <a:rPr lang="ko-KR" altLang="en-US" dirty="0"/>
              <a:t>영어 잘하는 친구</a:t>
            </a:r>
            <a:r>
              <a:rPr lang="en-US" altLang="ko-KR" dirty="0"/>
              <a:t>(expert3)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=&gt;</a:t>
            </a:r>
            <a:r>
              <a:rPr lang="ko-KR" altLang="en-US" dirty="0"/>
              <a:t>실제로 클래스마다 선호하는 </a:t>
            </a:r>
            <a:r>
              <a:rPr lang="en-US" altLang="ko-KR" dirty="0"/>
              <a:t>expert</a:t>
            </a:r>
            <a:r>
              <a:rPr lang="ko-KR" altLang="en-US" dirty="0"/>
              <a:t>들이 생김 </a:t>
            </a:r>
            <a:r>
              <a:rPr lang="en-US" altLang="ko-KR" dirty="0"/>
              <a:t>( </a:t>
            </a:r>
            <a:r>
              <a:rPr lang="en-US" altLang="ko-KR" dirty="0" err="1"/>
              <a:t>finetuning,pretrain</a:t>
            </a:r>
            <a:r>
              <a:rPr lang="en-US" altLang="ko-KR" dirty="0"/>
              <a:t> </a:t>
            </a:r>
            <a:r>
              <a:rPr lang="ko-KR" altLang="en-US" dirty="0"/>
              <a:t>과정 모두 발생</a:t>
            </a:r>
            <a:r>
              <a:rPr lang="en-US" altLang="ko-KR" dirty="0"/>
              <a:t>)</a:t>
            </a:r>
            <a:r>
              <a:rPr lang="ko-KR" altLang="en-US" dirty="0"/>
              <a:t>  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즉 </a:t>
            </a:r>
            <a:r>
              <a:rPr lang="en-US" altLang="ko-KR" dirty="0"/>
              <a:t>expert</a:t>
            </a:r>
            <a:r>
              <a:rPr lang="ko-KR" altLang="en-US" dirty="0"/>
              <a:t>마다 </a:t>
            </a:r>
            <a:r>
              <a:rPr lang="en-US" altLang="ko-KR" dirty="0"/>
              <a:t>specialization</a:t>
            </a:r>
            <a:r>
              <a:rPr lang="ko-KR" altLang="en-US" dirty="0"/>
              <a:t>이 된다는 의미로 해석가능 </a:t>
            </a:r>
            <a:r>
              <a:rPr lang="en-US" altLang="ko-KR" dirty="0"/>
              <a:t>(</a:t>
            </a:r>
            <a:r>
              <a:rPr lang="ko-KR" altLang="en-US" dirty="0"/>
              <a:t>깊은 층의 </a:t>
            </a:r>
            <a:r>
              <a:rPr lang="en-US" altLang="ko-KR" dirty="0"/>
              <a:t>expert</a:t>
            </a:r>
            <a:r>
              <a:rPr lang="ko-KR" altLang="en-US" dirty="0"/>
              <a:t>일수록 </a:t>
            </a:r>
            <a:r>
              <a:rPr lang="ko-KR" altLang="en-US" dirty="0" err="1"/>
              <a:t>뚜렷해짐</a:t>
            </a:r>
            <a:r>
              <a:rPr lang="en-US" altLang="ko-KR" dirty="0"/>
              <a:t>)</a:t>
            </a:r>
          </a:p>
          <a:p>
            <a:endParaRPr lang="ko-KR" altLang="en-US" dirty="0"/>
          </a:p>
        </p:txBody>
      </p:sp>
      <p:pic>
        <p:nvPicPr>
          <p:cNvPr id="5" name="그림 4" descr="텍스트, 라인, 그래프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DECED0-30AE-931B-356C-00C9902E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12" y="3494738"/>
            <a:ext cx="10850489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65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33C9701-868E-6EF9-94E8-B106C4249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F3646C9-C489-DB0F-3215-3BB8FB8B3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실제로 라우터가 잘 작동하고 필요한지 실험</a:t>
            </a:r>
            <a:endParaRPr lang="en-US" altLang="ko-KR" dirty="0"/>
          </a:p>
          <a:p>
            <a:pPr lvl="1"/>
            <a:r>
              <a:rPr lang="en-US" altLang="ko-KR" dirty="0"/>
              <a:t>Moe</a:t>
            </a:r>
            <a:r>
              <a:rPr lang="ko-KR" altLang="en-US" dirty="0"/>
              <a:t>의 라우터를 랜덤 라우터로 변환</a:t>
            </a:r>
            <a:endParaRPr lang="en-US" altLang="ko-KR" dirty="0"/>
          </a:p>
          <a:p>
            <a:r>
              <a:rPr lang="ko-KR" altLang="en-US" dirty="0"/>
              <a:t>확인하는 이유</a:t>
            </a:r>
            <a:endParaRPr lang="en-US" altLang="ko-KR" dirty="0"/>
          </a:p>
          <a:p>
            <a:pPr lvl="1"/>
            <a:r>
              <a:rPr lang="en-US" altLang="ko-KR" dirty="0"/>
              <a:t>1.expert </a:t>
            </a:r>
            <a:r>
              <a:rPr lang="ko-KR" altLang="en-US" dirty="0"/>
              <a:t>학습이 잘 안되어 있다면 그냥 </a:t>
            </a:r>
            <a:r>
              <a:rPr lang="en-US" altLang="ko-KR" dirty="0"/>
              <a:t>load balancing </a:t>
            </a:r>
            <a:r>
              <a:rPr lang="ko-KR" altLang="en-US" dirty="0"/>
              <a:t>역할을 하는 용도</a:t>
            </a:r>
            <a:r>
              <a:rPr lang="en-US" altLang="ko-KR" dirty="0"/>
              <a:t>(</a:t>
            </a:r>
            <a:r>
              <a:rPr lang="ko-KR" altLang="en-US" dirty="0"/>
              <a:t>용도와 맞게 사용</a:t>
            </a:r>
            <a:r>
              <a:rPr lang="en-US" altLang="ko-KR" dirty="0"/>
              <a:t>X)</a:t>
            </a:r>
          </a:p>
          <a:p>
            <a:pPr lvl="1"/>
            <a:r>
              <a:rPr lang="en-US" altLang="ko-KR" dirty="0"/>
              <a:t>2.expert </a:t>
            </a:r>
            <a:r>
              <a:rPr lang="ko-KR" altLang="en-US" dirty="0"/>
              <a:t>학습이 잘 되어 있다 하더라도 알맞은 </a:t>
            </a:r>
            <a:r>
              <a:rPr lang="en-US" altLang="ko-KR" dirty="0"/>
              <a:t>expert</a:t>
            </a:r>
            <a:r>
              <a:rPr lang="ko-KR" altLang="en-US" dirty="0"/>
              <a:t>에 배정을 못해주는 경우가 있을 수도 있음</a:t>
            </a:r>
            <a:endParaRPr lang="en-US" altLang="ko-KR" dirty="0"/>
          </a:p>
          <a:p>
            <a:pPr lvl="2"/>
            <a:r>
              <a:rPr lang="en-US" altLang="ko-KR" dirty="0"/>
              <a:t>Moe</a:t>
            </a:r>
            <a:r>
              <a:rPr lang="ko-KR" altLang="en-US" dirty="0"/>
              <a:t>의 라우터를 하나씩 랜덤으로 바꿔 실험해보자 </a:t>
            </a:r>
            <a:endParaRPr lang="en-US" altLang="ko-KR" dirty="0"/>
          </a:p>
          <a:p>
            <a:pPr lvl="2"/>
            <a:r>
              <a:rPr lang="ko-KR" altLang="en-US" dirty="0"/>
              <a:t>초기 </a:t>
            </a:r>
            <a:r>
              <a:rPr lang="en-US" altLang="ko-KR" dirty="0"/>
              <a:t>layer</a:t>
            </a:r>
            <a:r>
              <a:rPr lang="ko-KR" altLang="en-US" dirty="0"/>
              <a:t>를 교체했을 때는 큰 차이 </a:t>
            </a:r>
            <a:r>
              <a:rPr lang="en-US" altLang="ko-KR" dirty="0"/>
              <a:t>X, </a:t>
            </a:r>
            <a:r>
              <a:rPr lang="ko-KR" altLang="en-US" dirty="0"/>
              <a:t>후반 레이어를 교체 했을 때 차이가 큼</a:t>
            </a:r>
            <a:r>
              <a:rPr lang="en-US" altLang="ko-KR" dirty="0"/>
              <a:t>(</a:t>
            </a:r>
            <a:r>
              <a:rPr lang="ko-KR" altLang="en-US" dirty="0"/>
              <a:t>후반 레이어의 라우터가 더 중요</a:t>
            </a:r>
            <a:r>
              <a:rPr lang="en-US" altLang="ko-KR" dirty="0"/>
              <a:t>)</a:t>
            </a:r>
          </a:p>
          <a:p>
            <a:pPr lvl="2"/>
            <a:r>
              <a:rPr lang="ko-KR" altLang="en-US" dirty="0"/>
              <a:t>이는 </a:t>
            </a:r>
            <a:r>
              <a:rPr lang="en-US" altLang="ko-KR" dirty="0"/>
              <a:t>expert</a:t>
            </a:r>
            <a:r>
              <a:rPr lang="ko-KR" altLang="en-US" dirty="0"/>
              <a:t>의 </a:t>
            </a:r>
            <a:r>
              <a:rPr lang="en-US" altLang="ko-KR" dirty="0"/>
              <a:t>specialization</a:t>
            </a:r>
            <a:r>
              <a:rPr lang="ko-KR" altLang="en-US" dirty="0"/>
              <a:t>역할도 의미가 있다는 증거</a:t>
            </a:r>
            <a:endParaRPr lang="en-US" altLang="ko-KR" dirty="0"/>
          </a:p>
        </p:txBody>
      </p:sp>
      <p:pic>
        <p:nvPicPr>
          <p:cNvPr id="9" name="그림 8" descr="라인, 스크린샷, 도표, 그래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E64A5F-6D16-0E31-1BD8-F132DE07C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987" y="4426408"/>
            <a:ext cx="8497486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5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595F46A-8A52-ADFE-12B4-0C9780A653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DE8E13-1EA4-5A05-563C-DD94B8884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모델 설계</a:t>
            </a:r>
            <a:endParaRPr lang="en-US" altLang="ko-KR" dirty="0"/>
          </a:p>
          <a:p>
            <a:pPr lvl="1"/>
            <a:r>
              <a:rPr lang="en-US" altLang="ko-KR" dirty="0"/>
              <a:t>C(capacity</a:t>
            </a:r>
            <a:r>
              <a:rPr lang="ko-KR" altLang="en-US" dirty="0"/>
              <a:t>를 의도적으로 조절가능</a:t>
            </a:r>
            <a:r>
              <a:rPr lang="en-US" altLang="ko-KR" dirty="0"/>
              <a:t>)=&gt;</a:t>
            </a:r>
            <a:r>
              <a:rPr lang="ko-KR" altLang="en-US" dirty="0"/>
              <a:t>줄일수록 </a:t>
            </a:r>
            <a:r>
              <a:rPr lang="en-US" altLang="ko-KR" dirty="0"/>
              <a:t>expert buffer</a:t>
            </a:r>
            <a:r>
              <a:rPr lang="ko-KR" altLang="en-US" dirty="0"/>
              <a:t>에 못 들어가 </a:t>
            </a:r>
            <a:r>
              <a:rPr lang="en-US" altLang="ko-KR" dirty="0"/>
              <a:t>Drop</a:t>
            </a:r>
          </a:p>
          <a:p>
            <a:pPr lvl="1"/>
            <a:r>
              <a:rPr lang="ko-KR" altLang="en-US" dirty="0"/>
              <a:t>줄여도 중요 정보만 남음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9" name="그림 8" descr="스크린샷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E22BAA-2F04-5C88-2260-28B0BE6D1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91" y="4046828"/>
            <a:ext cx="11662923" cy="2258177"/>
          </a:xfrm>
          <a:prstGeom prst="rect">
            <a:avLst/>
          </a:prstGeom>
        </p:spPr>
      </p:pic>
      <p:pic>
        <p:nvPicPr>
          <p:cNvPr id="13" name="그림 12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4E616D-B92F-2192-9A83-581B02E2A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681" y="1930650"/>
            <a:ext cx="2924440" cy="211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50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43D52FD-A2E2-74D2-D502-690673BDBE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pic>
        <p:nvPicPr>
          <p:cNvPr id="5" name="내용 개체 틀 4" descr="텍스트, 그래프, 라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422688-A35F-76FD-6413-F5C2F3054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2042" y="1063637"/>
            <a:ext cx="7754432" cy="2478302"/>
          </a:xfrm>
          <a:prstGeom prst="rect">
            <a:avLst/>
          </a:prstGeom>
        </p:spPr>
      </p:pic>
      <p:pic>
        <p:nvPicPr>
          <p:cNvPr id="7" name="그림 6" descr="텍스트, 스크린샷, 그래프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4DD62F-1F7F-3F25-F286-401B6C700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042" y="3886200"/>
            <a:ext cx="7878274" cy="270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53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3878501-84D4-DCE0-B85F-8191FB28E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E6A979-FE19-D579-642C-8542FE9F4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같은 </a:t>
            </a:r>
            <a:r>
              <a:rPr lang="ko-KR" altLang="en-US" dirty="0" err="1"/>
              <a:t>자원량</a:t>
            </a:r>
            <a:r>
              <a:rPr lang="ko-KR" altLang="en-US" dirty="0"/>
              <a:t> 기준 성능이 좋음</a:t>
            </a:r>
            <a:r>
              <a:rPr lang="en-US" altLang="ko-KR" dirty="0"/>
              <a:t> </a:t>
            </a:r>
          </a:p>
          <a:p>
            <a:pPr lvl="1"/>
            <a:r>
              <a:rPr lang="en-US" altLang="ko-KR" dirty="0"/>
              <a:t>JFT-300M(pretrain)</a:t>
            </a:r>
          </a:p>
          <a:p>
            <a:r>
              <a:rPr lang="ko-KR" altLang="en-US" dirty="0"/>
              <a:t>전이학습에 더 효과적</a:t>
            </a:r>
            <a:r>
              <a:rPr lang="en-US" altLang="ko-KR" dirty="0"/>
              <a:t>(5-shot)</a:t>
            </a:r>
          </a:p>
          <a:p>
            <a:pPr lvl="1"/>
            <a:r>
              <a:rPr lang="ko-KR" altLang="en-US" dirty="0"/>
              <a:t>클래스당 </a:t>
            </a:r>
            <a:r>
              <a:rPr lang="en-US" altLang="ko-KR" dirty="0"/>
              <a:t>5</a:t>
            </a:r>
            <a:r>
              <a:rPr lang="ko-KR" altLang="en-US" dirty="0"/>
              <a:t>개의 데이터로만 학습</a:t>
            </a:r>
            <a:r>
              <a:rPr lang="en-US" altLang="ko-KR" dirty="0"/>
              <a:t>(head</a:t>
            </a:r>
            <a:r>
              <a:rPr lang="ko-KR" altLang="en-US" dirty="0"/>
              <a:t>만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약간의 </a:t>
            </a:r>
            <a:r>
              <a:rPr lang="ko-KR" altLang="en-US" dirty="0" err="1"/>
              <a:t>연산량이</a:t>
            </a:r>
            <a:r>
              <a:rPr lang="ko-KR" altLang="en-US" dirty="0"/>
              <a:t> 증가하긴 하지만 성능이 매우 좋음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5" name="그림 4" descr="텍스트, 도표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E0E63E6-FCD1-6E50-14A5-C636B59A5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014" y="3284391"/>
            <a:ext cx="8145012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25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CC96E0A-176E-DD09-ED4A-8A495981FB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Conclusions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BCB1DA-D0E7-FAB6-0586-87443B684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희소 조건부 연산</a:t>
            </a:r>
            <a:r>
              <a:rPr lang="en-US" altLang="ko-KR" dirty="0"/>
              <a:t>(sparse conditional computation)</a:t>
            </a:r>
            <a:r>
              <a:rPr lang="ko-KR" altLang="en-US" dirty="0"/>
              <a:t>을 적용한 비전 모델</a:t>
            </a:r>
            <a:endParaRPr lang="en-US" altLang="ko-KR" dirty="0"/>
          </a:p>
          <a:p>
            <a:pPr lvl="1"/>
            <a:r>
              <a:rPr lang="ko-KR" altLang="en-US" dirty="0"/>
              <a:t>표현학습</a:t>
            </a:r>
            <a:r>
              <a:rPr lang="en-US" altLang="ko-KR" dirty="0"/>
              <a:t>(representation</a:t>
            </a:r>
            <a:r>
              <a:rPr lang="ko-KR" altLang="en-US" dirty="0"/>
              <a:t> </a:t>
            </a:r>
            <a:r>
              <a:rPr lang="en-US" altLang="ko-KR" dirty="0"/>
              <a:t>learning),</a:t>
            </a:r>
            <a:r>
              <a:rPr lang="ko-KR" altLang="en-US" dirty="0"/>
              <a:t> 전이학습</a:t>
            </a:r>
            <a:r>
              <a:rPr lang="en-US" altLang="ko-KR" dirty="0"/>
              <a:t>(transfer learning)</a:t>
            </a:r>
            <a:r>
              <a:rPr lang="ko-KR" altLang="en-US" dirty="0"/>
              <a:t>에서 상당한 성능 향상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Batch Prioritized Routing(BPR) </a:t>
            </a:r>
            <a:r>
              <a:rPr lang="ko-KR" altLang="en-US" dirty="0"/>
              <a:t>제안</a:t>
            </a:r>
            <a:r>
              <a:rPr lang="en-US" altLang="ko-KR" dirty="0"/>
              <a:t>(</a:t>
            </a:r>
            <a:r>
              <a:rPr lang="ko-KR" altLang="en-US" dirty="0"/>
              <a:t>라우팅 순서 정책 변경</a:t>
            </a:r>
            <a:r>
              <a:rPr lang="en-US" altLang="ko-KR" dirty="0"/>
              <a:t>)</a:t>
            </a:r>
          </a:p>
          <a:p>
            <a:pPr lvl="1"/>
            <a:r>
              <a:rPr lang="ko-KR" altLang="en-US" dirty="0"/>
              <a:t>기존의 </a:t>
            </a:r>
            <a:r>
              <a:rPr lang="en-US" altLang="ko-KR" dirty="0" err="1"/>
              <a:t>MoE</a:t>
            </a:r>
            <a:r>
              <a:rPr lang="ko-KR" altLang="en-US" dirty="0"/>
              <a:t>는 입력 순서대로 처리하여 </a:t>
            </a:r>
            <a:r>
              <a:rPr lang="en-US" altLang="ko-KR" dirty="0"/>
              <a:t>expert</a:t>
            </a:r>
            <a:r>
              <a:rPr lang="ko-KR" altLang="en-US" dirty="0"/>
              <a:t>가 차면 </a:t>
            </a:r>
            <a:r>
              <a:rPr lang="en-US" altLang="ko-KR" dirty="0"/>
              <a:t>drop</a:t>
            </a:r>
          </a:p>
          <a:p>
            <a:pPr lvl="1"/>
            <a:r>
              <a:rPr lang="en-US" altLang="ko-KR" dirty="0"/>
              <a:t>BPR</a:t>
            </a:r>
            <a:r>
              <a:rPr lang="ko-KR" altLang="en-US" dirty="0"/>
              <a:t>을 통해 </a:t>
            </a:r>
            <a:r>
              <a:rPr lang="en-US" altLang="ko-KR" dirty="0"/>
              <a:t>gate </a:t>
            </a:r>
            <a:r>
              <a:rPr lang="ko-KR" altLang="en-US" dirty="0"/>
              <a:t>점수를 이용하여 토큰의 중요도 기준으로 동작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대규모 조건부 연산의 시작에 불과 </a:t>
            </a:r>
            <a:r>
              <a:rPr lang="en-US" altLang="ko-KR" dirty="0"/>
              <a:t>, </a:t>
            </a:r>
            <a:r>
              <a:rPr lang="ko-KR" altLang="en-US" dirty="0"/>
              <a:t>연구 방향성 제시</a:t>
            </a:r>
            <a:endParaRPr lang="en-US" altLang="ko-KR" dirty="0"/>
          </a:p>
          <a:p>
            <a:pPr lvl="1"/>
            <a:r>
              <a:rPr lang="en-US" altLang="ko-KR" dirty="0"/>
              <a:t>Expert </a:t>
            </a:r>
            <a:r>
              <a:rPr lang="ko-KR" altLang="en-US" dirty="0"/>
              <a:t>수 늘리기</a:t>
            </a:r>
            <a:endParaRPr lang="en-US" altLang="ko-KR" dirty="0"/>
          </a:p>
          <a:p>
            <a:pPr lvl="1"/>
            <a:r>
              <a:rPr lang="ko-KR" altLang="en-US" dirty="0"/>
              <a:t>데이터 의존성 줄이기</a:t>
            </a:r>
            <a:endParaRPr lang="en-US" altLang="ko-KR" dirty="0"/>
          </a:p>
          <a:p>
            <a:pPr lvl="1"/>
            <a:r>
              <a:rPr lang="ko-KR" altLang="en-US" dirty="0"/>
              <a:t>희소 모델이 만든 표현의 전이 능력 개선</a:t>
            </a:r>
            <a:endParaRPr lang="en-US" altLang="ko-KR" dirty="0"/>
          </a:p>
          <a:p>
            <a:pPr lvl="1"/>
            <a:r>
              <a:rPr lang="ko-KR" altLang="en-US" dirty="0"/>
              <a:t>서로 다른 구조를 가진 이질적 </a:t>
            </a:r>
            <a:r>
              <a:rPr lang="en-US" altLang="ko-KR" dirty="0"/>
              <a:t>expert </a:t>
            </a:r>
            <a:r>
              <a:rPr lang="ko-KR" altLang="en-US" dirty="0"/>
              <a:t>아키텍처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5534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BA0093D-3621-FA22-0E86-CBE1493A0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 dirty="0"/>
              <a:t>Contents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752C1882-FC83-D6A3-B6C5-27D2BB6227EC}"/>
              </a:ext>
            </a:extLst>
          </p:cNvPr>
          <p:cNvSpPr txBox="1">
            <a:spLocks/>
          </p:cNvSpPr>
          <p:nvPr/>
        </p:nvSpPr>
        <p:spPr>
          <a:xfrm>
            <a:off x="322217" y="1026160"/>
            <a:ext cx="8499566" cy="5278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 kern="12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 kern="12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 kern="1200">
                <a:solidFill>
                  <a:schemeClr val="tx1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 kern="1200">
                <a:solidFill>
                  <a:schemeClr val="tx1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 kern="1200">
                <a:solidFill>
                  <a:schemeClr val="tx1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ko-KR" dirty="0">
                <a:ea typeface="KoPubWorld돋움체 Bold" panose="00000800000000000000"/>
              </a:rPr>
              <a:t>Introduction</a:t>
            </a:r>
          </a:p>
          <a:p>
            <a:pPr>
              <a:lnSpc>
                <a:spcPct val="250000"/>
              </a:lnSpc>
            </a:pPr>
            <a:r>
              <a:rPr lang="en-US" altLang="ko-KR" dirty="0">
                <a:ea typeface="KoPubWorld돋움체 Bold" panose="00000800000000000000"/>
              </a:rPr>
              <a:t>Architecture</a:t>
            </a:r>
          </a:p>
          <a:p>
            <a:pPr>
              <a:lnSpc>
                <a:spcPct val="250000"/>
              </a:lnSpc>
            </a:pPr>
            <a:r>
              <a:rPr lang="en-US" altLang="ko-KR" dirty="0">
                <a:ea typeface="KoPubWorld돋움체 Bold" panose="00000800000000000000"/>
              </a:rPr>
              <a:t>Method</a:t>
            </a:r>
          </a:p>
          <a:p>
            <a:pPr>
              <a:lnSpc>
                <a:spcPct val="250000"/>
              </a:lnSpc>
            </a:pPr>
            <a:r>
              <a:rPr lang="en-US" altLang="ko-KR" dirty="0">
                <a:ea typeface="KoPubWorld돋움체 Bold" panose="00000800000000000000"/>
              </a:rPr>
              <a:t>Experiments</a:t>
            </a:r>
          </a:p>
          <a:p>
            <a:pPr>
              <a:lnSpc>
                <a:spcPct val="250000"/>
              </a:lnSpc>
            </a:pPr>
            <a:r>
              <a:rPr lang="en-US" altLang="ko-KR" dirty="0">
                <a:ea typeface="KoPubWorld돋움체 Bold" panose="00000800000000000000"/>
              </a:rPr>
              <a:t>Conclusion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58CAF85-7905-8DA5-5593-BD1BE8E6D0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D688BD-46A8-4231-1B22-A4721E25C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이전 상황</a:t>
            </a:r>
            <a:endParaRPr lang="en-US" altLang="ko-KR" dirty="0"/>
          </a:p>
          <a:p>
            <a:pPr lvl="1"/>
            <a:r>
              <a:rPr lang="ko-KR" altLang="en-US" dirty="0"/>
              <a:t>큰 데이터셋으로 큰 모델을 </a:t>
            </a:r>
            <a:r>
              <a:rPr lang="en-US" altLang="ko-KR" dirty="0"/>
              <a:t>pre-train</a:t>
            </a:r>
            <a:r>
              <a:rPr lang="ko-KR" altLang="en-US" dirty="0"/>
              <a:t>시킨 모델이 </a:t>
            </a:r>
            <a:r>
              <a:rPr lang="en-US" altLang="ko-KR" dirty="0"/>
              <a:t>CV</a:t>
            </a:r>
            <a:r>
              <a:rPr lang="ko-KR" altLang="en-US" dirty="0"/>
              <a:t>에서 </a:t>
            </a:r>
            <a:r>
              <a:rPr lang="en-US" altLang="ko-KR" dirty="0"/>
              <a:t>State Of The Art(SOTA)</a:t>
            </a:r>
          </a:p>
          <a:p>
            <a:pPr lvl="2"/>
            <a:r>
              <a:rPr lang="ko-KR" altLang="en-US" dirty="0"/>
              <a:t>한계점</a:t>
            </a:r>
            <a:r>
              <a:rPr lang="en-US" altLang="ko-KR" dirty="0"/>
              <a:t>: </a:t>
            </a:r>
            <a:r>
              <a:rPr lang="ko-KR" altLang="en-US" dirty="0"/>
              <a:t>모델 학습</a:t>
            </a:r>
            <a:r>
              <a:rPr lang="en-US" altLang="ko-KR" dirty="0"/>
              <a:t>, </a:t>
            </a:r>
            <a:r>
              <a:rPr lang="ko-KR" altLang="en-US" dirty="0"/>
              <a:t>추론 비용이 너무 비쌈</a:t>
            </a:r>
            <a:r>
              <a:rPr lang="en-US" altLang="ko-KR" dirty="0"/>
              <a:t>(Dense Model)</a:t>
            </a:r>
          </a:p>
          <a:p>
            <a:pPr marL="914400" lvl="2" indent="0">
              <a:buNone/>
            </a:pPr>
            <a:endParaRPr lang="en-US" altLang="ko-KR" dirty="0"/>
          </a:p>
          <a:p>
            <a:pPr lvl="2"/>
            <a:endParaRPr lang="ko-KR" altLang="en-US" dirty="0"/>
          </a:p>
        </p:txBody>
      </p:sp>
      <p:pic>
        <p:nvPicPr>
          <p:cNvPr id="5" name="그림 4" descr="텍스트, 스크린샷, 도표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D664AE-59FA-7059-8281-1D861B1C4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850" y="2263174"/>
            <a:ext cx="7734300" cy="404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68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93BF8B0-2F75-8E31-AD0E-DF315F608A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DC45F6D-9FD0-9EF7-1775-9A290D08C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이전 상황</a:t>
            </a:r>
            <a:endParaRPr lang="en-US" altLang="ko-KR" dirty="0"/>
          </a:p>
          <a:p>
            <a:pPr lvl="1"/>
            <a:r>
              <a:rPr lang="en-US" altLang="ko-KR" dirty="0"/>
              <a:t>NLP</a:t>
            </a:r>
            <a:r>
              <a:rPr lang="ko-KR" altLang="en-US" dirty="0"/>
              <a:t>에서 </a:t>
            </a:r>
            <a:r>
              <a:rPr lang="en-US" altLang="ko-KR" dirty="0"/>
              <a:t>Sparse </a:t>
            </a:r>
            <a:r>
              <a:rPr lang="en-US" altLang="ko-KR" dirty="0" err="1"/>
              <a:t>MoE</a:t>
            </a:r>
            <a:r>
              <a:rPr lang="en-US" altLang="ko-KR" dirty="0"/>
              <a:t>(Mixture</a:t>
            </a:r>
            <a:r>
              <a:rPr lang="ko-KR" altLang="en-US" dirty="0"/>
              <a:t> </a:t>
            </a:r>
            <a:r>
              <a:rPr lang="en-US" altLang="ko-KR" dirty="0"/>
              <a:t>of</a:t>
            </a:r>
            <a:r>
              <a:rPr lang="ko-KR" altLang="en-US" dirty="0"/>
              <a:t> </a:t>
            </a:r>
            <a:r>
              <a:rPr lang="en-US" altLang="ko-KR" dirty="0"/>
              <a:t>Experts)</a:t>
            </a:r>
            <a:r>
              <a:rPr lang="ko-KR" altLang="en-US" dirty="0"/>
              <a:t>를 성공 시킴</a:t>
            </a:r>
            <a:endParaRPr lang="en-US" altLang="ko-KR" dirty="0"/>
          </a:p>
          <a:p>
            <a:pPr lvl="2"/>
            <a:r>
              <a:rPr lang="ko-KR" altLang="en-US" dirty="0" err="1"/>
              <a:t>파라미터수를</a:t>
            </a:r>
            <a:r>
              <a:rPr lang="ko-KR" altLang="en-US" dirty="0"/>
              <a:t> 엄청나게 늘리지만 학습</a:t>
            </a:r>
            <a:r>
              <a:rPr lang="en-US" altLang="ko-KR" dirty="0"/>
              <a:t>,</a:t>
            </a:r>
            <a:r>
              <a:rPr lang="ko-KR" altLang="en-US" dirty="0"/>
              <a:t>추론 과정에서 적은 자원을 사용함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ko-KR" altLang="en-US" dirty="0"/>
              <a:t>하지만 </a:t>
            </a:r>
            <a:r>
              <a:rPr lang="en-US" altLang="ko-KR" dirty="0"/>
              <a:t>CV</a:t>
            </a:r>
            <a:r>
              <a:rPr lang="ko-KR" altLang="en-US" dirty="0"/>
              <a:t>에선 여전히 </a:t>
            </a:r>
            <a:r>
              <a:rPr lang="en-US" altLang="ko-KR" dirty="0"/>
              <a:t>dense model </a:t>
            </a:r>
            <a:r>
              <a:rPr lang="ko-KR" altLang="en-US" dirty="0"/>
              <a:t>사용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ko-KR" altLang="en-US" dirty="0"/>
          </a:p>
        </p:txBody>
      </p:sp>
      <p:pic>
        <p:nvPicPr>
          <p:cNvPr id="5" name="그림 4" descr="텍스트, 도표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068365C-F1FB-3D44-12CC-13D1F8239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021" y="2236644"/>
            <a:ext cx="8876280" cy="359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FD9D85B-ADEF-FABF-8FEE-BD54C9E2A6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47A58B-4DEC-AD03-74FC-DC1F0AFA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제안</a:t>
            </a:r>
            <a:r>
              <a:rPr lang="en-US" altLang="ko-KR" dirty="0"/>
              <a:t>	</a:t>
            </a:r>
          </a:p>
          <a:p>
            <a:pPr lvl="1"/>
            <a:r>
              <a:rPr lang="en-US" altLang="ko-KR" dirty="0" err="1"/>
              <a:t>ViT</a:t>
            </a:r>
            <a:r>
              <a:rPr lang="en-US" altLang="ko-KR" dirty="0"/>
              <a:t> </a:t>
            </a:r>
            <a:r>
              <a:rPr lang="ko-KR" altLang="en-US" dirty="0" err="1"/>
              <a:t>아키텍쳐의</a:t>
            </a:r>
            <a:r>
              <a:rPr lang="ko-KR" altLang="en-US" dirty="0"/>
              <a:t> </a:t>
            </a:r>
            <a:r>
              <a:rPr lang="en-US" altLang="ko-KR" dirty="0"/>
              <a:t>MLP </a:t>
            </a:r>
            <a:r>
              <a:rPr lang="ko-KR" altLang="en-US" dirty="0"/>
              <a:t>부분만 </a:t>
            </a:r>
            <a:r>
              <a:rPr lang="en-US" altLang="ko-KR" dirty="0"/>
              <a:t>Sparse </a:t>
            </a:r>
            <a:r>
              <a:rPr lang="en-US" altLang="ko-KR" dirty="0" err="1"/>
              <a:t>MoE</a:t>
            </a:r>
            <a:r>
              <a:rPr lang="ko-KR" altLang="en-US" dirty="0"/>
              <a:t>로 교체하여 적용하자</a:t>
            </a:r>
            <a:endParaRPr lang="en-US" altLang="ko-KR" dirty="0"/>
          </a:p>
          <a:p>
            <a:pPr lvl="1"/>
            <a:endParaRPr lang="ko-KR" altLang="en-US" dirty="0"/>
          </a:p>
        </p:txBody>
      </p:sp>
      <p:pic>
        <p:nvPicPr>
          <p:cNvPr id="5" name="그림 4" descr="텍스트, 스크린샷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9A6784-5EC7-BF42-E167-45D7524E8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37" y="2136082"/>
            <a:ext cx="7748663" cy="39468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9C1565-0982-057B-15E6-0FF89BCA712C}"/>
                  </a:ext>
                </a:extLst>
              </p:cNvPr>
              <p:cNvSpPr txBox="1"/>
              <p:nvPr/>
            </p:nvSpPr>
            <p:spPr>
              <a:xfrm>
                <a:off x="8637663" y="3059668"/>
                <a:ext cx="3035300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𝑀𝐿𝑃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𝐺𝐸𝐿𝑈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9C1565-0982-057B-15E6-0FF89BCA7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663" y="3059668"/>
                <a:ext cx="3035300" cy="369332"/>
              </a:xfrm>
              <a:prstGeom prst="rect">
                <a:avLst/>
              </a:prstGeom>
              <a:blipFill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60B689FF-3706-B047-3C9A-5BFA8535FA2A}"/>
              </a:ext>
            </a:extLst>
          </p:cNvPr>
          <p:cNvCxnSpPr>
            <a:cxnSpLocks/>
          </p:cNvCxnSpPr>
          <p:nvPr/>
        </p:nvCxnSpPr>
        <p:spPr>
          <a:xfrm>
            <a:off x="7785100" y="3244334"/>
            <a:ext cx="990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DE7AB31-0173-CFC3-D367-48EFEF12C49F}"/>
              </a:ext>
            </a:extLst>
          </p:cNvPr>
          <p:cNvSpPr txBox="1"/>
          <p:nvPr/>
        </p:nvSpPr>
        <p:spPr>
          <a:xfrm>
            <a:off x="3042482" y="6082524"/>
            <a:ext cx="398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기존 </a:t>
            </a:r>
            <a:r>
              <a:rPr lang="en-US" altLang="ko-KR" dirty="0" err="1"/>
              <a:t>ViT</a:t>
            </a:r>
            <a:r>
              <a:rPr lang="en-US" altLang="ko-KR" dirty="0"/>
              <a:t> </a:t>
            </a:r>
            <a:r>
              <a:rPr lang="ko-KR" altLang="en-US" dirty="0"/>
              <a:t>구조</a:t>
            </a:r>
          </a:p>
        </p:txBody>
      </p:sp>
    </p:spTree>
    <p:extLst>
      <p:ext uri="{BB962C8B-B14F-4D97-AF65-F5344CB8AC3E}">
        <p14:creationId xmlns:p14="http://schemas.microsoft.com/office/powerpoint/2010/main" val="1009671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124CF20-D93E-AA37-3ACB-A0AC1C508A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Architecture</a:t>
            </a:r>
            <a:endParaRPr lang="ko-KR" altLang="en-US" dirty="0"/>
          </a:p>
        </p:txBody>
      </p:sp>
      <p:pic>
        <p:nvPicPr>
          <p:cNvPr id="9" name="내용 개체 틀 8" descr="텍스트, 폰트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8843943-D6BD-22C4-937D-C3BA2F9B2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13" y="1047445"/>
            <a:ext cx="11331575" cy="15531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F21E40F-0F0A-18F6-25FB-DAF3CCF5CFE5}"/>
              </a:ext>
            </a:extLst>
          </p:cNvPr>
          <p:cNvSpPr txBox="1"/>
          <p:nvPr/>
        </p:nvSpPr>
        <p:spPr>
          <a:xfrm>
            <a:off x="519036" y="2679358"/>
            <a:ext cx="10809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기존의 </a:t>
            </a:r>
            <a:r>
              <a:rPr lang="en-US" altLang="ko-KR" dirty="0" err="1"/>
              <a:t>ViT</a:t>
            </a:r>
            <a:r>
              <a:rPr lang="en-US" altLang="ko-KR" dirty="0"/>
              <a:t> </a:t>
            </a:r>
            <a:r>
              <a:rPr lang="ko-KR" altLang="en-US" dirty="0"/>
              <a:t>의 </a:t>
            </a:r>
            <a:r>
              <a:rPr lang="en-US" altLang="ko-KR" dirty="0"/>
              <a:t>MLP </a:t>
            </a:r>
            <a:r>
              <a:rPr lang="ko-KR" altLang="en-US" dirty="0"/>
              <a:t>블록을 </a:t>
            </a:r>
            <a:r>
              <a:rPr lang="en-US" altLang="ko-KR" dirty="0"/>
              <a:t>Sparse </a:t>
            </a:r>
            <a:r>
              <a:rPr lang="en-US" altLang="ko-KR" dirty="0" err="1"/>
              <a:t>MoE</a:t>
            </a:r>
            <a:r>
              <a:rPr lang="en-US" altLang="ko-KR" dirty="0"/>
              <a:t> </a:t>
            </a:r>
            <a:r>
              <a:rPr lang="ko-KR" altLang="en-US" dirty="0"/>
              <a:t>블록으로 변경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28DFB7-CD8C-3ACA-423C-DA59520E68AD}"/>
                  </a:ext>
                </a:extLst>
              </p:cNvPr>
              <p:cNvSpPr txBox="1"/>
              <p:nvPr/>
            </p:nvSpPr>
            <p:spPr>
              <a:xfrm>
                <a:off x="1936750" y="3203654"/>
                <a:ext cx="3035300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𝑀𝐿𝑃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𝐺𝐸𝐿𝑈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28DFB7-CD8C-3ACA-423C-DA59520E6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750" y="3203654"/>
                <a:ext cx="3035300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5AB3BF-78AC-8E9A-BC28-3E6521BC6C25}"/>
                  </a:ext>
                </a:extLst>
              </p:cNvPr>
              <p:cNvSpPr txBox="1"/>
              <p:nvPr/>
            </p:nvSpPr>
            <p:spPr>
              <a:xfrm>
                <a:off x="1936750" y="5045987"/>
                <a:ext cx="3035300" cy="7645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𝑀𝑜𝐸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5AB3BF-78AC-8E9A-BC28-3E6521BC6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750" y="5045987"/>
                <a:ext cx="3035300" cy="7645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0915DD6-D353-13D6-171D-D65A6880D786}"/>
                  </a:ext>
                </a:extLst>
              </p:cNvPr>
              <p:cNvSpPr txBox="1"/>
              <p:nvPr/>
            </p:nvSpPr>
            <p:spPr>
              <a:xfrm>
                <a:off x="6930390" y="3572986"/>
                <a:ext cx="4305299" cy="1477328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latin typeface="Cambria Math" panose="02040503050406030204" pitchFamily="18" charset="0"/>
                  </a:rPr>
                  <a:t>각  </a:t>
                </a:r>
                <a:r>
                  <a:rPr lang="en-US" altLang="ko-KR" b="1" dirty="0">
                    <a:latin typeface="Cambria Math" panose="02040503050406030204" pitchFamily="18" charset="0"/>
                  </a:rPr>
                  <a:t>expert(</a:t>
                </a:r>
                <a:r>
                  <a:rPr lang="en-US" altLang="ko-KR" b="1" dirty="0" err="1">
                    <a:latin typeface="Cambria Math" panose="02040503050406030204" pitchFamily="18" charset="0"/>
                  </a:rPr>
                  <a:t>i</a:t>
                </a:r>
                <a:r>
                  <a:rPr lang="ko-KR" altLang="en-US" b="1" dirty="0">
                    <a:latin typeface="Cambria Math" panose="02040503050406030204" pitchFamily="18" charset="0"/>
                  </a:rPr>
                  <a:t>개</a:t>
                </a:r>
                <a:r>
                  <a:rPr lang="en-US" altLang="ko-KR" b="1" dirty="0">
                    <a:latin typeface="Cambria Math" panose="02040503050406030204" pitchFamily="18" charset="0"/>
                  </a:rPr>
                  <a:t>)</a:t>
                </a:r>
                <a:r>
                  <a:rPr lang="ko-KR" altLang="en-US" b="1" dirty="0">
                    <a:latin typeface="Cambria Math" panose="02040503050406030204" pitchFamily="18" charset="0"/>
                  </a:rPr>
                  <a:t>는 </a:t>
                </a:r>
                <a:r>
                  <a:rPr lang="en-US" altLang="ko-KR" b="1" dirty="0">
                    <a:latin typeface="Cambria Math" panose="02040503050406030204" pitchFamily="18" charset="0"/>
                  </a:rPr>
                  <a:t>MLP </a:t>
                </a:r>
                <a:r>
                  <a:rPr lang="ko-KR" altLang="en-US" b="1" dirty="0">
                    <a:latin typeface="Cambria Math" panose="02040503050406030204" pitchFamily="18" charset="0"/>
                  </a:rPr>
                  <a:t>구조로 되어있음</a:t>
                </a:r>
                <a:endParaRPr lang="en-US" altLang="ko-KR" b="1" dirty="0">
                  <a:latin typeface="Cambria Math" panose="02040503050406030204" pitchFamily="18" charset="0"/>
                </a:endParaRPr>
              </a:p>
              <a:p>
                <a:endParaRPr lang="en-US" altLang="ko-K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router</a:t>
                </a:r>
                <a:r>
                  <a:rPr lang="ko-KR" altLang="en-US" dirty="0"/>
                  <a:t>가 계산한 </a:t>
                </a:r>
                <a:r>
                  <a:rPr lang="en-US" altLang="ko-KR" dirty="0"/>
                  <a:t>gate </a:t>
                </a:r>
                <a:r>
                  <a:rPr lang="ko-KR" altLang="en-US" dirty="0"/>
                  <a:t>값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dirty="0"/>
                  <a:t> </a:t>
                </a:r>
                <a:r>
                  <a:rPr lang="en-US" altLang="ko-KR" dirty="0" err="1"/>
                  <a:t>i</a:t>
                </a:r>
                <a:r>
                  <a:rPr lang="ko-KR" altLang="en-US" dirty="0"/>
                  <a:t>번째 </a:t>
                </a:r>
                <a:r>
                  <a:rPr lang="en-US" altLang="ko-KR" dirty="0"/>
                  <a:t>expert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MLP </a:t>
                </a:r>
                <a:r>
                  <a:rPr lang="ko-KR" altLang="en-US" dirty="0"/>
                  <a:t>출력</a:t>
                </a:r>
                <a:endParaRPr lang="en-US" altLang="ko-KR" dirty="0"/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0915DD6-D353-13D6-171D-D65A6880D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390" y="3572986"/>
                <a:ext cx="4305299" cy="1477328"/>
              </a:xfrm>
              <a:prstGeom prst="rect">
                <a:avLst/>
              </a:prstGeom>
              <a:blipFill>
                <a:blip r:embed="rId5"/>
                <a:stretch>
                  <a:fillRect l="-1130" t="-1639"/>
                </a:stretch>
              </a:blip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67D0197-B438-E4B8-F3E0-CBB9C96738A9}"/>
              </a:ext>
            </a:extLst>
          </p:cNvPr>
          <p:cNvCxnSpPr/>
          <p:nvPr/>
        </p:nvCxnSpPr>
        <p:spPr>
          <a:xfrm>
            <a:off x="3454400" y="3771900"/>
            <a:ext cx="0" cy="107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F2C24FD-F199-6EC5-38B4-99069EA824AF}"/>
              </a:ext>
            </a:extLst>
          </p:cNvPr>
          <p:cNvSpPr txBox="1"/>
          <p:nvPr/>
        </p:nvSpPr>
        <p:spPr>
          <a:xfrm>
            <a:off x="3529330" y="4124820"/>
            <a:ext cx="11087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변경</a:t>
            </a:r>
          </a:p>
        </p:txBody>
      </p:sp>
    </p:spTree>
    <p:extLst>
      <p:ext uri="{BB962C8B-B14F-4D97-AF65-F5344CB8AC3E}">
        <p14:creationId xmlns:p14="http://schemas.microsoft.com/office/powerpoint/2010/main" val="907848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F162461-3C25-1300-3B84-C5F8C43E4F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Architecture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D86D2F-4B83-F424-FD39-DEEC1012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모델 구조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9" name="그림 8" descr="스크린샷, 도표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CB65AD-53DE-BB32-4408-66311311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37" y="1648596"/>
            <a:ext cx="6516009" cy="260068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DE196BF-941B-9EFE-3777-BA88D5EBD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330" y="1936521"/>
            <a:ext cx="790685" cy="2572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3EAFD7-E87C-6B17-3430-D329D91798B3}"/>
              </a:ext>
            </a:extLst>
          </p:cNvPr>
          <p:cNvSpPr txBox="1"/>
          <p:nvPr/>
        </p:nvSpPr>
        <p:spPr>
          <a:xfrm>
            <a:off x="7915145" y="1901344"/>
            <a:ext cx="39436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: </a:t>
            </a:r>
            <a:r>
              <a:rPr lang="ko-KR" altLang="en-US" sz="1300" dirty="0"/>
              <a:t>한 이미지의 토큰을 같은 계열의 색으로 표현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B77C2F6-2E95-F8C6-E013-2C0FCCDEB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330" y="2269205"/>
            <a:ext cx="790685" cy="2923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3F629D-D945-BF77-A5AC-27A0B873963D}"/>
              </a:ext>
            </a:extLst>
          </p:cNvPr>
          <p:cNvSpPr txBox="1"/>
          <p:nvPr/>
        </p:nvSpPr>
        <p:spPr>
          <a:xfrm>
            <a:off x="7915145" y="2212114"/>
            <a:ext cx="39436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: </a:t>
            </a:r>
            <a:r>
              <a:rPr lang="ko-KR" altLang="en-US" sz="1300" dirty="0"/>
              <a:t>서로 다른  이미지의 토큰들이 섞여 있는 상태</a:t>
            </a:r>
            <a:endParaRPr lang="en-US" altLang="ko-KR" sz="1300" dirty="0"/>
          </a:p>
          <a:p>
            <a:r>
              <a:rPr lang="en-US" altLang="ko-KR" sz="1300" dirty="0"/>
              <a:t>   </a:t>
            </a:r>
            <a:r>
              <a:rPr lang="ko-KR" altLang="en-US" sz="1300" dirty="0"/>
              <a:t>각 토큰은 독립적으로 라우팅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3ADA01D1-8244-D522-2639-150E033A6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7330" y="2811705"/>
            <a:ext cx="800212" cy="25721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7A764E6-F3DB-0B8B-4F2B-3DC16FA4E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6247" y="3114362"/>
            <a:ext cx="771633" cy="28579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F15D350-1AAE-47F1-5B26-677036FE79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7330" y="3517553"/>
            <a:ext cx="857370" cy="2572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408B0E9-4602-BCAA-87C3-2C1AF30A8CC8}"/>
              </a:ext>
            </a:extLst>
          </p:cNvPr>
          <p:cNvSpPr txBox="1"/>
          <p:nvPr/>
        </p:nvSpPr>
        <p:spPr>
          <a:xfrm>
            <a:off x="7923119" y="2761828"/>
            <a:ext cx="39436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: </a:t>
            </a:r>
            <a:r>
              <a:rPr lang="ko-KR" altLang="en-US" sz="1300" dirty="0"/>
              <a:t>같은 디바이스</a:t>
            </a:r>
            <a:r>
              <a:rPr lang="en-US" altLang="ko-KR" sz="1300" dirty="0"/>
              <a:t>(</a:t>
            </a:r>
            <a:r>
              <a:rPr lang="en-US" altLang="ko-KR" sz="1300" dirty="0" err="1"/>
              <a:t>gpu,tpu</a:t>
            </a:r>
            <a:r>
              <a:rPr lang="en-US" altLang="ko-KR" sz="1300" dirty="0"/>
              <a:t>) </a:t>
            </a:r>
            <a:r>
              <a:rPr lang="ko-KR" altLang="en-US" sz="1300" dirty="0"/>
              <a:t>안에서의 연산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EE6F37-2DC6-C1B2-7FD7-68007D3C69CD}"/>
              </a:ext>
            </a:extLst>
          </p:cNvPr>
          <p:cNvSpPr txBox="1"/>
          <p:nvPr/>
        </p:nvSpPr>
        <p:spPr>
          <a:xfrm>
            <a:off x="7898288" y="3099662"/>
            <a:ext cx="41832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: </a:t>
            </a:r>
            <a:r>
              <a:rPr lang="ko-KR" altLang="en-US" sz="1300" dirty="0"/>
              <a:t>모든 장치가 서로 데이터를 주고받는 방식  </a:t>
            </a:r>
            <a:r>
              <a:rPr lang="en-US" altLang="ko-KR" sz="1300" dirty="0"/>
              <a:t>(All To All)</a:t>
            </a:r>
            <a:endParaRPr lang="ko-KR" altLang="en-US" sz="13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C6CA5E-A1E3-BF9F-49DE-F829C8C5CFF5}"/>
              </a:ext>
            </a:extLst>
          </p:cNvPr>
          <p:cNvSpPr txBox="1"/>
          <p:nvPr/>
        </p:nvSpPr>
        <p:spPr>
          <a:xfrm>
            <a:off x="8009427" y="3517553"/>
            <a:ext cx="38487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: </a:t>
            </a:r>
            <a:r>
              <a:rPr lang="ko-KR" altLang="en-US" sz="1300" dirty="0"/>
              <a:t>토큰 단위로 </a:t>
            </a:r>
            <a:r>
              <a:rPr lang="en-US" altLang="ko-KR" sz="1300" dirty="0"/>
              <a:t>All to All </a:t>
            </a:r>
            <a:r>
              <a:rPr lang="ko-KR" altLang="en-US" sz="1300" dirty="0"/>
              <a:t>전송</a:t>
            </a:r>
          </a:p>
        </p:txBody>
      </p:sp>
    </p:spTree>
    <p:extLst>
      <p:ext uri="{BB962C8B-B14F-4D97-AF65-F5344CB8AC3E}">
        <p14:creationId xmlns:p14="http://schemas.microsoft.com/office/powerpoint/2010/main" val="2082557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9BDF3C8-143A-85A0-3747-AEF6505DF1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B4F7D2-EDB1-E99E-A40B-23156EDBF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Router(</a:t>
            </a:r>
            <a:r>
              <a:rPr lang="ko-KR" altLang="en-US" dirty="0"/>
              <a:t>토큰이 들어오면 </a:t>
            </a:r>
            <a:r>
              <a:rPr lang="en-US" altLang="ko-KR" dirty="0"/>
              <a:t>expert </a:t>
            </a:r>
            <a:r>
              <a:rPr lang="ko-KR" altLang="en-US" dirty="0"/>
              <a:t>선택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Routing function(g(x)) </a:t>
            </a:r>
            <a:r>
              <a:rPr lang="ko-KR" altLang="en-US" dirty="0">
                <a:solidFill>
                  <a:srgbClr val="FF0000"/>
                </a:solidFill>
              </a:rPr>
              <a:t>사용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0E9189-ECF0-D438-8BC2-1B184CDC668F}"/>
                  </a:ext>
                </a:extLst>
              </p:cNvPr>
              <p:cNvSpPr txBox="1"/>
              <p:nvPr/>
            </p:nvSpPr>
            <p:spPr>
              <a:xfrm>
                <a:off x="0" y="2002314"/>
                <a:ext cx="5328286" cy="37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𝑇𝑂𝑃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𝑊𝑥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+∈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0E9189-ECF0-D438-8BC2-1B184CDC6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02314"/>
                <a:ext cx="5328286" cy="374526"/>
              </a:xfrm>
              <a:prstGeom prst="rect">
                <a:avLst/>
              </a:prstGeom>
              <a:blipFill>
                <a:blip r:embed="rId3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A4A4429-6A2D-F7BD-2F3E-E6BD71BFFF2A}"/>
                  </a:ext>
                </a:extLst>
              </p:cNvPr>
              <p:cNvSpPr txBox="1"/>
              <p:nvPr/>
            </p:nvSpPr>
            <p:spPr>
              <a:xfrm>
                <a:off x="5328286" y="1725315"/>
                <a:ext cx="3781424" cy="9285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라</m:t>
                    </m:r>
                  </m:oMath>
                </a14:m>
                <a:r>
                  <a:rPr lang="ko-KR" altLang="en-US" dirty="0"/>
                  <a:t>우팅 함수</a:t>
                </a: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k:</a:t>
                </a:r>
                <a:r>
                  <a:rPr lang="ko-KR" altLang="en-US" dirty="0"/>
                  <a:t>선택할 </a:t>
                </a:r>
                <a:r>
                  <a:rPr lang="en-US" altLang="ko-KR" dirty="0"/>
                  <a:t>expert </a:t>
                </a:r>
                <a:r>
                  <a:rPr lang="ko-KR" altLang="en-US" dirty="0"/>
                  <a:t>개수</a:t>
                </a: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Gaussian noise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A4A4429-6A2D-F7BD-2F3E-E6BD71BFF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286" y="1725315"/>
                <a:ext cx="3781424" cy="928524"/>
              </a:xfrm>
              <a:prstGeom prst="rect">
                <a:avLst/>
              </a:prstGeom>
              <a:blipFill>
                <a:blip r:embed="rId4"/>
                <a:stretch>
                  <a:fillRect l="-968" t="-3947" b="-98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434723-A563-AE6B-3907-6B243E448ADE}"/>
                  </a:ext>
                </a:extLst>
              </p:cNvPr>
              <p:cNvSpPr txBox="1"/>
              <p:nvPr/>
            </p:nvSpPr>
            <p:spPr>
              <a:xfrm>
                <a:off x="1005840" y="2960370"/>
                <a:ext cx="6492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ea typeface="KoPubWorld돋움체 Bold" panose="00000800000000000000"/>
                  </a:rPr>
                  <a:t>Gaussian noise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o-KR" altLang="en-US" dirty="0">
                    <a:ea typeface="KoPubWorld돋움체 Bold" panose="00000800000000000000"/>
                  </a:rPr>
                  <a:t>역할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>
                    <a:ea typeface="KoPubWorld돋움체 Bold" panose="00000800000000000000"/>
                  </a:rPr>
                  <a:t>Routing</a:t>
                </a:r>
                <a:r>
                  <a:rPr lang="ko-KR" altLang="en-US" dirty="0">
                    <a:ea typeface="KoPubWorld돋움체 Bold" panose="00000800000000000000"/>
                  </a:rPr>
                  <a:t>의 결과가 </a:t>
                </a:r>
                <a:r>
                  <a:rPr lang="en-US" altLang="ko-KR" dirty="0">
                    <a:ea typeface="KoPubWorld돋움체 Bold" panose="00000800000000000000"/>
                  </a:rPr>
                  <a:t>deterministic </a:t>
                </a:r>
                <a:r>
                  <a:rPr lang="ko-KR" altLang="en-US" dirty="0">
                    <a:ea typeface="KoPubWorld돋움체 Bold" panose="00000800000000000000"/>
                  </a:rPr>
                  <a:t>해지는 것을 방지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>
                    <a:ea typeface="KoPubWorld돋움체 Bold" panose="00000800000000000000"/>
                  </a:rPr>
                  <a:t>Exploration </a:t>
                </a:r>
                <a:r>
                  <a:rPr lang="ko-KR" altLang="en-US" dirty="0">
                    <a:ea typeface="KoPubWorld돋움체 Bold" panose="00000800000000000000"/>
                  </a:rPr>
                  <a:t>유도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>
                    <a:solidFill>
                      <a:srgbClr val="FF0000"/>
                    </a:solidFill>
                    <a:ea typeface="KoPubWorld돋움체 Bold" panose="00000800000000000000"/>
                  </a:rPr>
                  <a:t>Expert Collapse </a:t>
                </a:r>
                <a:r>
                  <a:rPr lang="ko-KR" altLang="en-US" dirty="0">
                    <a:solidFill>
                      <a:srgbClr val="FF0000"/>
                    </a:solidFill>
                    <a:ea typeface="KoPubWorld돋움체 Bold" panose="00000800000000000000"/>
                  </a:rPr>
                  <a:t>방지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434723-A563-AE6B-3907-6B243E448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" y="2960370"/>
                <a:ext cx="6492240" cy="1200329"/>
              </a:xfrm>
              <a:prstGeom prst="rect">
                <a:avLst/>
              </a:prstGeom>
              <a:blipFill>
                <a:blip r:embed="rId5"/>
                <a:stretch>
                  <a:fillRect l="-751" t="-4061" b="-710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7C88338-BF80-5A6B-8AAB-6A19577A7E31}"/>
              </a:ext>
            </a:extLst>
          </p:cNvPr>
          <p:cNvCxnSpPr/>
          <p:nvPr/>
        </p:nvCxnSpPr>
        <p:spPr>
          <a:xfrm>
            <a:off x="1280160" y="4160699"/>
            <a:ext cx="20916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3C988487-F231-95E8-8781-2B1539D159BA}"/>
              </a:ext>
            </a:extLst>
          </p:cNvPr>
          <p:cNvCxnSpPr/>
          <p:nvPr/>
        </p:nvCxnSpPr>
        <p:spPr>
          <a:xfrm>
            <a:off x="2148840" y="4160699"/>
            <a:ext cx="0" cy="697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74DB9B8-3EE2-513E-F30E-75E4E29E9279}"/>
              </a:ext>
            </a:extLst>
          </p:cNvPr>
          <p:cNvSpPr txBox="1"/>
          <p:nvPr/>
        </p:nvSpPr>
        <p:spPr>
          <a:xfrm>
            <a:off x="1109662" y="5027379"/>
            <a:ext cx="772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ea typeface="KoPubWorld돋움체 Bold" panose="00000800000000000000"/>
              </a:rPr>
              <a:t>Ex)</a:t>
            </a:r>
            <a:r>
              <a:rPr lang="ko-KR" altLang="en-US" dirty="0">
                <a:ea typeface="KoPubWorld돋움체 Bold" panose="00000800000000000000"/>
              </a:rPr>
              <a:t>일 잘하는 전교 </a:t>
            </a:r>
            <a:r>
              <a:rPr lang="en-US" altLang="ko-KR" dirty="0">
                <a:ea typeface="KoPubWorld돋움체 Bold" panose="00000800000000000000"/>
              </a:rPr>
              <a:t>1</a:t>
            </a:r>
            <a:r>
              <a:rPr lang="ko-KR" altLang="en-US" dirty="0" err="1">
                <a:ea typeface="KoPubWorld돋움체 Bold" panose="00000800000000000000"/>
              </a:rPr>
              <a:t>등한테</a:t>
            </a:r>
            <a:r>
              <a:rPr lang="ko-KR" altLang="en-US" dirty="0">
                <a:ea typeface="KoPubWorld돋움체 Bold" panose="00000800000000000000"/>
              </a:rPr>
              <a:t> 모든 일 맡기기 </a:t>
            </a:r>
            <a:r>
              <a:rPr lang="en-US" altLang="ko-KR" dirty="0">
                <a:ea typeface="KoPubWorld돋움체 Bold" panose="00000800000000000000"/>
              </a:rPr>
              <a:t>(</a:t>
            </a:r>
            <a:r>
              <a:rPr lang="ko-KR" altLang="en-US" dirty="0">
                <a:ea typeface="KoPubWorld돋움체 Bold" panose="00000800000000000000"/>
              </a:rPr>
              <a:t>전교 </a:t>
            </a:r>
            <a:r>
              <a:rPr lang="en-US" altLang="ko-KR" dirty="0">
                <a:ea typeface="KoPubWorld돋움체 Bold" panose="00000800000000000000"/>
              </a:rPr>
              <a:t>2</a:t>
            </a:r>
            <a:r>
              <a:rPr lang="ko-KR" altLang="en-US" dirty="0">
                <a:ea typeface="KoPubWorld돋움체 Bold" panose="00000800000000000000"/>
              </a:rPr>
              <a:t>등</a:t>
            </a:r>
            <a:r>
              <a:rPr lang="en-US" altLang="ko-KR" dirty="0">
                <a:ea typeface="KoPubWorld돋움체 Bold" panose="00000800000000000000"/>
              </a:rPr>
              <a:t>~ </a:t>
            </a:r>
            <a:r>
              <a:rPr lang="ko-KR" altLang="en-US" dirty="0">
                <a:ea typeface="KoPubWorld돋움체 Bold" panose="00000800000000000000"/>
              </a:rPr>
              <a:t>나머지 일 안함</a:t>
            </a:r>
            <a:r>
              <a:rPr lang="en-US" altLang="ko-KR" dirty="0">
                <a:ea typeface="KoPubWorld돋움체 Bold" panose="00000800000000000000"/>
              </a:rPr>
              <a:t>) </a:t>
            </a:r>
            <a:r>
              <a:rPr lang="ko-KR" altLang="en-US" dirty="0">
                <a:ea typeface="KoPubWorld돋움체 Bold" panose="00000800000000000000"/>
              </a:rPr>
              <a:t>방지</a:t>
            </a:r>
          </a:p>
        </p:txBody>
      </p:sp>
    </p:spTree>
    <p:extLst>
      <p:ext uri="{BB962C8B-B14F-4D97-AF65-F5344CB8AC3E}">
        <p14:creationId xmlns:p14="http://schemas.microsoft.com/office/powerpoint/2010/main" val="400709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73C72-DF47-9D4E-77F4-81A503E5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7925CC5-75F7-4611-F33E-ED1557047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7D375F-FC57-8CAC-C676-C1ED4D0CD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기존의 </a:t>
            </a:r>
            <a:r>
              <a:rPr lang="en-US" altLang="ko-KR" dirty="0" err="1"/>
              <a:t>MoE</a:t>
            </a:r>
            <a:r>
              <a:rPr lang="en-US" altLang="ko-KR" dirty="0"/>
              <a:t> Routing Function</a:t>
            </a:r>
            <a:r>
              <a:rPr lang="ko-KR" altLang="en-US" dirty="0"/>
              <a:t>과 차이점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3B168E2-DF18-AC0F-B07D-A65ADD39EFDF}"/>
              </a:ext>
            </a:extLst>
          </p:cNvPr>
          <p:cNvCxnSpPr>
            <a:cxnSpLocks/>
          </p:cNvCxnSpPr>
          <p:nvPr/>
        </p:nvCxnSpPr>
        <p:spPr>
          <a:xfrm>
            <a:off x="5543364" y="1485900"/>
            <a:ext cx="0" cy="3360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A1A7D71-3D23-F12B-4EE0-51B404A0D0DD}"/>
              </a:ext>
            </a:extLst>
          </p:cNvPr>
          <p:cNvSpPr txBox="1"/>
          <p:nvPr/>
        </p:nvSpPr>
        <p:spPr>
          <a:xfrm>
            <a:off x="519037" y="1805940"/>
            <a:ext cx="3961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ea typeface="KoPubWorld돋움체 Bold" panose="00000800000000000000"/>
              </a:rPr>
              <a:t>기존 </a:t>
            </a:r>
            <a:r>
              <a:rPr lang="en-US" altLang="ko-KR" dirty="0" err="1">
                <a:ea typeface="KoPubWorld돋움체 Bold" panose="00000800000000000000"/>
              </a:rPr>
              <a:t>MoE</a:t>
            </a:r>
            <a:endParaRPr lang="ko-KR" altLang="en-US" dirty="0">
              <a:ea typeface="KoPubWorld돋움체 Bold" panose="0000080000000000000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4A35F-90EB-B267-E917-8358CF305CAC}"/>
              </a:ext>
            </a:extLst>
          </p:cNvPr>
          <p:cNvSpPr txBox="1"/>
          <p:nvPr/>
        </p:nvSpPr>
        <p:spPr>
          <a:xfrm>
            <a:off x="6554385" y="1817083"/>
            <a:ext cx="3961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ea typeface="KoPubWorld돋움체 Bold" panose="00000800000000000000"/>
              </a:rPr>
              <a:t>논문 </a:t>
            </a:r>
            <a:r>
              <a:rPr lang="en-US" altLang="ko-KR" dirty="0" err="1">
                <a:ea typeface="KoPubWorld돋움체 Bold" panose="00000800000000000000"/>
              </a:rPr>
              <a:t>MoE</a:t>
            </a:r>
            <a:endParaRPr lang="ko-KR" altLang="en-US" dirty="0">
              <a:ea typeface="KoPubWorld돋움체 Bold" panose="0000080000000000000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406EDA-27CB-EA1C-B509-FF5AC6181298}"/>
                  </a:ext>
                </a:extLst>
              </p:cNvPr>
              <p:cNvSpPr txBox="1"/>
              <p:nvPr/>
            </p:nvSpPr>
            <p:spPr>
              <a:xfrm>
                <a:off x="6831143" y="2186415"/>
                <a:ext cx="4043319" cy="37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𝑇𝑂𝑃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𝑊𝑥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+∈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406EDA-27CB-EA1C-B509-FF5AC6181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143" y="2186415"/>
                <a:ext cx="4043319" cy="374526"/>
              </a:xfrm>
              <a:prstGeom prst="rect">
                <a:avLst/>
              </a:prstGeom>
              <a:blipFill>
                <a:blip r:embed="rId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35087679-FEA4-E2D1-C161-7F81843ADD87}"/>
              </a:ext>
            </a:extLst>
          </p:cNvPr>
          <p:cNvSpPr/>
          <p:nvPr/>
        </p:nvSpPr>
        <p:spPr>
          <a:xfrm>
            <a:off x="4255586" y="2250736"/>
            <a:ext cx="2575557" cy="2915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C13500-5900-8C78-6108-603BADC71578}"/>
                  </a:ext>
                </a:extLst>
              </p:cNvPr>
              <p:cNvSpPr txBox="1"/>
              <p:nvPr/>
            </p:nvSpPr>
            <p:spPr>
              <a:xfrm>
                <a:off x="519037" y="2214431"/>
                <a:ext cx="3663983" cy="37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𝑇𝑂𝑃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𝑊𝑥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+∈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C13500-5900-8C78-6108-603BADC71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37" y="2214431"/>
                <a:ext cx="3663983" cy="374526"/>
              </a:xfrm>
              <a:prstGeom prst="rect">
                <a:avLst/>
              </a:prstGeom>
              <a:blipFill>
                <a:blip r:embed="rId3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037C72-651F-AAFF-6CEE-0C85BCAD2685}"/>
                  </a:ext>
                </a:extLst>
              </p:cNvPr>
              <p:cNvSpPr txBox="1"/>
              <p:nvPr/>
            </p:nvSpPr>
            <p:spPr>
              <a:xfrm>
                <a:off x="685800" y="4972050"/>
                <a:ext cx="10698478" cy="175580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>
                    <a:ea typeface="KoPubWorld돋움체 Bold" panose="00000800000000000000"/>
                  </a:rPr>
                  <a:t>기존 </a:t>
                </a:r>
                <a:r>
                  <a:rPr lang="en-US" altLang="ko-KR" dirty="0" err="1">
                    <a:ea typeface="KoPubWorld돋움체 Bold" panose="00000800000000000000"/>
                  </a:rPr>
                  <a:t>MoE</a:t>
                </a:r>
                <a:r>
                  <a:rPr lang="en-US" altLang="ko-KR" dirty="0">
                    <a:ea typeface="KoPubWorld돋움체 Bold" panose="00000800000000000000"/>
                  </a:rPr>
                  <a:t> </a:t>
                </a:r>
                <a:r>
                  <a:rPr lang="ko-KR" altLang="en-US" dirty="0">
                    <a:ea typeface="KoPubWorld돋움체 Bold" panose="00000800000000000000"/>
                  </a:rPr>
                  <a:t>문제</a:t>
                </a:r>
                <a:r>
                  <a:rPr lang="en-US" altLang="ko-KR" dirty="0">
                    <a:ea typeface="KoPubWorld돋움체 Bold" panose="00000800000000000000"/>
                  </a:rPr>
                  <a:t>: k=1</a:t>
                </a:r>
                <a:r>
                  <a:rPr lang="ko-KR" altLang="en-US" dirty="0">
                    <a:ea typeface="KoPubWorld돋움체 Bold" panose="00000800000000000000"/>
                  </a:rPr>
                  <a:t>일 때 문제 발생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ko-KR" dirty="0">
                    <a:ea typeface="KoPubWorld돋움체 Bold" panose="00000800000000000000"/>
                  </a:rPr>
                  <a:t>k=1</a:t>
                </a:r>
                <a:r>
                  <a:rPr lang="ko-KR" altLang="en-US" dirty="0">
                    <a:ea typeface="KoPubWorld돋움체 Bold" panose="00000800000000000000"/>
                  </a:rPr>
                  <a:t>이면 </a:t>
                </a:r>
                <a:r>
                  <a:rPr lang="en-US" altLang="ko-KR" dirty="0">
                    <a:ea typeface="KoPubWorld돋움체 Bold" panose="00000800000000000000"/>
                  </a:rPr>
                  <a:t>logit</a:t>
                </a:r>
                <a:r>
                  <a:rPr lang="ko-KR" altLang="en-US" dirty="0">
                    <a:ea typeface="KoPubWorld돋움체 Bold" panose="00000800000000000000"/>
                  </a:rPr>
                  <a:t>을 </a:t>
                </a:r>
                <a:r>
                  <a:rPr lang="ko-KR" altLang="en-US" dirty="0" err="1">
                    <a:ea typeface="KoPubWorld돋움체 Bold" panose="00000800000000000000"/>
                  </a:rPr>
                  <a:t>구한후</a:t>
                </a:r>
                <a:r>
                  <a:rPr lang="ko-KR" altLang="en-US" dirty="0">
                    <a:ea typeface="KoPubWorld돋움체 Bold" panose="0000080000000000000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를</m:t>
                    </m:r>
                  </m:oMath>
                </a14:m>
                <a:r>
                  <a:rPr lang="ko-KR" altLang="en-US" dirty="0">
                    <a:ea typeface="KoPubWorld돋움체 Bold" panose="00000800000000000000"/>
                  </a:rPr>
                  <a:t> 구하면 </a:t>
                </a:r>
                <a:r>
                  <a:rPr lang="en-US" altLang="ko-KR" dirty="0">
                    <a:ea typeface="KoPubWorld돋움체 Bold" panose="00000800000000000000"/>
                  </a:rPr>
                  <a:t>1</a:t>
                </a:r>
                <a:r>
                  <a:rPr lang="ko-KR" altLang="en-US" dirty="0">
                    <a:ea typeface="KoPubWorld돋움체 Bold" panose="00000800000000000000"/>
                  </a:rPr>
                  <a:t>개만 남음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ko-KR" altLang="en-US" dirty="0">
                    <a:ea typeface="KoPubWorld돋움체 Bold" panose="00000800000000000000"/>
                  </a:rPr>
                  <a:t>그 다음 </a:t>
                </a:r>
                <a:r>
                  <a:rPr lang="en-US" altLang="ko-KR" dirty="0" err="1">
                    <a:ea typeface="KoPubWorld돋움체 Bold" panose="00000800000000000000"/>
                  </a:rPr>
                  <a:t>softmax</a:t>
                </a:r>
                <a:r>
                  <a:rPr lang="ko-KR" altLang="en-US" dirty="0">
                    <a:ea typeface="KoPubWorld돋움체 Bold" panose="00000800000000000000"/>
                  </a:rPr>
                  <a:t>를 적용하면 </a:t>
                </a:r>
                <a:r>
                  <a:rPr lang="en-US" altLang="ko-KR" dirty="0">
                    <a:ea typeface="KoPubWorld돋움체 Bold" panose="00000800000000000000"/>
                  </a:rPr>
                  <a:t>1</a:t>
                </a:r>
                <a:r>
                  <a:rPr lang="ko-KR" altLang="en-US" dirty="0">
                    <a:ea typeface="KoPubWorld돋움체 Bold" panose="00000800000000000000"/>
                  </a:rPr>
                  <a:t>개의 </a:t>
                </a:r>
                <a:r>
                  <a:rPr lang="en-US" altLang="ko-KR" dirty="0">
                    <a:ea typeface="KoPubWorld돋움체 Bold" panose="00000800000000000000"/>
                  </a:rPr>
                  <a:t>logit</a:t>
                </a:r>
                <a:r>
                  <a:rPr lang="ko-KR" altLang="en-US" dirty="0">
                    <a:ea typeface="KoPubWorld돋움체 Bold" panose="00000800000000000000"/>
                  </a:rPr>
                  <a:t>값만 영향을 주기 때문에 </a:t>
                </a:r>
                <a:r>
                  <a:rPr lang="en-US" altLang="ko-KR" dirty="0">
                    <a:ea typeface="KoPubWorld돋움체 Bold" panose="00000800000000000000"/>
                  </a:rPr>
                  <a:t>Gate weight </a:t>
                </a:r>
                <a:r>
                  <a:rPr lang="ko-KR" altLang="en-US" dirty="0">
                    <a:ea typeface="KoPubWorld돋움체 Bold" panose="00000800000000000000"/>
                  </a:rPr>
                  <a:t>값이 항상 </a:t>
                </a:r>
                <a:r>
                  <a:rPr lang="en-US" altLang="ko-KR" dirty="0">
                    <a:ea typeface="KoPubWorld돋움체 Bold" panose="00000800000000000000"/>
                  </a:rPr>
                  <a:t>1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ko-KR" dirty="0">
                    <a:ea typeface="KoPubWorld돋움체 Bold" panose="00000800000000000000"/>
                  </a:rPr>
                  <a:t>Gradient</a:t>
                </a:r>
                <a:r>
                  <a:rPr lang="ko-KR" altLang="en-US" dirty="0">
                    <a:ea typeface="KoPubWorld돋움체 Bold" panose="00000800000000000000"/>
                  </a:rPr>
                  <a:t>가 </a:t>
                </a:r>
                <a:r>
                  <a:rPr lang="en-US" altLang="ko-KR" dirty="0">
                    <a:ea typeface="KoPubWorld돋움체 Bold" panose="00000800000000000000"/>
                  </a:rPr>
                  <a:t>0</a:t>
                </a:r>
                <a:r>
                  <a:rPr lang="ko-KR" altLang="en-US" dirty="0" err="1">
                    <a:ea typeface="KoPubWorld돋움체 Bold" panose="00000800000000000000"/>
                  </a:rPr>
                  <a:t>이되어</a:t>
                </a:r>
                <a:r>
                  <a:rPr lang="ko-KR" altLang="en-US" dirty="0">
                    <a:ea typeface="KoPubWorld돋움체 Bold" panose="00000800000000000000"/>
                  </a:rPr>
                  <a:t> 학습 불가능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altLang="ko-KR" dirty="0">
                  <a:ea typeface="KoPubWorld돋움체 Bold" panose="00000800000000000000"/>
                </a:endParaRPr>
              </a:p>
              <a:p>
                <a:r>
                  <a:rPr lang="en-US" altLang="ko-KR" dirty="0">
                    <a:ea typeface="KoPubWorld돋움체 Bold" panose="00000800000000000000"/>
                  </a:rPr>
                  <a:t>=&gt; </a:t>
                </a:r>
                <a:r>
                  <a:rPr lang="ko-KR" altLang="en-US" dirty="0">
                    <a:ea typeface="KoPubWorld돋움체 Bold" panose="00000800000000000000"/>
                  </a:rPr>
                  <a:t>이를 막기 위해 </a:t>
                </a:r>
                <a:r>
                  <a:rPr lang="en-US" altLang="ko-KR" dirty="0" err="1">
                    <a:ea typeface="KoPubWorld돋움체 Bold" panose="00000800000000000000"/>
                  </a:rPr>
                  <a:t>softmax</a:t>
                </a:r>
                <a:r>
                  <a:rPr lang="ko-KR" altLang="en-US" dirty="0">
                    <a:ea typeface="KoPubWorld돋움체 Bold" panose="00000800000000000000"/>
                  </a:rPr>
                  <a:t>를 우선적으로 적용   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037C72-651F-AAFF-6CEE-0C85BCAD2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972050"/>
                <a:ext cx="10698478" cy="1755802"/>
              </a:xfrm>
              <a:prstGeom prst="rect">
                <a:avLst/>
              </a:prstGeom>
              <a:blipFill>
                <a:blip r:embed="rId4"/>
                <a:stretch>
                  <a:fillRect l="-456" t="-2414" b="-448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07A18D-BD02-D7FE-C8D3-BEF8E1D5F98C}"/>
                  </a:ext>
                </a:extLst>
              </p:cNvPr>
              <p:cNvSpPr txBox="1"/>
              <p:nvPr/>
            </p:nvSpPr>
            <p:spPr>
              <a:xfrm>
                <a:off x="570828" y="2755442"/>
                <a:ext cx="437836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ko-KR" altLang="en-US" dirty="0">
                    <a:ea typeface="KoPubWorld돋움체 Bold" panose="00000800000000000000"/>
                  </a:rPr>
                  <a:t>입력 토큰에 대해 </a:t>
                </a:r>
                <a:r>
                  <a:rPr lang="en-US" altLang="ko-KR" dirty="0">
                    <a:ea typeface="KoPubWorld돋움체 Bold" panose="00000800000000000000"/>
                  </a:rPr>
                  <a:t>experts logits</a:t>
                </a:r>
                <a:r>
                  <a:rPr lang="ko-KR" altLang="en-US" dirty="0">
                    <a:ea typeface="KoPubWorld돋움체 Bold" panose="00000800000000000000"/>
                  </a:rPr>
                  <a:t> 구함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AutoNum type="arabicPeriod"/>
                </a:pPr>
                <a:r>
                  <a:rPr lang="en-US" altLang="ko-KR" dirty="0">
                    <a:ea typeface="KoPubWorld돋움체 Bold" panose="00000800000000000000"/>
                  </a:rPr>
                  <a:t> logits </a:t>
                </a:r>
                <a:r>
                  <a:rPr lang="ko-KR" altLang="en-US" dirty="0">
                    <a:ea typeface="KoPubWorld돋움체 Bold" panose="00000800000000000000"/>
                  </a:rPr>
                  <a:t>에서 바로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ko-KR" altLang="en-US" dirty="0">
                    <a:ea typeface="KoPubWorld돋움체 Bold" panose="00000800000000000000"/>
                  </a:rPr>
                  <a:t> 구함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ko-KR" altLang="en-US" i="1">
                        <a:latin typeface="Cambria Math" panose="02040503050406030204" pitchFamily="18" charset="0"/>
                      </a:rPr>
                      <m:t>로</m:t>
                    </m:r>
                  </m:oMath>
                </a14:m>
                <a:r>
                  <a:rPr lang="ko-KR" altLang="en-US" dirty="0">
                    <a:ea typeface="KoPubWorld돋움체 Bold" panose="00000800000000000000"/>
                  </a:rPr>
                  <a:t> 나온 </a:t>
                </a:r>
                <a:r>
                  <a:rPr lang="en-US" altLang="ko-KR" dirty="0">
                    <a:ea typeface="KoPubWorld돋움체 Bold" panose="00000800000000000000"/>
                  </a:rPr>
                  <a:t>experts</a:t>
                </a:r>
                <a:r>
                  <a:rPr lang="ko-KR" altLang="en-US" dirty="0">
                    <a:ea typeface="KoPubWorld돋움체 Bold" panose="00000800000000000000"/>
                  </a:rPr>
                  <a:t>만 </a:t>
                </a:r>
                <a:r>
                  <a:rPr lang="en-US" altLang="ko-KR" dirty="0" err="1">
                    <a:ea typeface="KoPubWorld돋움체 Bold" panose="00000800000000000000"/>
                  </a:rPr>
                  <a:t>softmax</a:t>
                </a:r>
                <a:r>
                  <a:rPr lang="en-US" altLang="ko-KR" dirty="0">
                    <a:ea typeface="KoPubWorld돋움체 Bold" panose="00000800000000000000"/>
                  </a:rPr>
                  <a:t> </a:t>
                </a:r>
                <a:r>
                  <a:rPr lang="ko-KR" altLang="en-US" dirty="0">
                    <a:ea typeface="KoPubWorld돋움체 Bold" panose="00000800000000000000"/>
                  </a:rPr>
                  <a:t>적용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07A18D-BD02-D7FE-C8D3-BEF8E1D5F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28" y="2755442"/>
                <a:ext cx="4378362" cy="923330"/>
              </a:xfrm>
              <a:prstGeom prst="rect">
                <a:avLst/>
              </a:prstGeom>
              <a:blipFill>
                <a:blip r:embed="rId5"/>
                <a:stretch>
                  <a:fillRect l="-1253" t="-4636" b="-993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3B90C5-9AE7-CE00-C0D1-1C336604CF0A}"/>
                  </a:ext>
                </a:extLst>
              </p:cNvPr>
              <p:cNvSpPr txBox="1"/>
              <p:nvPr/>
            </p:nvSpPr>
            <p:spPr>
              <a:xfrm>
                <a:off x="7043493" y="2733394"/>
                <a:ext cx="457767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ko-KR" altLang="en-US" dirty="0">
                    <a:ea typeface="KoPubWorld돋움체 Bold" panose="00000800000000000000"/>
                  </a:rPr>
                  <a:t>입력 토큰에 대해 </a:t>
                </a:r>
                <a:r>
                  <a:rPr lang="en-US" altLang="ko-KR" dirty="0">
                    <a:ea typeface="KoPubWorld돋움체 Bold" panose="00000800000000000000"/>
                  </a:rPr>
                  <a:t>experts logits</a:t>
                </a:r>
                <a:r>
                  <a:rPr lang="ko-KR" altLang="en-US" dirty="0">
                    <a:ea typeface="KoPubWorld돋움체 Bold" panose="00000800000000000000"/>
                  </a:rPr>
                  <a:t> 구함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AutoNum type="arabicPeriod"/>
                </a:pPr>
                <a:r>
                  <a:rPr lang="en-US" altLang="ko-KR" dirty="0">
                    <a:ea typeface="KoPubWorld돋움체 Bold" panose="00000800000000000000"/>
                  </a:rPr>
                  <a:t> experts</a:t>
                </a:r>
                <a:r>
                  <a:rPr lang="ko-KR" altLang="en-US" dirty="0">
                    <a:ea typeface="KoPubWorld돋움체 Bold" panose="00000800000000000000"/>
                  </a:rPr>
                  <a:t> </a:t>
                </a:r>
                <a:r>
                  <a:rPr lang="en-US" altLang="ko-KR" dirty="0">
                    <a:ea typeface="KoPubWorld돋움체 Bold" panose="00000800000000000000"/>
                  </a:rPr>
                  <a:t>logits</a:t>
                </a:r>
                <a:r>
                  <a:rPr lang="ko-KR" altLang="en-US" dirty="0">
                    <a:ea typeface="KoPubWorld돋움체 Bold" panose="00000800000000000000"/>
                  </a:rPr>
                  <a:t> 전부를 </a:t>
                </a:r>
                <a:r>
                  <a:rPr lang="en-US" altLang="ko-KR" dirty="0" err="1">
                    <a:ea typeface="KoPubWorld돋움체 Bold" panose="00000800000000000000"/>
                  </a:rPr>
                  <a:t>softmax</a:t>
                </a:r>
                <a:r>
                  <a:rPr lang="en-US" altLang="ko-KR" dirty="0">
                    <a:ea typeface="KoPubWorld돋움체 Bold" panose="00000800000000000000"/>
                  </a:rPr>
                  <a:t> </a:t>
                </a:r>
                <a:r>
                  <a:rPr lang="ko-KR" altLang="en-US" dirty="0">
                    <a:ea typeface="KoPubWorld돋움체 Bold" panose="00000800000000000000"/>
                  </a:rPr>
                  <a:t>적용</a:t>
                </a:r>
                <a:endParaRPr lang="en-US" altLang="ko-KR" dirty="0">
                  <a:ea typeface="KoPubWorld돋움체 Bold" panose="00000800000000000000"/>
                </a:endParaRPr>
              </a:p>
              <a:p>
                <a:pPr marL="342900" indent="-342900">
                  <a:buAutoNum type="arabicPeriod"/>
                </a:pPr>
                <a:r>
                  <a:rPr lang="en-US" altLang="ko-KR" dirty="0" err="1">
                    <a:ea typeface="KoPubWorld돋움체 Bold" panose="00000800000000000000"/>
                  </a:rPr>
                  <a:t>softmax</a:t>
                </a:r>
                <a:r>
                  <a:rPr lang="en-US" altLang="ko-KR" dirty="0">
                    <a:ea typeface="KoPubWorld돋움체 Bold" panose="00000800000000000000"/>
                  </a:rPr>
                  <a:t> </a:t>
                </a:r>
                <a:r>
                  <a:rPr lang="ko-KR" altLang="en-US" dirty="0" err="1">
                    <a:ea typeface="KoPubWorld돋움체 Bold" panose="00000800000000000000"/>
                  </a:rPr>
                  <a:t>적용후</a:t>
                </a:r>
                <a:r>
                  <a:rPr lang="ko-KR" altLang="en-US" dirty="0">
                    <a:ea typeface="KoPubWorld돋움체 Bold" panose="0000080000000000000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𝑇𝑂𝑃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ko-KR" altLang="en-US" dirty="0">
                    <a:ea typeface="KoPubWorld돋움체 Bold" panose="00000800000000000000"/>
                  </a:rPr>
                  <a:t> 구함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3B90C5-9AE7-CE00-C0D1-1C336604C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493" y="2733394"/>
                <a:ext cx="4577673" cy="923330"/>
              </a:xfrm>
              <a:prstGeom prst="rect">
                <a:avLst/>
              </a:prstGeom>
              <a:blipFill>
                <a:blip r:embed="rId6"/>
                <a:stretch>
                  <a:fillRect l="-1065" t="-4605" b="-9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8722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39438</TotalTime>
  <Words>1538</Words>
  <Application>Microsoft Office PowerPoint</Application>
  <PresentationFormat>와이드스크린</PresentationFormat>
  <Paragraphs>211</Paragraphs>
  <Slides>18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30" baseType="lpstr">
      <vt:lpstr>KoPubWorld돋움체 Bold</vt:lpstr>
      <vt:lpstr>KoPubWorld돋움체 Medium</vt:lpstr>
      <vt:lpstr>KoPub돋움체 Bold</vt:lpstr>
      <vt:lpstr>맑은 고딕</vt:lpstr>
      <vt:lpstr>Malgun Gothic Semilight</vt:lpstr>
      <vt:lpstr>Arial</vt:lpstr>
      <vt:lpstr>Calibri</vt:lpstr>
      <vt:lpstr>Calibri Light</vt:lpstr>
      <vt:lpstr>Cambria Math</vt:lpstr>
      <vt:lpstr>Symbol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 Ratio 측정 자동화 솔루션</dc:title>
  <dc:creator>Blee</dc:creator>
  <cp:lastModifiedBy>문현우</cp:lastModifiedBy>
  <cp:revision>2195</cp:revision>
  <cp:lastPrinted>2026-01-16T04:45:07Z</cp:lastPrinted>
  <dcterms:created xsi:type="dcterms:W3CDTF">2020-01-31T06:40:47Z</dcterms:created>
  <dcterms:modified xsi:type="dcterms:W3CDTF">2026-02-13T00:58:49Z</dcterms:modified>
</cp:coreProperties>
</file>