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70" r:id="rId1"/>
  </p:sldMasterIdLst>
  <p:notesMasterIdLst>
    <p:notesMasterId r:id="rId32"/>
  </p:notesMasterIdLst>
  <p:sldIdLst>
    <p:sldId id="342" r:id="rId2"/>
    <p:sldId id="346" r:id="rId3"/>
    <p:sldId id="407" r:id="rId4"/>
    <p:sldId id="494" r:id="rId5"/>
    <p:sldId id="495" r:id="rId6"/>
    <p:sldId id="496" r:id="rId7"/>
    <p:sldId id="497" r:id="rId8"/>
    <p:sldId id="498" r:id="rId9"/>
    <p:sldId id="471" r:id="rId10"/>
    <p:sldId id="499" r:id="rId11"/>
    <p:sldId id="500" r:id="rId12"/>
    <p:sldId id="473" r:id="rId13"/>
    <p:sldId id="501" r:id="rId14"/>
    <p:sldId id="512" r:id="rId15"/>
    <p:sldId id="513" r:id="rId16"/>
    <p:sldId id="502" r:id="rId17"/>
    <p:sldId id="514" r:id="rId18"/>
    <p:sldId id="503" r:id="rId19"/>
    <p:sldId id="515" r:id="rId20"/>
    <p:sldId id="516" r:id="rId21"/>
    <p:sldId id="517" r:id="rId22"/>
    <p:sldId id="518" r:id="rId23"/>
    <p:sldId id="504" r:id="rId24"/>
    <p:sldId id="493" r:id="rId25"/>
    <p:sldId id="507" r:id="rId26"/>
    <p:sldId id="506" r:id="rId27"/>
    <p:sldId id="508" r:id="rId28"/>
    <p:sldId id="509" r:id="rId29"/>
    <p:sldId id="510" r:id="rId30"/>
    <p:sldId id="485" r:id="rId31"/>
  </p:sldIdLst>
  <p:sldSz cx="12192000" cy="6858000"/>
  <p:notesSz cx="6831013" cy="9853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문 기렴" initials="문기" lastIdx="1" clrIdx="0">
    <p:extLst>
      <p:ext uri="{19B8F6BF-5375-455C-9EA6-DF929625EA0E}">
        <p15:presenceInfo xmlns:p15="http://schemas.microsoft.com/office/powerpoint/2012/main" userId="0a84f5e582197c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CC6600"/>
    <a:srgbClr val="FF3300"/>
    <a:srgbClr val="F4B2E1"/>
    <a:srgbClr val="FF9933"/>
    <a:srgbClr val="FF5B5B"/>
    <a:srgbClr val="FF9900"/>
    <a:srgbClr val="AA72D4"/>
    <a:srgbClr val="391DFF"/>
    <a:srgbClr val="00DC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84121" autoAdjust="0"/>
  </p:normalViewPr>
  <p:slideViewPr>
    <p:cSldViewPr snapToGrid="0">
      <p:cViewPr varScale="1">
        <p:scale>
          <a:sx n="93" d="100"/>
          <a:sy n="93" d="100"/>
        </p:scale>
        <p:origin x="1512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69326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F3803-FCDE-4E49-BEE8-1D0AA57BC22C}" type="datetimeFigureOut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1231900"/>
            <a:ext cx="5910263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3102" y="4742051"/>
            <a:ext cx="5464810" cy="38798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69326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FEC2-E03A-4AE0-A376-EF4F600C00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94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A0E59-62F4-2FD7-86E5-83C715BD2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A5537E2-DF33-8241-6B3B-17F927150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45EC048-AD74-FD91-9730-7827E1EC3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A3660B-C982-7FBC-305B-13BE4CC03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302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1D46E-2A51-9070-F192-60E9D4524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3F1A68D-1844-6EEE-F27B-EF68CE204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71B3074-F40F-B7E7-F443-3CC378DC7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8D0AE83-3308-0DB1-EF75-4957632F7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34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74029-DAE9-43FB-0201-416A67671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DDE7E4C-AB18-1353-300A-1B3A2537C6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8EB515B-77DE-8E0E-3AE1-B5FB9E636E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56BAD0F-2EA8-3013-914D-984FD16BD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460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B9FEF-AEC8-C948-9BE6-A091282D7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6FAA545-F0CD-768A-06BC-776D4A66D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8DD042A-E135-759E-9184-9D30F5A50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10B7319-1845-0094-567A-53E33AA87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150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3662B-3BBE-FE07-99F1-6FE5D205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FAB8DEE-399D-F650-A035-8C608151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9322107-5FBC-E24A-AC1B-785D622BF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70100F1-C5C7-0BBD-913C-330862128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807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F243-340C-162D-3ED4-AECBB90E6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1E6EBD4-3D46-24E0-5B2E-52503374E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1AC73F-3CBF-59B7-ECFF-0A22D8BEE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5BD164E-9A80-1847-1D72-8FD96E71E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868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20037-388C-D0AF-6DD1-EB45BE272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4991418-5D3C-67B2-DCA5-5A0D69BA0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484C380-9F6B-63DE-7E3F-6EFEEEC2A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06A659-6D08-12A4-4F18-80F9EAAEE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131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0C2F2-10E8-B391-7BE9-E13C5D968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76E2A99-C837-CC8A-A418-65F225FD9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B927D66-CCFD-7653-2334-ECA9E0BE4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C344268-53A1-2885-7613-592B7B793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154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0B958-66C8-E5A2-35BD-0BCA62A67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E8D05F4-4B61-3B9C-5074-0D8B72EA9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ECD2C1F-C85D-9ACD-F4BE-CC4EFCEB9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9CC3635-7196-33E3-076C-0DACD73EC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3249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02909-A064-2CC5-8F90-6F79742E9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5F91F58-A988-FA8D-3458-BDFB364EA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DB0F747-A6B6-75FC-20FE-597D09CA6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B45A600-FCEA-3B9B-5BA4-22C4CC297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4353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410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2A18D-9694-0C0E-747B-4A68D67CC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B43F75D-9F63-F223-E3E4-D9AABC651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CA20337-18A3-C3BD-5639-4CC111C81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FD3766-79FE-1DEB-5533-0842DC460D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83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4D8E8-A08B-216D-7852-4475B5D8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F7C10AF-4AE8-E22B-DD41-A8EA1D265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5541DC6-65F5-2F26-9BD3-967E943A8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8120CA9-E1C3-579C-FB34-3794CF126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5049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49A27-66B0-EFAD-8949-EFE639F0C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1BFB72-0C4B-AE84-9BCD-F82A5C4EB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28F2F44-6A28-CC42-6A1B-EB955C50C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D113A7-09AA-7A3B-E5B9-E922F419E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1270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F446-D7B0-0F62-C3A5-9F72CDA11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A85B43F-8BB6-6ACB-693A-1BF1A301A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87D0E24-11AA-282D-D9BE-0CAE6BBEF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A0E348F-C68B-8437-B451-6BCF541A9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6601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14192-7610-5977-8216-773CDF90D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A8B72CE-81D2-A856-5E3D-E34684744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201FB30-0835-62A0-78A3-C70AE43B6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318E176-6D62-21AA-95EC-4B8D18B2F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0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E71B-E9AC-75A4-B8C5-5ED141DFF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0728A12-B70E-F24E-68E2-68AB3A275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D3E73AF-ED1A-914A-ABF4-B7EF7232F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E553D4-3350-EA89-26F0-16F3FE08C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7942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DAA93-3700-D6DA-33D4-957D2517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1F216A4-2F7E-B493-43A9-AB99B6A5B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24F04F6-A326-3229-58E8-6F83C8535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B0CE9D1-3E6D-CED5-774D-D9E9601459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1064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4615A-9B80-D06B-D7DB-168B93B75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109861A-1D29-7362-E562-F2BFDB36D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E833613-850B-6C6D-4195-9679A0B91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8325CC3-2123-C8F9-70BC-E4ADB9DED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1649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3148E-F011-1325-DA2A-B98F3887C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85373CE-2005-8B03-C75C-57DF37B35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B6ECC8E-3258-31C1-A860-1C64C38B0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18E14B3-315C-11A9-E195-DC2F9F919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55862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4C176-1412-D5BD-46AA-76310CB57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08A535-A68B-F74C-C023-388D045B1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A3BDDC7-A822-A691-80D4-398C3A2AF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87463C-EE0F-2017-6F9B-0FDE5CC1AD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00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BA556-785E-3EC2-C15B-7F81493FB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8A2F675-75C3-DA61-AA52-B410F625D8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A643578-146B-906A-0DC4-810E46328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2DA8A2-611E-6AD0-3DF2-226228CF5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325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94175-EBD5-E92F-1FBF-F94DACDAF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E7AA7D2-8A9B-337E-9375-7517A0C1B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B20F04C-F688-3DF1-F60C-E78BD1A1A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98A385-9603-CD66-06A8-D098A660C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987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71A38-5297-F732-7D41-A9179A8E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09BF1D7-F8C4-0ECD-58F6-208EAB4E1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A6248A4-228D-5477-4D49-68BBCDC9D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39D2CD9-3A0A-EBA4-98E9-335297EE1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371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2F39E-A8E0-C76F-55A8-8C0E5C055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CFD83E3-DB1E-0163-591C-9419BE341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59603B8-9B81-2FE0-5147-686ACBFAA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96EA7FA-8DA2-E4B2-3351-97DE07C8BD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6562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6984D-1EEC-3552-2702-0B3C46D9D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2BDF262-F7EC-354E-8417-705E1BE765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6C16E9D-CEA0-094F-4793-624943C09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7EFA338-A1BE-3352-BBED-CAD3F992DD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17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1894C-A6C7-A667-6F02-237E9B79E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1F27A8E-5DBA-E3F7-27CC-C5A0B37E5A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4349C1F-9B5D-27EF-3EC6-B4BE84F0D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DDFF86-2602-8D6F-D6B9-2B68748A2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7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34718-42DB-5749-761B-7EB73D1AB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0EDBE7-3F89-6887-A856-877797075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C4DAE8F-2892-9250-CBD7-25BB28CC6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모달리티 자체가 존재하지 않는 경우에는 정렬할 feature가 없기 때문에 근본적인 해결이 어렵</a:t>
            </a:r>
            <a:r>
              <a:rPr lang="ko-KR" altLang="en-US"/>
              <a:t>다</a:t>
            </a:r>
            <a:r>
              <a:rPr lang="en-US" altLang="ko-KR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Teacher가 complete modality를 전제로 학습해야 하므로 실제 missing 환경에서는 한계가 있</a:t>
            </a:r>
            <a:r>
              <a:rPr lang="ko-KR" altLang="en-US"/>
              <a:t>다</a:t>
            </a:r>
            <a:endParaRPr lang="en-US" altLang="ko-KR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prompt는 </a:t>
            </a:r>
            <a:r>
              <a:rPr lang="ko-KR" altLang="ko-KR" b="0"/>
              <a:t>missing 여부만 알려줄 뿐, 실제로 부족한 semantic information 자체를 보완하지</a:t>
            </a:r>
            <a:r>
              <a:rPr lang="ko-KR" altLang="en-US" b="0"/>
              <a:t>는 못한다</a:t>
            </a:r>
            <a:endParaRPr lang="en-US" altLang="ko-KR" b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 b="0"/>
              <a:t>생성 품질에 크게 의존하며, 복원 과정이 복잡하고 training에서도 complete modality를 요구하는 경우가 많</a:t>
            </a:r>
            <a:r>
              <a:rPr lang="ko-KR" altLang="en-US" b="0"/>
              <a:t>다</a:t>
            </a:r>
            <a:r>
              <a:rPr lang="en-US" altLang="ko-KR" b="0"/>
              <a:t>.</a:t>
            </a:r>
            <a:endParaRPr lang="en-US" altLang="ko-KR" b="0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D3659D-E394-CC2A-0C1C-05BA365102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582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8E84F63-7CCD-07EF-3438-3E099D167A4C}"/>
              </a:ext>
            </a:extLst>
          </p:cNvPr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93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F3853-045D-40B1-82A2-45D776B2E9AC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44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0C7ED-5BF3-4D03-B896-DAF14C40C429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95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432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84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1491296"/>
            <a:ext cx="10515600" cy="955812"/>
          </a:xfrm>
        </p:spPr>
        <p:txBody>
          <a:bodyPr anchor="ctr" anchorCtr="0">
            <a:normAutofit/>
          </a:bodyPr>
          <a:lstStyle>
            <a:lvl1pPr>
              <a:defRPr sz="4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37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9623" y="195944"/>
            <a:ext cx="11332755" cy="761999"/>
          </a:xfrm>
        </p:spPr>
        <p:txBody>
          <a:bodyPr>
            <a:normAutofit/>
          </a:bodyPr>
          <a:lstStyle>
            <a:lvl1pPr>
              <a:defRPr sz="3200" b="1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9623" y="1271451"/>
            <a:ext cx="11332755" cy="5033555"/>
          </a:xfrm>
        </p:spPr>
        <p:txBody>
          <a:bodyPr>
            <a:normAutofit/>
          </a:bodyPr>
          <a:lstStyle>
            <a:lvl1pPr marL="266700" indent="-266700" latinLnBrk="0">
              <a:buSzPct val="100000"/>
              <a:buFont typeface="Wingdings 2" panose="05020102010507070707" pitchFamily="18" charset="2"/>
              <a:buChar char=""/>
              <a:defRPr sz="24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  <a:lvl2pPr marL="685800" indent="-228600" latinLnBrk="0">
              <a:buFont typeface="Wingdings 2" panose="05020102010507070707" pitchFamily="18" charset="2"/>
              <a:buChar char=""/>
              <a:defRPr sz="2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2pPr>
            <a:lvl3pPr marL="1143000" indent="-228600" latinLnBrk="0">
              <a:buFont typeface="Calibri" panose="020F0502020204030204" pitchFamily="34" charset="0"/>
              <a:buChar char="‒"/>
              <a:defRPr sz="18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3pPr>
            <a:lvl4pPr marL="1600200" indent="-228600" latinLnBrk="0">
              <a:buFont typeface="맑은 고딕" panose="020B0503020000020004" pitchFamily="50" charset="-127"/>
              <a:buChar char="〮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4pPr>
            <a:lvl5pPr marL="2057400" indent="-228600" latinLnBrk="0">
              <a:buFont typeface="Wingdings 2" panose="05020102010507070707" pitchFamily="18" charset="2"/>
              <a:buChar char="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30370"/>
            <a:ext cx="3151777" cy="365125"/>
          </a:xfrm>
        </p:spPr>
        <p:txBody>
          <a:bodyPr/>
          <a:lstStyle/>
          <a:p>
            <a:fld id="{96F6E33C-608B-4FE7-86A1-D0D7EE07B18B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E33C-608B-4FE7-86A1-D0D7EE07B18B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ACAA8C2-C318-BBA5-5457-622C5FA6C1D3}"/>
              </a:ext>
            </a:extLst>
          </p:cNvPr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9FF9CA2F-B90E-73A8-4657-017E82C69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6D90-1A0C-4670-BB78-48B232EF3EED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5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2D312-FD9F-42DF-A41F-79D2D6FCCFFE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63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93FE-21E4-4CBA-98A7-40F152473B58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60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4D4AE-924E-460B-90D3-F4B7C0D5F8E2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58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FF2B-25BB-429C-A6B2-359C6B75F068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53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37FB-2700-4EDB-98DB-0207F05EBC6C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38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EED21-1ECB-41CD-A690-9F83AA2A7757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88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ECCF3-1E80-4EFC-B9F8-E76FB6BDBE51}" type="datetime1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0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661" r:id="rId14"/>
    <p:sldLayoutId id="2147483662" r:id="rId1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1308088" y="1624279"/>
            <a:ext cx="9573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Miss-</a:t>
            </a:r>
            <a:r>
              <a:rPr lang="en-US" altLang="ko-KR" sz="3200" b="1" spc="-150" err="1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ReID</a:t>
            </a:r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: Delivering Robust Multi-Modality</a:t>
            </a:r>
          </a:p>
          <a:p>
            <a:pPr algn="ctr"/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Object Re-Identification Despite Missing Modalities</a:t>
            </a:r>
          </a:p>
          <a:p>
            <a:pPr algn="ctr"/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</a:t>
            </a:r>
            <a:r>
              <a:rPr lang="en-US" altLang="ko-KR" sz="3200" b="1" spc="-150" err="1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NeurIPS</a:t>
            </a:r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2025)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2026.07.21</a:t>
            </a:r>
          </a:p>
          <a:p>
            <a:pPr algn="r">
              <a:lnSpc>
                <a:spcPct val="150000"/>
              </a:lnSpc>
            </a:pPr>
            <a:endParaRPr lang="en-US" altLang="ko-KR" sz="110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Jun-Hyeon Sim</a:t>
            </a: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01B5-93CB-AB24-DDCA-E4E13F354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CF4851A-55A3-2D5C-9D08-E997A1A601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F4D59DA8-A359-CB1D-494C-6B179C13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Multi-Modality Learning with Missing Modality</a:t>
            </a:r>
          </a:p>
          <a:p>
            <a:pPr lvl="1"/>
            <a:r>
              <a:rPr lang="ko-KR" altLang="en-US" dirty="0"/>
              <a:t>기존 접근법</a:t>
            </a:r>
            <a:endParaRPr lang="en-US" altLang="ko-KR" dirty="0"/>
          </a:p>
          <a:p>
            <a:pPr lvl="2"/>
            <a:r>
              <a:rPr lang="en-US" altLang="ko-KR" dirty="0"/>
              <a:t>Cross-modal Feature Alignment</a:t>
            </a:r>
          </a:p>
          <a:p>
            <a:pPr lvl="3"/>
            <a:r>
              <a:rPr lang="ko-KR" altLang="en-US" dirty="0" err="1"/>
              <a:t>모달리티</a:t>
            </a:r>
            <a:r>
              <a:rPr lang="ko-KR" altLang="en-US" dirty="0"/>
              <a:t> 간 특징 공간을 정렬하여 공통 표현 학습</a:t>
            </a:r>
            <a:endParaRPr lang="en-US" altLang="ko-KR" dirty="0"/>
          </a:p>
          <a:p>
            <a:pPr lvl="3"/>
            <a:endParaRPr lang="en-US" altLang="ko-KR" dirty="0"/>
          </a:p>
          <a:p>
            <a:pPr lvl="3"/>
            <a:endParaRPr lang="en-US" altLang="ko-KR" dirty="0"/>
          </a:p>
          <a:p>
            <a:pPr lvl="3"/>
            <a:endParaRPr lang="en-US" altLang="ko-KR" dirty="0"/>
          </a:p>
          <a:p>
            <a:pPr marL="1371600" lvl="3" indent="0">
              <a:buNone/>
            </a:pPr>
            <a:endParaRPr lang="en-US" altLang="ko-KR" dirty="0"/>
          </a:p>
          <a:p>
            <a:pPr marL="1371600" lvl="3" indent="0">
              <a:buNone/>
            </a:pPr>
            <a:endParaRPr lang="en-US" altLang="ko-KR" dirty="0"/>
          </a:p>
          <a:p>
            <a:pPr lvl="2"/>
            <a:r>
              <a:rPr lang="en-US" altLang="ko-KR" dirty="0"/>
              <a:t>Knowledge</a:t>
            </a:r>
            <a:r>
              <a:rPr lang="ko-KR" altLang="en-US" dirty="0"/>
              <a:t> </a:t>
            </a:r>
            <a:r>
              <a:rPr lang="en-US" altLang="ko-KR" dirty="0"/>
              <a:t>Distillation</a:t>
            </a:r>
          </a:p>
          <a:p>
            <a:pPr lvl="3"/>
            <a:r>
              <a:rPr lang="ko-KR" altLang="en-US" dirty="0"/>
              <a:t>완전한 </a:t>
            </a:r>
            <a:r>
              <a:rPr lang="ko-KR" altLang="en-US" dirty="0" err="1"/>
              <a:t>모달리티의</a:t>
            </a:r>
            <a:r>
              <a:rPr lang="ko-KR" altLang="en-US" dirty="0"/>
              <a:t> 지식을 전달하여 결측 </a:t>
            </a:r>
            <a:r>
              <a:rPr lang="ko-KR" altLang="en-US" dirty="0" err="1"/>
              <a:t>모달리티</a:t>
            </a:r>
            <a:r>
              <a:rPr lang="ko-KR" altLang="en-US" dirty="0"/>
              <a:t> 보완</a:t>
            </a:r>
            <a:endParaRPr lang="en-US" altLang="ko-KR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766B325-DC33-6183-FD5F-4DFED3EEAE39}"/>
              </a:ext>
            </a:extLst>
          </p:cNvPr>
          <p:cNvGrpSpPr/>
          <p:nvPr/>
        </p:nvGrpSpPr>
        <p:grpSpPr>
          <a:xfrm>
            <a:off x="2344047" y="2826468"/>
            <a:ext cx="3360428" cy="1056641"/>
            <a:chOff x="2033737" y="2847955"/>
            <a:chExt cx="3360428" cy="105664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3D88C8-249B-DFFF-9D80-391F49576671}"/>
                </a:ext>
              </a:extLst>
            </p:cNvPr>
            <p:cNvSpPr txBox="1"/>
            <p:nvPr/>
          </p:nvSpPr>
          <p:spPr>
            <a:xfrm>
              <a:off x="2033737" y="2847955"/>
              <a:ext cx="123885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RGB</a:t>
              </a:r>
              <a:r>
                <a:rPr lang="ko-KR" altLang="en-US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 </a:t>
              </a:r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feature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EE1A85-D097-47D7-96F0-5399F4E6E616}"/>
                </a:ext>
              </a:extLst>
            </p:cNvPr>
            <p:cNvSpPr txBox="1"/>
            <p:nvPr/>
          </p:nvSpPr>
          <p:spPr>
            <a:xfrm>
              <a:off x="2153652" y="3596819"/>
              <a:ext cx="111893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NIR</a:t>
              </a:r>
              <a:r>
                <a:rPr lang="ko-KR" altLang="en-US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 </a:t>
              </a:r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feature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9417A3-BF4A-4A99-AC60-E975ECF0493B}"/>
                </a:ext>
              </a:extLst>
            </p:cNvPr>
            <p:cNvSpPr txBox="1"/>
            <p:nvPr/>
          </p:nvSpPr>
          <p:spPr>
            <a:xfrm>
              <a:off x="3513227" y="3232509"/>
              <a:ext cx="188093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Shared feature space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cxnSp>
          <p:nvCxnSpPr>
            <p:cNvPr id="14" name="연결선: 꺾임 13">
              <a:extLst>
                <a:ext uri="{FF2B5EF4-FFF2-40B4-BE49-F238E27FC236}">
                  <a16:creationId xmlns:a16="http://schemas.microsoft.com/office/drawing/2014/main" id="{1F89118D-8773-329B-9B6E-38970B74B407}"/>
                </a:ext>
              </a:extLst>
            </p:cNvPr>
            <p:cNvCxnSpPr>
              <a:stCxn id="11" idx="3"/>
              <a:endCxn id="12" idx="2"/>
            </p:cNvCxnSpPr>
            <p:nvPr/>
          </p:nvCxnSpPr>
          <p:spPr>
            <a:xfrm flipV="1">
              <a:off x="3272589" y="3540286"/>
              <a:ext cx="1181107" cy="210422"/>
            </a:xfrm>
            <a:prstGeom prst="bentConnector2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연결선: 꺾임 15">
              <a:extLst>
                <a:ext uri="{FF2B5EF4-FFF2-40B4-BE49-F238E27FC236}">
                  <a16:creationId xmlns:a16="http://schemas.microsoft.com/office/drawing/2014/main" id="{12DBC417-F840-0A64-34D7-0D81C34BAA30}"/>
                </a:ext>
              </a:extLst>
            </p:cNvPr>
            <p:cNvCxnSpPr>
              <a:cxnSpLocks/>
              <a:stCxn id="10" idx="3"/>
              <a:endCxn id="12" idx="0"/>
            </p:cNvCxnSpPr>
            <p:nvPr/>
          </p:nvCxnSpPr>
          <p:spPr>
            <a:xfrm>
              <a:off x="3272589" y="3001844"/>
              <a:ext cx="1181107" cy="230665"/>
            </a:xfrm>
            <a:prstGeom prst="bentConnector2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3F08B7B-A840-BC72-E600-21760BE5D009}"/>
              </a:ext>
            </a:extLst>
          </p:cNvPr>
          <p:cNvGrpSpPr/>
          <p:nvPr/>
        </p:nvGrpSpPr>
        <p:grpSpPr>
          <a:xfrm>
            <a:off x="2811178" y="5079722"/>
            <a:ext cx="1750594" cy="1006665"/>
            <a:chOff x="2447623" y="4315874"/>
            <a:chExt cx="1750594" cy="10066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CE9A2D-D0A8-568F-CC98-43347BC464C1}"/>
                </a:ext>
              </a:extLst>
            </p:cNvPr>
            <p:cNvSpPr txBox="1"/>
            <p:nvPr/>
          </p:nvSpPr>
          <p:spPr>
            <a:xfrm>
              <a:off x="2447623" y="4315874"/>
              <a:ext cx="171209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Teacher (Complete)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172ABFEA-A718-B3E2-CA43-A70C429A3473}"/>
                </a:ext>
              </a:extLst>
            </p:cNvPr>
            <p:cNvCxnSpPr>
              <a:cxnSpLocks/>
            </p:cNvCxnSpPr>
            <p:nvPr/>
          </p:nvCxnSpPr>
          <p:spPr>
            <a:xfrm>
              <a:off x="3303670" y="4662151"/>
              <a:ext cx="0" cy="28438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CA04B3-0367-5579-ECB5-CA586E1570DC}"/>
                </a:ext>
              </a:extLst>
            </p:cNvPr>
            <p:cNvSpPr txBox="1"/>
            <p:nvPr/>
          </p:nvSpPr>
          <p:spPr>
            <a:xfrm>
              <a:off x="2486123" y="5014762"/>
              <a:ext cx="171209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Student (Missing)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BEDD43B-B301-4AF6-AF3C-D5B8AC687084}"/>
              </a:ext>
            </a:extLst>
          </p:cNvPr>
          <p:cNvSpPr txBox="1"/>
          <p:nvPr/>
        </p:nvSpPr>
        <p:spPr>
          <a:xfrm>
            <a:off x="5704475" y="1881943"/>
            <a:ext cx="5806440" cy="3118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‒"/>
              <a:tabLst/>
              <a:defRPr/>
            </a:pPr>
            <a:r>
              <a:rPr lang="en-US" altLang="ko-KR" sz="16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Missing-aware</a:t>
            </a:r>
            <a:r>
              <a:rPr lang="ko-KR" altLang="en-US" sz="16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16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Prompt</a:t>
            </a:r>
            <a:r>
              <a:rPr lang="ko-KR" altLang="en-US" sz="16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16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Learning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Char char="〮"/>
              <a:tabLst/>
              <a:defRPr/>
            </a:pPr>
            <a:r>
              <a:rPr lang="en-US" altLang="ko-KR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Missing</a:t>
            </a:r>
            <a:r>
              <a:rPr lang="ko-KR" altLang="en-US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상태를 반영하는 </a:t>
            </a:r>
            <a:r>
              <a:rPr lang="en-US" altLang="ko-KR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Prompt</a:t>
            </a:r>
            <a:r>
              <a:rPr lang="ko-KR" altLang="en-US" sz="1400" dirty="0" err="1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를</a:t>
            </a:r>
            <a:r>
              <a:rPr lang="ko-KR" altLang="en-US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학습</a:t>
            </a:r>
            <a:endParaRPr lang="en-US" altLang="ko-KR" sz="1400" dirty="0">
              <a:solidFill>
                <a:prstClr val="black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R="0" lvl="3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Char char="〮"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Char char="〮"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‒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Modality Hallucination / Completion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맑은 고딕" panose="020B0503020000020004" pitchFamily="50" charset="-127"/>
              <a:buChar char="〮"/>
              <a:tabLst/>
              <a:defRPr/>
            </a:pPr>
            <a:r>
              <a:rPr lang="ko-KR" altLang="en-US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누락된 </a:t>
            </a:r>
            <a:r>
              <a:rPr lang="ko-KR" altLang="en-US" sz="1400" dirty="0" err="1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모달리티의</a:t>
            </a:r>
            <a:r>
              <a:rPr lang="ko-KR" altLang="en-US" sz="1400" dirty="0">
                <a:solidFill>
                  <a:prstClr val="black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특징 또는 데이터를 생성 및 복원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71EDB38-1675-09D2-86D1-A5698A327C1B}"/>
              </a:ext>
            </a:extLst>
          </p:cNvPr>
          <p:cNvGrpSpPr/>
          <p:nvPr/>
        </p:nvGrpSpPr>
        <p:grpSpPr>
          <a:xfrm>
            <a:off x="7585413" y="2846714"/>
            <a:ext cx="2382251" cy="1036395"/>
            <a:chOff x="2151044" y="4286144"/>
            <a:chExt cx="2382251" cy="10363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D6C0DF-5C5C-2D07-71AA-5ED0DE569B99}"/>
                </a:ext>
              </a:extLst>
            </p:cNvPr>
            <p:cNvSpPr txBox="1"/>
            <p:nvPr/>
          </p:nvSpPr>
          <p:spPr>
            <a:xfrm>
              <a:off x="2151044" y="4286144"/>
              <a:ext cx="238225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Image + Missing prompt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cxnSp>
          <p:nvCxnSpPr>
            <p:cNvPr id="34" name="직선 화살표 연결선 33">
              <a:extLst>
                <a:ext uri="{FF2B5EF4-FFF2-40B4-BE49-F238E27FC236}">
                  <a16:creationId xmlns:a16="http://schemas.microsoft.com/office/drawing/2014/main" id="{BCAE083A-9438-0B6E-4352-07CF60B4FB22}"/>
                </a:ext>
              </a:extLst>
            </p:cNvPr>
            <p:cNvCxnSpPr>
              <a:cxnSpLocks/>
            </p:cNvCxnSpPr>
            <p:nvPr/>
          </p:nvCxnSpPr>
          <p:spPr>
            <a:xfrm>
              <a:off x="3303670" y="4662151"/>
              <a:ext cx="0" cy="28438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8341B38-6494-046F-29C5-B91D360466BE}"/>
                </a:ext>
              </a:extLst>
            </p:cNvPr>
            <p:cNvSpPr txBox="1"/>
            <p:nvPr/>
          </p:nvSpPr>
          <p:spPr>
            <a:xfrm>
              <a:off x="2704498" y="5014762"/>
              <a:ext cx="119834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Transformer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429E103E-3CBE-BF93-0FF5-CDD9871A029A}"/>
              </a:ext>
            </a:extLst>
          </p:cNvPr>
          <p:cNvGrpSpPr/>
          <p:nvPr/>
        </p:nvGrpSpPr>
        <p:grpSpPr>
          <a:xfrm>
            <a:off x="7828956" y="5064585"/>
            <a:ext cx="1916124" cy="1711028"/>
            <a:chOff x="7823642" y="5079721"/>
            <a:chExt cx="1916124" cy="1711028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E21B5F5B-1785-1FC7-DEE9-23898D86F431}"/>
                </a:ext>
              </a:extLst>
            </p:cNvPr>
            <p:cNvGrpSpPr/>
            <p:nvPr/>
          </p:nvGrpSpPr>
          <p:grpSpPr>
            <a:xfrm>
              <a:off x="7823642" y="5079721"/>
              <a:ext cx="1867292" cy="1006665"/>
              <a:chOff x="2344456" y="4286143"/>
              <a:chExt cx="1867292" cy="1006665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1F4A855-C0DA-AC19-F4C5-B501E0C3CC81}"/>
                  </a:ext>
                </a:extLst>
              </p:cNvPr>
              <p:cNvSpPr txBox="1"/>
              <p:nvPr/>
            </p:nvSpPr>
            <p:spPr>
              <a:xfrm>
                <a:off x="2344456" y="4286143"/>
                <a:ext cx="18287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400">
                    <a:solidFill>
                      <a:prstClr val="black"/>
                    </a:solidFill>
                    <a:latin typeface="KoPubWorld돋움체 Medium" panose="00000600000000000000" pitchFamily="2" charset="-127"/>
                    <a:ea typeface="KoPubWorld돋움체 Medium" panose="00000600000000000000" pitchFamily="2" charset="-127"/>
                    <a:cs typeface="KoPubWorld돋움체 Medium" panose="00000600000000000000" pitchFamily="2" charset="-127"/>
                  </a:rPr>
                  <a:t>Available modalities</a:t>
                </a:r>
                <a:endParaRPr lang="ko-KR" altLang="en-US" sz="12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endParaRPr>
              </a:p>
            </p:txBody>
          </p:sp>
          <p:cxnSp>
            <p:nvCxnSpPr>
              <p:cNvPr id="38" name="직선 화살표 연결선 37">
                <a:extLst>
                  <a:ext uri="{FF2B5EF4-FFF2-40B4-BE49-F238E27FC236}">
                    <a16:creationId xmlns:a16="http://schemas.microsoft.com/office/drawing/2014/main" id="{65F2D08A-EAAB-2B8A-9A86-884506E331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03670" y="4662151"/>
                <a:ext cx="0" cy="28438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FDB394-FFB5-6309-0F14-A0B52E00AC84}"/>
                  </a:ext>
                </a:extLst>
              </p:cNvPr>
              <p:cNvSpPr txBox="1"/>
              <p:nvPr/>
            </p:nvSpPr>
            <p:spPr>
              <a:xfrm>
                <a:off x="2382955" y="4985031"/>
                <a:ext cx="182879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400">
                    <a:solidFill>
                      <a:prstClr val="black"/>
                    </a:solidFill>
                    <a:latin typeface="KoPubWorld돋움체 Medium" panose="00000600000000000000" pitchFamily="2" charset="-127"/>
                    <a:ea typeface="KoPubWorld돋움체 Medium" panose="00000600000000000000" pitchFamily="2" charset="-127"/>
                    <a:cs typeface="KoPubWorld돋움체 Medium" panose="00000600000000000000" pitchFamily="2" charset="-127"/>
                  </a:rPr>
                  <a:t>Completion module</a:t>
                </a:r>
                <a:endParaRPr lang="ko-KR" altLang="en-US" sz="12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endParaRPr>
              </a:p>
            </p:txBody>
          </p:sp>
        </p:grpSp>
        <p:cxnSp>
          <p:nvCxnSpPr>
            <p:cNvPr id="40" name="직선 화살표 연결선 39">
              <a:extLst>
                <a:ext uri="{FF2B5EF4-FFF2-40B4-BE49-F238E27FC236}">
                  <a16:creationId xmlns:a16="http://schemas.microsoft.com/office/drawing/2014/main" id="{0CB29F7A-FADD-B7FF-7E89-4D77907977F5}"/>
                </a:ext>
              </a:extLst>
            </p:cNvPr>
            <p:cNvCxnSpPr>
              <a:cxnSpLocks/>
            </p:cNvCxnSpPr>
            <p:nvPr/>
          </p:nvCxnSpPr>
          <p:spPr>
            <a:xfrm>
              <a:off x="8779549" y="6114025"/>
              <a:ext cx="0" cy="28438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653850-7B50-56D4-87A3-74C431CFCED5}"/>
                </a:ext>
              </a:extLst>
            </p:cNvPr>
            <p:cNvSpPr txBox="1"/>
            <p:nvPr/>
          </p:nvSpPr>
          <p:spPr>
            <a:xfrm>
              <a:off x="7949472" y="6482972"/>
              <a:ext cx="179029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400">
                  <a:solidFill>
                    <a:prstClr val="black"/>
                  </a:solidFill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Recovered feature</a:t>
              </a:r>
              <a:endParaRPr lang="ko-KR" altLang="en-US"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734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5EDA9-81E4-30B8-AFF7-8A244B91D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0BB9A6B-785D-3B79-BBF3-30E2E5890F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3AEF902F-702A-1606-7E49-8128CC130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Existing vs. Miss-</a:t>
            </a:r>
            <a:r>
              <a:rPr lang="en-US" altLang="ko-KR" err="1"/>
              <a:t>ReID</a:t>
            </a:r>
            <a:endParaRPr lang="en-US" altLang="ko-KR"/>
          </a:p>
          <a:p>
            <a:pPr lvl="1"/>
            <a:r>
              <a:rPr lang="ko-KR" altLang="en-US"/>
              <a:t>비교 표</a:t>
            </a:r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r>
              <a:rPr lang="en-US" altLang="ko-KR" b="1"/>
              <a:t>Miss-</a:t>
            </a:r>
            <a:r>
              <a:rPr lang="en-US" altLang="ko-KR" b="1" err="1"/>
              <a:t>ReID</a:t>
            </a:r>
            <a:r>
              <a:rPr lang="ko-KR" altLang="ko-KR" b="1"/>
              <a:t>는 </a:t>
            </a:r>
            <a:r>
              <a:rPr lang="en-US" altLang="ko-KR" b="1"/>
              <a:t>VLM</a:t>
            </a:r>
            <a:r>
              <a:rPr lang="ko-KR" altLang="ko-KR" b="1"/>
              <a:t>을 활용한 </a:t>
            </a:r>
            <a:r>
              <a:rPr lang="en-US" altLang="ko-KR" b="1"/>
              <a:t>Semantic compensation</a:t>
            </a:r>
            <a:r>
              <a:rPr lang="ko-KR" altLang="ko-KR" b="1"/>
              <a:t>을 통해</a:t>
            </a:r>
            <a:r>
              <a:rPr lang="en-US" altLang="ko-KR" b="1"/>
              <a:t> Missing Modality</a:t>
            </a:r>
            <a:r>
              <a:rPr lang="ko-KR" altLang="ko-KR" b="1"/>
              <a:t> 문제를 해결</a:t>
            </a:r>
            <a:endParaRPr lang="en-US" altLang="ko-KR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30FB91B8-2308-751A-6DEA-7674AF9C3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892083"/>
              </p:ext>
            </p:extLst>
          </p:nvPr>
        </p:nvGraphicFramePr>
        <p:xfrm>
          <a:off x="1269504" y="2029059"/>
          <a:ext cx="9838241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1961">
                  <a:extLst>
                    <a:ext uri="{9D8B030D-6E8A-4147-A177-3AD203B41FA5}">
                      <a16:colId xmlns:a16="http://schemas.microsoft.com/office/drawing/2014/main" val="3435836271"/>
                    </a:ext>
                  </a:extLst>
                </a:gridCol>
                <a:gridCol w="4186729">
                  <a:extLst>
                    <a:ext uri="{9D8B030D-6E8A-4147-A177-3AD203B41FA5}">
                      <a16:colId xmlns:a16="http://schemas.microsoft.com/office/drawing/2014/main" val="3211390381"/>
                    </a:ext>
                  </a:extLst>
                </a:gridCol>
                <a:gridCol w="3619551">
                  <a:extLst>
                    <a:ext uri="{9D8B030D-6E8A-4147-A177-3AD203B41FA5}">
                      <a16:colId xmlns:a16="http://schemas.microsoft.com/office/drawing/2014/main" val="2573965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Existing Method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Miss-</a:t>
                      </a:r>
                      <a:r>
                        <a:rPr lang="en-US" altLang="ko-KR" sz="1600" err="1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ReID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244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Training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Complete Modality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Supports Missing Modality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80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Inference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Complete Modality Assumption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Robust to Missing Modality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958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Missing Modality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 Reconstruction / Completion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Semantic Compensation via VLM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342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Representation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Feature-level Learning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Structure + Language Representation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000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Target Task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General Multi-modal Learning / Re-ID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Missing-aware Multi-modal Re-ID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981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721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4DB0-8931-B41F-D7B2-7F224732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3C490E7-41D9-67D3-19BA-2BEAD12F1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F0964EE-1108-26D5-A4F5-62BFB56A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Overview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71B42F8-7D20-7B18-1889-B31E72156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01" y="1672115"/>
            <a:ext cx="10915048" cy="440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90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16E54-1BC6-04CC-0A8D-025C2272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CB8FDF9-77FD-A353-C79F-D739D2863B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32355AC4-FE5F-ACC8-DC24-46F6979C6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M-</a:t>
            </a:r>
            <a:r>
              <a:rPr lang="en-US" altLang="ko-KR" err="1"/>
              <a:t>bHIPR</a:t>
            </a:r>
            <a:endParaRPr lang="en-US" altLang="ko-KR"/>
          </a:p>
          <a:p>
            <a:pPr lvl="1"/>
            <a:r>
              <a:rPr lang="en-US" altLang="ko-KR"/>
              <a:t>Modality-specific memory bank</a:t>
            </a:r>
          </a:p>
          <a:p>
            <a:pPr lvl="2"/>
            <a:r>
              <a:rPr lang="ko-KR" altLang="en-US"/>
              <a:t>각 </a:t>
            </a:r>
            <a:r>
              <a:rPr lang="en-US" altLang="ko-KR"/>
              <a:t>bank</a:t>
            </a:r>
            <a:r>
              <a:rPr lang="ko-KR" altLang="en-US"/>
              <a:t>에는 </a:t>
            </a:r>
            <a:r>
              <a:rPr lang="en-US" altLang="ko-KR"/>
              <a:t>identity prototype</a:t>
            </a:r>
            <a:r>
              <a:rPr lang="ko-KR" altLang="en-US"/>
              <a:t>을 저장</a:t>
            </a:r>
            <a:endParaRPr lang="en-US" altLang="ko-KR"/>
          </a:p>
          <a:p>
            <a:pPr lvl="2"/>
            <a:r>
              <a:rPr lang="ko-KR" altLang="en-US" err="1"/>
              <a:t>모달리티별로</a:t>
            </a:r>
            <a:r>
              <a:rPr lang="ko-KR" altLang="en-US"/>
              <a:t> </a:t>
            </a:r>
            <a:r>
              <a:rPr lang="en-US" altLang="ko-KR"/>
              <a:t>identity</a:t>
            </a:r>
            <a:r>
              <a:rPr lang="ko-KR" altLang="en-US"/>
              <a:t>가 변별력을 갖도록 학습</a:t>
            </a:r>
            <a:endParaRPr lang="en-US" altLang="ko-KR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5E670E3-09C8-EE04-713D-4F809A54FD60}"/>
              </a:ext>
            </a:extLst>
          </p:cNvPr>
          <p:cNvGrpSpPr/>
          <p:nvPr/>
        </p:nvGrpSpPr>
        <p:grpSpPr>
          <a:xfrm>
            <a:off x="1174281" y="2762450"/>
            <a:ext cx="9532428" cy="3311090"/>
            <a:chOff x="731101" y="1672115"/>
            <a:chExt cx="10915048" cy="401617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8DA2850F-869E-D7FA-4B1F-E8DA74CF3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66575" b="8872"/>
            <a:stretch>
              <a:fillRect/>
            </a:stretch>
          </p:blipFill>
          <p:spPr>
            <a:xfrm>
              <a:off x="731101" y="1672115"/>
              <a:ext cx="3648394" cy="4016173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DF8AACE1-9F74-176C-3DBD-6C5F428DD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</a:blip>
            <a:srcRect l="33426" b="8872"/>
            <a:stretch>
              <a:fillRect/>
            </a:stretch>
          </p:blipFill>
          <p:spPr>
            <a:xfrm>
              <a:off x="4379495" y="1672115"/>
              <a:ext cx="7266654" cy="4016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388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1E675-A28B-04F3-6141-26C97BA29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8A41B27-EA59-0C9D-26CC-197625B624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3D4AA6E6-4374-49CD-B78D-21A4129CEF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M-</a:t>
                </a:r>
                <a:r>
                  <a:rPr lang="en-US" altLang="ko-KR" err="1"/>
                  <a:t>bHIPR</a:t>
                </a:r>
                <a:endParaRPr lang="en-US" altLang="ko-KR"/>
              </a:p>
              <a:p>
                <a:pPr lvl="1"/>
                <a:r>
                  <a:rPr lang="en-US" altLang="ko-KR"/>
                  <a:t>Prototype Initialization</a:t>
                </a:r>
              </a:p>
              <a:p>
                <a:pPr lvl="2"/>
                <a:r>
                  <a:rPr lang="ko-KR" altLang="en-US"/>
                  <a:t>전체</a:t>
                </a:r>
                <a:r>
                  <a:rPr lang="en-US" altLang="ko-KR"/>
                  <a:t> training set feature</a:t>
                </a:r>
                <a:r>
                  <a:rPr lang="ko-KR" altLang="en-US"/>
                  <a:t>의 </a:t>
                </a:r>
                <a:r>
                  <a:rPr lang="en-US" altLang="ko-KR"/>
                  <a:t>centroid</a:t>
                </a:r>
                <a:r>
                  <a:rPr lang="ko-KR" altLang="en-US"/>
                  <a:t>로 </a:t>
                </a:r>
                <a:r>
                  <a:rPr lang="en-US" altLang="ko-KR"/>
                  <a:t>initialization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marL="1371600" lvl="3" indent="0">
                  <a:buNone/>
                </a:pPr>
                <a:endParaRPr lang="en-US" altLang="ko-KR"/>
              </a:p>
              <a:p>
                <a:pPr marL="1371600" lvl="3" indent="0">
                  <a:buNone/>
                </a:pPr>
                <a:endParaRPr lang="en-US" altLang="ko-KR"/>
              </a:p>
              <a:p>
                <a:pPr marL="1371600" lvl="3" indent="0">
                  <a:buNone/>
                </a:pPr>
                <a:endParaRPr lang="en-US" altLang="ko-KR"/>
              </a:p>
              <a:p>
                <a:pPr lvl="1"/>
                <a:r>
                  <a:rPr lang="en-US" altLang="ko-KR"/>
                  <a:t>Prototype Update</a:t>
                </a:r>
              </a:p>
              <a:p>
                <a:pPr lvl="2"/>
                <a:r>
                  <a:rPr lang="en-US" altLang="ko-KR"/>
                  <a:t>Exponential</a:t>
                </a:r>
                <a:r>
                  <a:rPr lang="ko-KR" altLang="en-US"/>
                  <a:t> </a:t>
                </a:r>
                <a:r>
                  <a:rPr lang="en-US" altLang="ko-KR"/>
                  <a:t>Moving</a:t>
                </a:r>
                <a:r>
                  <a:rPr lang="ko-KR" altLang="en-US"/>
                  <a:t> </a:t>
                </a:r>
                <a:r>
                  <a:rPr lang="en-US" altLang="ko-KR"/>
                  <a:t>Average</a:t>
                </a:r>
                <a:r>
                  <a:rPr lang="ko-KR" altLang="en-US"/>
                  <a:t> </a:t>
                </a:r>
                <a:r>
                  <a:rPr lang="en-US" altLang="ko-KR"/>
                  <a:t>(EMA) </a:t>
                </a:r>
                <a:r>
                  <a:rPr lang="ko-KR" altLang="en-US"/>
                  <a:t>방식 사용</a:t>
                </a:r>
                <a:endParaRPr lang="en-US" altLang="ko-KR"/>
              </a:p>
              <a:p>
                <a:pPr lvl="2"/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∈(0,1]</m:t>
                    </m:r>
                  </m:oMath>
                </a14:m>
                <a:endParaRPr lang="en-US" altLang="ko-KR"/>
              </a:p>
              <a:p>
                <a:pPr lvl="1"/>
                <a:endParaRPr lang="en-US" altLang="ko-KR"/>
              </a:p>
              <a:p>
                <a:pPr lvl="1"/>
                <a:endParaRPr lang="en-US" altLang="ko-KR"/>
              </a:p>
              <a:p>
                <a:pPr marL="457200" lvl="1" indent="0">
                  <a:buNone/>
                </a:pPr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3D4AA6E6-4374-49CD-B78D-21A4129CEF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5442E3-44F2-2CE6-AAA4-04EA3CCE2DCD}"/>
                  </a:ext>
                </a:extLst>
              </p:cNvPr>
              <p:cNvSpPr txBox="1"/>
              <p:nvPr/>
            </p:nvSpPr>
            <p:spPr>
              <a:xfrm>
                <a:off x="3819319" y="2492419"/>
                <a:ext cx="4553362" cy="13874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ko-KR" alt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ko-KR" altLang="en-US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p>
                                      </m:sSubSup>
                                    </m:e>
                                  </m:d>
                                </m:den>
                              </m:f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ko-KR" alt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bSup>
                                    <m:sSubSup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  <m:sup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p>
                                  </m:sSubSup>
                                  <m:r>
                                    <m:rPr>
                                      <m:brk m:alnAt="7"/>
                                    </m:r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 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  <m:sup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</m:sSubSup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p>
                                  </m:sSubSup>
                                </m:e>
                              </m:nary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ℋ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bSup>
                              <m:r>
                                <a:rPr lang="en-US" altLang="ko-K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≠∅</m:t>
                              </m:r>
                            </m:e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0,                              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5442E3-44F2-2CE6-AAA4-04EA3CCE2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319" y="2492419"/>
                <a:ext cx="4553362" cy="13874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C42C1F-FCE7-3714-158F-62A8BC712CF6}"/>
                  </a:ext>
                </a:extLst>
              </p:cNvPr>
              <p:cNvSpPr txBox="1"/>
              <p:nvPr/>
            </p:nvSpPr>
            <p:spPr>
              <a:xfrm>
                <a:off x="3646468" y="5583983"/>
                <a:ext cx="5441490" cy="495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ko-KR" altLang="en-US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 ,  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C42C1F-FCE7-3714-158F-62A8BC712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68" y="5583983"/>
                <a:ext cx="5441490" cy="4957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28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9E9D1-5E2D-8C0C-7C59-ADC7F4B05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2B387DC-F1F0-003E-D322-18D374EC2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990AA011-DF46-1A2B-5B93-EB51540DD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M-</a:t>
            </a:r>
            <a:r>
              <a:rPr lang="en-US" altLang="ko-KR" err="1"/>
              <a:t>bHIPR</a:t>
            </a:r>
            <a:endParaRPr lang="en-US" altLang="ko-KR"/>
          </a:p>
          <a:p>
            <a:pPr lvl="1"/>
            <a:r>
              <a:rPr lang="en-US" altLang="ko-KR"/>
              <a:t>Loss</a:t>
            </a:r>
          </a:p>
          <a:p>
            <a:pPr lvl="2"/>
            <a:r>
              <a:rPr lang="en-US" altLang="ko-KR"/>
              <a:t>Intra-modality</a:t>
            </a:r>
            <a:r>
              <a:rPr lang="ko-KR" altLang="en-US"/>
              <a:t> </a:t>
            </a:r>
            <a:r>
              <a:rPr lang="en-US" altLang="ko-KR"/>
              <a:t>Contrastive Optimization (based on </a:t>
            </a:r>
            <a:r>
              <a:rPr lang="en-US" altLang="ko-KR" err="1"/>
              <a:t>ClusterNCE</a:t>
            </a:r>
            <a:r>
              <a:rPr lang="en-US" altLang="ko-KR"/>
              <a:t>)</a:t>
            </a:r>
          </a:p>
          <a:p>
            <a:pPr lvl="3"/>
            <a:r>
              <a:rPr lang="en-US" altLang="ko-KR"/>
              <a:t>Identity-invariant feature learning</a:t>
            </a:r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r>
              <a:rPr lang="en-US" altLang="ko-KR"/>
              <a:t>M-</a:t>
            </a:r>
            <a:r>
              <a:rPr lang="en-US" altLang="ko-KR" err="1"/>
              <a:t>bHIPR</a:t>
            </a:r>
            <a:r>
              <a:rPr lang="en-US" altLang="ko-KR"/>
              <a:t> </a:t>
            </a:r>
            <a:r>
              <a:rPr lang="ko-KR" altLang="en-US"/>
              <a:t>모듈의 최종 </a:t>
            </a:r>
            <a:r>
              <a:rPr lang="en-US" altLang="ko-KR"/>
              <a:t>loss</a:t>
            </a:r>
          </a:p>
          <a:p>
            <a:pPr lvl="1"/>
            <a:endParaRPr lang="en-US" altLang="ko-KR"/>
          </a:p>
          <a:p>
            <a:pPr marL="457200" lvl="1" indent="0">
              <a:buNone/>
            </a:pPr>
            <a:endParaRPr lang="en-US" altLang="ko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30D387-E476-3441-A1F9-79949758188D}"/>
                  </a:ext>
                </a:extLst>
              </p:cNvPr>
              <p:cNvSpPr txBox="1"/>
              <p:nvPr/>
            </p:nvSpPr>
            <p:spPr>
              <a:xfrm>
                <a:off x="4042610" y="2913974"/>
                <a:ext cx="5020413" cy="8654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𝑁𝑐𝑒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unc>
                            <m:funcPr>
                              <m:ctrlPr>
                                <a:rPr lang="ko-KR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ko-KR" altLang="en-US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[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]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exp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⁡(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 </m:t>
                                  </m:r>
                                </m:num>
                                <m:den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exp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⁡(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p>
                                      </m:sSub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/</m:t>
                                      </m:r>
                                      <m: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nary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30D387-E476-3441-A1F9-799497581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610" y="2913974"/>
                <a:ext cx="5020413" cy="8654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0693D9-2632-2009-3833-FDF7D38F1792}"/>
                  </a:ext>
                </a:extLst>
              </p:cNvPr>
              <p:cNvSpPr txBox="1"/>
              <p:nvPr/>
            </p:nvSpPr>
            <p:spPr>
              <a:xfrm>
                <a:off x="4765347" y="4943691"/>
                <a:ext cx="2661306" cy="4248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𝑇𝑟𝑖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𝐶𝐸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𝑁𝑐𝑒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0693D9-2632-2009-3833-FDF7D38F1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347" y="4943691"/>
                <a:ext cx="2661306" cy="4248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251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6EB4-8313-980F-4F3E-F48D059FA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1218428-DEBC-8BE2-FF2B-BEFFE37F07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436EA267-10BB-1C33-DB5A-B7B06A7A3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M-</a:t>
            </a:r>
            <a:r>
              <a:rPr lang="en-US" altLang="ko-KR" err="1"/>
              <a:t>iOSM</a:t>
            </a:r>
            <a:endParaRPr lang="en-US" altLang="ko-KR"/>
          </a:p>
          <a:p>
            <a:pPr lvl="1"/>
            <a:r>
              <a:rPr lang="en-US" altLang="ko-KR"/>
              <a:t>Pixel-to-pixel alignment </a:t>
            </a:r>
            <a:r>
              <a:rPr lang="ko-KR" altLang="en-US"/>
              <a:t>가정</a:t>
            </a:r>
            <a:endParaRPr lang="en-US" altLang="ko-KR"/>
          </a:p>
          <a:p>
            <a:pPr lvl="2"/>
            <a:r>
              <a:rPr lang="en-US" altLang="ko-KR"/>
              <a:t>Object</a:t>
            </a:r>
            <a:r>
              <a:rPr lang="ko-KR" altLang="en-US"/>
              <a:t>의 구조적 패턴 일관성 존재</a:t>
            </a:r>
            <a:endParaRPr lang="en-US" altLang="ko-KR"/>
          </a:p>
          <a:p>
            <a:pPr lvl="3"/>
            <a:r>
              <a:rPr lang="ko-KR" altLang="en-US"/>
              <a:t>예</a:t>
            </a:r>
            <a:r>
              <a:rPr lang="en-US" altLang="ko-KR"/>
              <a:t>) RGB</a:t>
            </a:r>
            <a:r>
              <a:rPr lang="ko-KR" altLang="en-US"/>
              <a:t>에서 신체 부위가 </a:t>
            </a:r>
            <a:r>
              <a:rPr lang="en-US" altLang="ko-KR"/>
              <a:t>NIR </a:t>
            </a:r>
            <a:r>
              <a:rPr lang="ko-KR" altLang="en-US"/>
              <a:t>및 </a:t>
            </a:r>
            <a:r>
              <a:rPr lang="en-US" altLang="ko-KR"/>
              <a:t>TIR</a:t>
            </a:r>
            <a:r>
              <a:rPr lang="ko-KR" altLang="en-US"/>
              <a:t>에서도 변하지 않음</a:t>
            </a:r>
            <a:endParaRPr lang="en-US" altLang="ko-KR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A516144-556E-D576-4FAB-44A28C177FCE}"/>
              </a:ext>
            </a:extLst>
          </p:cNvPr>
          <p:cNvGrpSpPr/>
          <p:nvPr/>
        </p:nvGrpSpPr>
        <p:grpSpPr>
          <a:xfrm>
            <a:off x="1332842" y="2993457"/>
            <a:ext cx="9526316" cy="3311090"/>
            <a:chOff x="1174281" y="2762450"/>
            <a:chExt cx="9526316" cy="331109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1D1170C3-1127-7936-4FC9-1A2CB7A85D89}"/>
                </a:ext>
              </a:extLst>
            </p:cNvPr>
            <p:cNvGrpSpPr/>
            <p:nvPr/>
          </p:nvGrpSpPr>
          <p:grpSpPr>
            <a:xfrm>
              <a:off x="4409727" y="2762450"/>
              <a:ext cx="6290870" cy="3311090"/>
              <a:chOff x="4435829" y="1672115"/>
              <a:chExt cx="7203322" cy="4016173"/>
            </a:xfrm>
          </p:grpSpPr>
          <p:pic>
            <p:nvPicPr>
              <p:cNvPr id="4" name="그림 3">
                <a:extLst>
                  <a:ext uri="{FF2B5EF4-FFF2-40B4-BE49-F238E27FC236}">
                    <a16:creationId xmlns:a16="http://schemas.microsoft.com/office/drawing/2014/main" id="{546DB973-CB99-C681-8639-49E69BD4B3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3942" r="36790" b="8872"/>
              <a:stretch>
                <a:fillRect/>
              </a:stretch>
            </p:blipFill>
            <p:spPr>
              <a:xfrm>
                <a:off x="4435829" y="1672115"/>
                <a:ext cx="3194638" cy="4016173"/>
              </a:xfrm>
              <a:prstGeom prst="rect">
                <a:avLst/>
              </a:prstGeom>
            </p:spPr>
          </p:pic>
          <p:pic>
            <p:nvPicPr>
              <p:cNvPr id="5" name="그림 4">
                <a:extLst>
                  <a:ext uri="{FF2B5EF4-FFF2-40B4-BE49-F238E27FC236}">
                    <a16:creationId xmlns:a16="http://schemas.microsoft.com/office/drawing/2014/main" id="{9B5F534C-18A0-406B-45D4-C9A0E70864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0000"/>
              </a:blip>
              <a:srcRect l="63274" b="8872"/>
              <a:stretch>
                <a:fillRect/>
              </a:stretch>
            </p:blipFill>
            <p:spPr>
              <a:xfrm>
                <a:off x="7630467" y="1672115"/>
                <a:ext cx="4008684" cy="4016173"/>
              </a:xfrm>
              <a:prstGeom prst="rect">
                <a:avLst/>
              </a:prstGeom>
            </p:spPr>
          </p:pic>
        </p:grp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5189B87-D085-4427-9498-6778CA62C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</a:blip>
            <a:srcRect r="66574" b="8872"/>
            <a:stretch>
              <a:fillRect/>
            </a:stretch>
          </p:blipFill>
          <p:spPr>
            <a:xfrm>
              <a:off x="1174281" y="2762450"/>
              <a:ext cx="3186248" cy="3311090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3489060C-03A1-9DEB-F2BF-4EC6A587E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493" y="1112788"/>
            <a:ext cx="783492" cy="128070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0DA9B9F-CE79-F1C2-3566-566DCA9824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785"/>
          <a:stretch>
            <a:fillRect/>
          </a:stretch>
        </p:blipFill>
        <p:spPr>
          <a:xfrm>
            <a:off x="8768616" y="1151535"/>
            <a:ext cx="1003189" cy="120321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3AF96F7-4028-4F92-0921-3735A1141A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948"/>
          <a:stretch>
            <a:fillRect/>
          </a:stretch>
        </p:blipFill>
        <p:spPr>
          <a:xfrm>
            <a:off x="10057171" y="1112788"/>
            <a:ext cx="1003189" cy="1275291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44209F82-A0A2-070B-69F0-4E8E5A9BD221}"/>
              </a:ext>
            </a:extLst>
          </p:cNvPr>
          <p:cNvSpPr/>
          <p:nvPr/>
        </p:nvSpPr>
        <p:spPr>
          <a:xfrm>
            <a:off x="6096000" y="3859731"/>
            <a:ext cx="458804" cy="19721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863961C-8387-5E9C-25F1-F732DC350645}"/>
              </a:ext>
            </a:extLst>
          </p:cNvPr>
          <p:cNvSpPr/>
          <p:nvPr/>
        </p:nvSpPr>
        <p:spPr>
          <a:xfrm>
            <a:off x="7760658" y="1083912"/>
            <a:ext cx="3395022" cy="13673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연결선: 구부러짐 22">
            <a:extLst>
              <a:ext uri="{FF2B5EF4-FFF2-40B4-BE49-F238E27FC236}">
                <a16:creationId xmlns:a16="http://schemas.microsoft.com/office/drawing/2014/main" id="{04B12B87-A4F9-8450-5CD8-CD2F53EC0CDA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rot="5400000" flipH="1" flipV="1">
            <a:off x="7187544" y="1589107"/>
            <a:ext cx="1408482" cy="3132767"/>
          </a:xfrm>
          <a:prstGeom prst="curvedConnector3">
            <a:avLst>
              <a:gd name="adj1" fmla="val 4316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305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39D17-FDA3-03D8-5448-F972051C4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C530C4-879A-65A5-3431-867F574734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20019527-D040-F319-E1B1-E85BDB994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M-</a:t>
            </a:r>
            <a:r>
              <a:rPr lang="en-US" altLang="ko-KR" err="1"/>
              <a:t>iOSM</a:t>
            </a:r>
            <a:endParaRPr lang="en-US" altLang="ko-KR"/>
          </a:p>
          <a:p>
            <a:pPr lvl="1"/>
            <a:r>
              <a:rPr lang="en-US" altLang="ko-KR"/>
              <a:t>Multi-Head Attention</a:t>
            </a:r>
          </a:p>
          <a:p>
            <a:pPr lvl="2"/>
            <a:r>
              <a:rPr lang="en-US" altLang="ko-KR" b="1"/>
              <a:t>Structural Probes</a:t>
            </a:r>
            <a:r>
              <a:rPr lang="en-US" altLang="ko-KR"/>
              <a:t>: learnable query vectors </a:t>
            </a:r>
            <a:r>
              <a:rPr lang="ko-KR" altLang="en-US"/>
              <a:t>→ </a:t>
            </a:r>
            <a:r>
              <a:rPr lang="ko-KR" altLang="en-US" err="1"/>
              <a:t>모달리티간에</a:t>
            </a:r>
            <a:r>
              <a:rPr lang="ko-KR" altLang="en-US"/>
              <a:t> 공유되는 다양한 패턴을 학습</a:t>
            </a:r>
            <a:endParaRPr lang="en-US" altLang="ko-KR"/>
          </a:p>
          <a:p>
            <a:pPr lvl="2"/>
            <a:r>
              <a:rPr lang="ko-KR" altLang="en-US"/>
              <a:t>각 </a:t>
            </a:r>
            <a:r>
              <a:rPr lang="ko-KR" altLang="en-US" err="1"/>
              <a:t>모달리티의</a:t>
            </a:r>
            <a:r>
              <a:rPr lang="ko-KR" altLang="en-US"/>
              <a:t> </a:t>
            </a:r>
            <a:r>
              <a:rPr lang="en-US" altLang="ko-KR"/>
              <a:t>Patch embedding </a:t>
            </a:r>
            <a:r>
              <a:rPr lang="ko-KR" altLang="en-US"/>
              <a:t>→ </a:t>
            </a:r>
            <a:r>
              <a:rPr lang="en-US" altLang="ko-KR"/>
              <a:t>K, V</a:t>
            </a:r>
          </a:p>
          <a:p>
            <a:pPr lvl="2"/>
            <a:endParaRPr lang="en-US" altLang="ko-KR"/>
          </a:p>
          <a:p>
            <a:pPr lvl="1"/>
            <a:r>
              <a:rPr lang="en-US" altLang="ko-KR"/>
              <a:t>Modality-invariant Structure Combination</a:t>
            </a:r>
          </a:p>
          <a:p>
            <a:pPr lvl="2"/>
            <a:r>
              <a:rPr lang="en-US" altLang="ko-KR"/>
              <a:t>Structural representation fusion based on </a:t>
            </a:r>
            <a:r>
              <a:rPr lang="en-US" altLang="ko-KR">
                <a:solidFill>
                  <a:srgbClr val="FF0000"/>
                </a:solidFill>
              </a:rPr>
              <a:t>average pooling</a:t>
            </a:r>
          </a:p>
          <a:p>
            <a:pPr lvl="2"/>
            <a:r>
              <a:rPr lang="en-US" altLang="ko-KR"/>
              <a:t>Missing</a:t>
            </a:r>
            <a:r>
              <a:rPr lang="ko-KR" altLang="en-US"/>
              <a:t>일 경우 </a:t>
            </a:r>
            <a:r>
              <a:rPr lang="en-US" altLang="ko-KR"/>
              <a:t>zero tensor</a:t>
            </a:r>
          </a:p>
          <a:p>
            <a:pPr marL="914400" lvl="2" indent="0">
              <a:buNone/>
            </a:pPr>
            <a:endParaRPr lang="en-US" altLang="ko-KR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56587EF-EDB1-D0FC-785C-1503AE8DB887}"/>
              </a:ext>
            </a:extLst>
          </p:cNvPr>
          <p:cNvSpPr txBox="1"/>
          <p:nvPr/>
        </p:nvSpPr>
        <p:spPr>
          <a:xfrm>
            <a:off x="4677772" y="6524303"/>
            <a:ext cx="27006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[Structural representation fusion </a:t>
            </a:r>
            <a:r>
              <a: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시각화</a:t>
            </a:r>
            <a:r>
              <a:rPr lang="en-US" altLang="ko-KR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]</a:t>
            </a:r>
            <a:endParaRPr lang="ko-KR" altLang="en-US" sz="1100"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5F6B1326-E7FF-78E1-6E9E-724296D031C1}"/>
              </a:ext>
            </a:extLst>
          </p:cNvPr>
          <p:cNvGrpSpPr/>
          <p:nvPr/>
        </p:nvGrpSpPr>
        <p:grpSpPr>
          <a:xfrm>
            <a:off x="2159626" y="4067422"/>
            <a:ext cx="7872748" cy="2513072"/>
            <a:chOff x="1961070" y="4267656"/>
            <a:chExt cx="7872748" cy="2513072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79E03057-D9BA-069C-FA0E-FA9619007688}"/>
                </a:ext>
              </a:extLst>
            </p:cNvPr>
            <p:cNvGrpSpPr/>
            <p:nvPr/>
          </p:nvGrpSpPr>
          <p:grpSpPr>
            <a:xfrm>
              <a:off x="1961070" y="4267656"/>
              <a:ext cx="7872748" cy="2035822"/>
              <a:chOff x="1903318" y="3950022"/>
              <a:chExt cx="7872748" cy="2035822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88138D29-2013-3704-3086-8E2E53F20E61}"/>
                  </a:ext>
                </a:extLst>
              </p:cNvPr>
              <p:cNvGrpSpPr/>
              <p:nvPr/>
            </p:nvGrpSpPr>
            <p:grpSpPr>
              <a:xfrm>
                <a:off x="2608445" y="5446829"/>
                <a:ext cx="1982805" cy="539015"/>
                <a:chOff x="1337911" y="5650029"/>
                <a:chExt cx="1982805" cy="539015"/>
              </a:xfrm>
            </p:grpSpPr>
            <p:sp>
              <p:nvSpPr>
                <p:cNvPr id="14" name="사각형: 둥근 모서리 13">
                  <a:extLst>
                    <a:ext uri="{FF2B5EF4-FFF2-40B4-BE49-F238E27FC236}">
                      <a16:creationId xmlns:a16="http://schemas.microsoft.com/office/drawing/2014/main" id="{61E31CD5-11C2-A3C4-4BED-949806C1BB9D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사각형: 둥근 모서리 15">
                  <a:extLst>
                    <a:ext uri="{FF2B5EF4-FFF2-40B4-BE49-F238E27FC236}">
                      <a16:creationId xmlns:a16="http://schemas.microsoft.com/office/drawing/2014/main" id="{7586AEAE-6841-679D-A7C9-AC036DFF7763}"/>
                    </a:ext>
                  </a:extLst>
                </p:cNvPr>
                <p:cNvSpPr/>
                <p:nvPr/>
              </p:nvSpPr>
              <p:spPr>
                <a:xfrm>
                  <a:off x="1972378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사각형: 둥근 모서리 19">
                  <a:extLst>
                    <a:ext uri="{FF2B5EF4-FFF2-40B4-BE49-F238E27FC236}">
                      <a16:creationId xmlns:a16="http://schemas.microsoft.com/office/drawing/2014/main" id="{B7D1D8F9-BAE2-130E-D90B-96849099833E}"/>
                    </a:ext>
                  </a:extLst>
                </p:cNvPr>
                <p:cNvSpPr/>
                <p:nvPr/>
              </p:nvSpPr>
              <p:spPr>
                <a:xfrm>
                  <a:off x="2862219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F9D76F6-2851-3F27-2E37-404CE889EA99}"/>
                    </a:ext>
                  </a:extLst>
                </p:cNvPr>
                <p:cNvSpPr txBox="1"/>
                <p:nvPr/>
              </p:nvSpPr>
              <p:spPr>
                <a:xfrm>
                  <a:off x="2397800" y="5752333"/>
                  <a:ext cx="46441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0" lang="en-US" altLang="ko-KR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KoPubWorld돋움체 Bold" panose="00000800000000000000" pitchFamily="2" charset="-127"/>
                      <a:ea typeface="KoPubWorld돋움체 Bold" panose="00000800000000000000" pitchFamily="2" charset="-127"/>
                      <a:cs typeface="KoPubWorld돋움체 Bold" panose="00000800000000000000" pitchFamily="2" charset="-127"/>
                    </a:rPr>
                    <a:t>…</a:t>
                  </a:r>
                  <a:endParaRPr lang="ko-KR" altLang="en-US" sz="1600"/>
                </a:p>
              </p:txBody>
            </p:sp>
            <p:sp>
              <p:nvSpPr>
                <p:cNvPr id="26" name="사각형: 둥근 모서리 25">
                  <a:extLst>
                    <a:ext uri="{FF2B5EF4-FFF2-40B4-BE49-F238E27FC236}">
                      <a16:creationId xmlns:a16="http://schemas.microsoft.com/office/drawing/2014/main" id="{6E732649-199C-901C-A68C-8BCE95A6A535}"/>
                    </a:ext>
                  </a:extLst>
                </p:cNvPr>
                <p:cNvSpPr/>
                <p:nvPr/>
              </p:nvSpPr>
              <p:spPr>
                <a:xfrm>
                  <a:off x="1337911" y="5650029"/>
                  <a:ext cx="1982805" cy="539015"/>
                </a:xfrm>
                <a:prstGeom prst="roundRect">
                  <a:avLst/>
                </a:prstGeom>
                <a:noFill/>
                <a:ln w="28575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57604C6D-EBFE-102C-1F4E-6E787E0CC3E7}"/>
                  </a:ext>
                </a:extLst>
              </p:cNvPr>
              <p:cNvGrpSpPr/>
              <p:nvPr/>
            </p:nvGrpSpPr>
            <p:grpSpPr>
              <a:xfrm>
                <a:off x="2608444" y="4736927"/>
                <a:ext cx="1982805" cy="539015"/>
                <a:chOff x="1337911" y="5650029"/>
                <a:chExt cx="1982805" cy="539015"/>
              </a:xfrm>
            </p:grpSpPr>
            <p:sp>
              <p:nvSpPr>
                <p:cNvPr id="29" name="사각형: 둥근 모서리 28">
                  <a:extLst>
                    <a:ext uri="{FF2B5EF4-FFF2-40B4-BE49-F238E27FC236}">
                      <a16:creationId xmlns:a16="http://schemas.microsoft.com/office/drawing/2014/main" id="{0759BFF7-FB87-3795-812A-1FF08205A107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사각형: 둥근 모서리 29">
                  <a:extLst>
                    <a:ext uri="{FF2B5EF4-FFF2-40B4-BE49-F238E27FC236}">
                      <a16:creationId xmlns:a16="http://schemas.microsoft.com/office/drawing/2014/main" id="{CCDD2656-763A-9B8F-DA5C-EF95CD91728A}"/>
                    </a:ext>
                  </a:extLst>
                </p:cNvPr>
                <p:cNvSpPr/>
                <p:nvPr/>
              </p:nvSpPr>
              <p:spPr>
                <a:xfrm>
                  <a:off x="1972378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사각형: 둥근 모서리 30">
                  <a:extLst>
                    <a:ext uri="{FF2B5EF4-FFF2-40B4-BE49-F238E27FC236}">
                      <a16:creationId xmlns:a16="http://schemas.microsoft.com/office/drawing/2014/main" id="{BD2C7541-2C46-6654-6839-2EE2D689CD20}"/>
                    </a:ext>
                  </a:extLst>
                </p:cNvPr>
                <p:cNvSpPr/>
                <p:nvPr/>
              </p:nvSpPr>
              <p:spPr>
                <a:xfrm>
                  <a:off x="2862219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4141327-3252-C5B2-BA4D-151FA4A04B94}"/>
                    </a:ext>
                  </a:extLst>
                </p:cNvPr>
                <p:cNvSpPr txBox="1"/>
                <p:nvPr/>
              </p:nvSpPr>
              <p:spPr>
                <a:xfrm>
                  <a:off x="2397800" y="5752333"/>
                  <a:ext cx="46441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0" lang="en-US" altLang="ko-KR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KoPubWorld돋움체 Bold" panose="00000800000000000000" pitchFamily="2" charset="-127"/>
                      <a:ea typeface="KoPubWorld돋움체 Bold" panose="00000800000000000000" pitchFamily="2" charset="-127"/>
                      <a:cs typeface="KoPubWorld돋움체 Bold" panose="00000800000000000000" pitchFamily="2" charset="-127"/>
                    </a:rPr>
                    <a:t>…</a:t>
                  </a:r>
                  <a:endParaRPr lang="ko-KR" altLang="en-US" sz="1600"/>
                </a:p>
              </p:txBody>
            </p:sp>
            <p:sp>
              <p:nvSpPr>
                <p:cNvPr id="33" name="사각형: 둥근 모서리 32">
                  <a:extLst>
                    <a:ext uri="{FF2B5EF4-FFF2-40B4-BE49-F238E27FC236}">
                      <a16:creationId xmlns:a16="http://schemas.microsoft.com/office/drawing/2014/main" id="{2304662E-23AD-6F8C-FE43-417B46D7AF3E}"/>
                    </a:ext>
                  </a:extLst>
                </p:cNvPr>
                <p:cNvSpPr/>
                <p:nvPr/>
              </p:nvSpPr>
              <p:spPr>
                <a:xfrm>
                  <a:off x="1337911" y="5650029"/>
                  <a:ext cx="1982805" cy="539015"/>
                </a:xfrm>
                <a:prstGeom prst="roundRect">
                  <a:avLst/>
                </a:prstGeom>
                <a:noFill/>
                <a:ln w="28575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0D5198CA-AB6B-B5FA-AA1B-E6F4D26D9870}"/>
                  </a:ext>
                </a:extLst>
              </p:cNvPr>
              <p:cNvGrpSpPr/>
              <p:nvPr/>
            </p:nvGrpSpPr>
            <p:grpSpPr>
              <a:xfrm>
                <a:off x="2608444" y="4027025"/>
                <a:ext cx="1982805" cy="539015"/>
                <a:chOff x="1337911" y="5650029"/>
                <a:chExt cx="1982805" cy="539015"/>
              </a:xfrm>
            </p:grpSpPr>
            <p:sp>
              <p:nvSpPr>
                <p:cNvPr id="35" name="사각형: 둥근 모서리 34">
                  <a:extLst>
                    <a:ext uri="{FF2B5EF4-FFF2-40B4-BE49-F238E27FC236}">
                      <a16:creationId xmlns:a16="http://schemas.microsoft.com/office/drawing/2014/main" id="{38C04577-0BED-14F8-7CCB-A003B2145770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사각형: 둥근 모서리 35">
                  <a:extLst>
                    <a:ext uri="{FF2B5EF4-FFF2-40B4-BE49-F238E27FC236}">
                      <a16:creationId xmlns:a16="http://schemas.microsoft.com/office/drawing/2014/main" id="{D56D231A-7D74-0490-D322-2586AA22B58B}"/>
                    </a:ext>
                  </a:extLst>
                </p:cNvPr>
                <p:cNvSpPr/>
                <p:nvPr/>
              </p:nvSpPr>
              <p:spPr>
                <a:xfrm>
                  <a:off x="1972378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사각형: 둥근 모서리 36">
                  <a:extLst>
                    <a:ext uri="{FF2B5EF4-FFF2-40B4-BE49-F238E27FC236}">
                      <a16:creationId xmlns:a16="http://schemas.microsoft.com/office/drawing/2014/main" id="{2AD957F4-C764-3B61-6E74-643724002B13}"/>
                    </a:ext>
                  </a:extLst>
                </p:cNvPr>
                <p:cNvSpPr/>
                <p:nvPr/>
              </p:nvSpPr>
              <p:spPr>
                <a:xfrm>
                  <a:off x="2862219" y="5727031"/>
                  <a:ext cx="365760" cy="3850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7830B7B-CE43-3623-DF9D-A6920445285B}"/>
                    </a:ext>
                  </a:extLst>
                </p:cNvPr>
                <p:cNvSpPr txBox="1"/>
                <p:nvPr/>
              </p:nvSpPr>
              <p:spPr>
                <a:xfrm>
                  <a:off x="2397800" y="5752333"/>
                  <a:ext cx="46441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0" lang="en-US" altLang="ko-KR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KoPubWorld돋움체 Bold" panose="00000800000000000000" pitchFamily="2" charset="-127"/>
                      <a:ea typeface="KoPubWorld돋움체 Bold" panose="00000800000000000000" pitchFamily="2" charset="-127"/>
                      <a:cs typeface="KoPubWorld돋움체 Bold" panose="00000800000000000000" pitchFamily="2" charset="-127"/>
                    </a:rPr>
                    <a:t>…</a:t>
                  </a:r>
                  <a:endParaRPr lang="ko-KR" altLang="en-US" sz="1600"/>
                </a:p>
              </p:txBody>
            </p:sp>
            <p:sp>
              <p:nvSpPr>
                <p:cNvPr id="39" name="사각형: 둥근 모서리 38">
                  <a:extLst>
                    <a:ext uri="{FF2B5EF4-FFF2-40B4-BE49-F238E27FC236}">
                      <a16:creationId xmlns:a16="http://schemas.microsoft.com/office/drawing/2014/main" id="{C0961991-0615-E014-BB93-67FA7F4117B4}"/>
                    </a:ext>
                  </a:extLst>
                </p:cNvPr>
                <p:cNvSpPr/>
                <p:nvPr/>
              </p:nvSpPr>
              <p:spPr>
                <a:xfrm>
                  <a:off x="1337911" y="5650029"/>
                  <a:ext cx="1982805" cy="539015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F7EFA27-E51C-DFF9-1EF3-D7277914B110}"/>
                  </a:ext>
                </a:extLst>
              </p:cNvPr>
              <p:cNvSpPr txBox="1"/>
              <p:nvPr/>
            </p:nvSpPr>
            <p:spPr>
              <a:xfrm>
                <a:off x="1903318" y="4095759"/>
                <a:ext cx="73392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000">
                    <a:solidFill>
                      <a:srgbClr val="FF0000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RGB</a:t>
                </a:r>
                <a:endParaRPr lang="ko-KR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2C0798E-0096-F1F9-011B-9FCE748F2D8B}"/>
                  </a:ext>
                </a:extLst>
              </p:cNvPr>
              <p:cNvSpPr txBox="1"/>
              <p:nvPr/>
            </p:nvSpPr>
            <p:spPr>
              <a:xfrm>
                <a:off x="1950566" y="4813929"/>
                <a:ext cx="63943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000">
                    <a:solidFill>
                      <a:schemeClr val="accent3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NIR</a:t>
                </a:r>
                <a:endParaRPr lang="ko-KR" altLang="en-US">
                  <a:solidFill>
                    <a:schemeClr val="accent3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AEE9A6A-9B80-2785-6C49-5740DD342922}"/>
                  </a:ext>
                </a:extLst>
              </p:cNvPr>
              <p:cNvSpPr txBox="1"/>
              <p:nvPr/>
            </p:nvSpPr>
            <p:spPr>
              <a:xfrm>
                <a:off x="1975106" y="5532099"/>
                <a:ext cx="59035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2000">
                    <a:solidFill>
                      <a:schemeClr val="accent2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TIR</a:t>
                </a:r>
                <a:endParaRPr lang="ko-KR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46" name="화살표: 오른쪽 45">
                <a:extLst>
                  <a:ext uri="{FF2B5EF4-FFF2-40B4-BE49-F238E27FC236}">
                    <a16:creationId xmlns:a16="http://schemas.microsoft.com/office/drawing/2014/main" id="{29379E88-5D79-9A02-79B0-B1E4B011AADA}"/>
                  </a:ext>
                </a:extLst>
              </p:cNvPr>
              <p:cNvSpPr/>
              <p:nvPr/>
            </p:nvSpPr>
            <p:spPr>
              <a:xfrm>
                <a:off x="5192641" y="4659925"/>
                <a:ext cx="797717" cy="616018"/>
              </a:xfrm>
              <a:prstGeom prst="rightArrow">
                <a:avLst/>
              </a:prstGeom>
              <a:solidFill>
                <a:schemeClr val="accent6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7" name="그룹 46">
                <a:extLst>
                  <a:ext uri="{FF2B5EF4-FFF2-40B4-BE49-F238E27FC236}">
                    <a16:creationId xmlns:a16="http://schemas.microsoft.com/office/drawing/2014/main" id="{AC2300E3-5648-0121-E71E-FCE3AD1D0174}"/>
                  </a:ext>
                </a:extLst>
              </p:cNvPr>
              <p:cNvGrpSpPr/>
              <p:nvPr/>
            </p:nvGrpSpPr>
            <p:grpSpPr>
              <a:xfrm>
                <a:off x="6631240" y="5369826"/>
                <a:ext cx="593558" cy="539015"/>
                <a:chOff x="1337912" y="5650029"/>
                <a:chExt cx="593558" cy="539015"/>
              </a:xfrm>
            </p:grpSpPr>
            <p:sp>
              <p:nvSpPr>
                <p:cNvPr id="48" name="사각형: 둥근 모서리 47">
                  <a:extLst>
                    <a:ext uri="{FF2B5EF4-FFF2-40B4-BE49-F238E27FC236}">
                      <a16:creationId xmlns:a16="http://schemas.microsoft.com/office/drawing/2014/main" id="{A54A05FF-B063-506B-2311-8090F1D19DCA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사각형: 둥근 모서리 51">
                  <a:extLst>
                    <a:ext uri="{FF2B5EF4-FFF2-40B4-BE49-F238E27FC236}">
                      <a16:creationId xmlns:a16="http://schemas.microsoft.com/office/drawing/2014/main" id="{F90B7105-423F-5944-1FEC-527B0E5A91C6}"/>
                    </a:ext>
                  </a:extLst>
                </p:cNvPr>
                <p:cNvSpPr/>
                <p:nvPr/>
              </p:nvSpPr>
              <p:spPr>
                <a:xfrm>
                  <a:off x="1337912" y="5650029"/>
                  <a:ext cx="593558" cy="539015"/>
                </a:xfrm>
                <a:prstGeom prst="roundRect">
                  <a:avLst/>
                </a:prstGeom>
                <a:noFill/>
                <a:ln w="28575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id="{32DC2DB8-8869-42A8-F31A-093E7226C72A}"/>
                  </a:ext>
                </a:extLst>
              </p:cNvPr>
              <p:cNvGrpSpPr/>
              <p:nvPr/>
            </p:nvGrpSpPr>
            <p:grpSpPr>
              <a:xfrm>
                <a:off x="6631239" y="4659924"/>
                <a:ext cx="593558" cy="539015"/>
                <a:chOff x="1337912" y="5650029"/>
                <a:chExt cx="593558" cy="539015"/>
              </a:xfrm>
            </p:grpSpPr>
            <p:sp>
              <p:nvSpPr>
                <p:cNvPr id="54" name="사각형: 둥근 모서리 53">
                  <a:extLst>
                    <a:ext uri="{FF2B5EF4-FFF2-40B4-BE49-F238E27FC236}">
                      <a16:creationId xmlns:a16="http://schemas.microsoft.com/office/drawing/2014/main" id="{3E3F3509-7D2F-3A38-B46F-EFB93ECB8F6C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사각형: 둥근 모서리 57">
                  <a:extLst>
                    <a:ext uri="{FF2B5EF4-FFF2-40B4-BE49-F238E27FC236}">
                      <a16:creationId xmlns:a16="http://schemas.microsoft.com/office/drawing/2014/main" id="{A55D1C34-59F2-EB89-EC10-7CE9C62CEA58}"/>
                    </a:ext>
                  </a:extLst>
                </p:cNvPr>
                <p:cNvSpPr/>
                <p:nvPr/>
              </p:nvSpPr>
              <p:spPr>
                <a:xfrm>
                  <a:off x="1337912" y="5650029"/>
                  <a:ext cx="593558" cy="539015"/>
                </a:xfrm>
                <a:prstGeom prst="roundRect">
                  <a:avLst/>
                </a:prstGeom>
                <a:noFill/>
                <a:ln w="28575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0685ADF2-1714-C159-0C54-388CEA86A961}"/>
                  </a:ext>
                </a:extLst>
              </p:cNvPr>
              <p:cNvGrpSpPr/>
              <p:nvPr/>
            </p:nvGrpSpPr>
            <p:grpSpPr>
              <a:xfrm>
                <a:off x="6631238" y="3950022"/>
                <a:ext cx="593559" cy="539015"/>
                <a:chOff x="1337911" y="5650029"/>
                <a:chExt cx="593559" cy="539015"/>
              </a:xfrm>
            </p:grpSpPr>
            <p:sp>
              <p:nvSpPr>
                <p:cNvPr id="60" name="사각형: 둥근 모서리 59">
                  <a:extLst>
                    <a:ext uri="{FF2B5EF4-FFF2-40B4-BE49-F238E27FC236}">
                      <a16:creationId xmlns:a16="http://schemas.microsoft.com/office/drawing/2014/main" id="{2EFF720D-0E78-C610-AECE-CED7AC432C9D}"/>
                    </a:ext>
                  </a:extLst>
                </p:cNvPr>
                <p:cNvSpPr/>
                <p:nvPr/>
              </p:nvSpPr>
              <p:spPr>
                <a:xfrm>
                  <a:off x="1463041" y="5727031"/>
                  <a:ext cx="365760" cy="385010"/>
                </a:xfrm>
                <a:prstGeom prst="roundRect">
                  <a:avLst/>
                </a:prstGeom>
                <a:solidFill>
                  <a:srgbClr val="FF3300"/>
                </a:solidFill>
                <a:ln>
                  <a:noFill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사각형: 둥근 모서리 63">
                  <a:extLst>
                    <a:ext uri="{FF2B5EF4-FFF2-40B4-BE49-F238E27FC236}">
                      <a16:creationId xmlns:a16="http://schemas.microsoft.com/office/drawing/2014/main" id="{B11713C1-9176-BBD9-2420-7ACA72214820}"/>
                    </a:ext>
                  </a:extLst>
                </p:cNvPr>
                <p:cNvSpPr/>
                <p:nvPr/>
              </p:nvSpPr>
              <p:spPr>
                <a:xfrm>
                  <a:off x="1337911" y="5650029"/>
                  <a:ext cx="593559" cy="539015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88DDE14-8755-FF2B-E582-E864DFA60FD4}"/>
                  </a:ext>
                </a:extLst>
              </p:cNvPr>
              <p:cNvSpPr txBox="1"/>
              <p:nvPr/>
            </p:nvSpPr>
            <p:spPr>
              <a:xfrm>
                <a:off x="4758072" y="5338440"/>
                <a:ext cx="1666854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altLang="ko-KR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Intra-modality Fusion</a:t>
                </a:r>
                <a:endParaRPr lang="ko-KR" altLang="en-US" sz="1100">
                  <a:solidFill>
                    <a:schemeClr val="accent6">
                      <a:lumMod val="50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69" name="화살표: 오른쪽 68">
                <a:extLst>
                  <a:ext uri="{FF2B5EF4-FFF2-40B4-BE49-F238E27FC236}">
                    <a16:creationId xmlns:a16="http://schemas.microsoft.com/office/drawing/2014/main" id="{84814757-BF96-DEAB-C70B-50E49C2EF9EF}"/>
                  </a:ext>
                </a:extLst>
              </p:cNvPr>
              <p:cNvSpPr/>
              <p:nvPr/>
            </p:nvSpPr>
            <p:spPr>
              <a:xfrm>
                <a:off x="7920734" y="4656116"/>
                <a:ext cx="797717" cy="616018"/>
              </a:xfrm>
              <a:prstGeom prst="rightArrow">
                <a:avLst/>
              </a:prstGeom>
              <a:solidFill>
                <a:schemeClr val="accent6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8260E65-07FA-AAF0-C890-8768D6EBC4B5}"/>
                  </a:ext>
                </a:extLst>
              </p:cNvPr>
              <p:cNvSpPr txBox="1"/>
              <p:nvPr/>
            </p:nvSpPr>
            <p:spPr>
              <a:xfrm>
                <a:off x="7543717" y="5338439"/>
                <a:ext cx="177862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altLang="ko-KR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Inter-modality Fusion</a:t>
                </a:r>
                <a:endParaRPr lang="ko-KR" altLang="en-US" sz="1100">
                  <a:solidFill>
                    <a:schemeClr val="accent6">
                      <a:lumMod val="50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79070F1C-9A26-261C-E581-A01C00E5FCEF}"/>
                  </a:ext>
                </a:extLst>
              </p:cNvPr>
              <p:cNvSpPr/>
              <p:nvPr/>
            </p:nvSpPr>
            <p:spPr>
              <a:xfrm>
                <a:off x="9410306" y="4771620"/>
                <a:ext cx="365760" cy="385010"/>
              </a:xfrm>
              <a:prstGeom prst="roundRect">
                <a:avLst/>
              </a:prstGeom>
              <a:solidFill>
                <a:srgbClr val="996600"/>
              </a:solidFill>
              <a:ln>
                <a:noFill/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2" name="오른쪽 중괄호 81">
              <a:extLst>
                <a:ext uri="{FF2B5EF4-FFF2-40B4-BE49-F238E27FC236}">
                  <a16:creationId xmlns:a16="http://schemas.microsoft.com/office/drawing/2014/main" id="{C99840E8-990C-5EE0-D5AD-E3A6843AD3F6}"/>
                </a:ext>
              </a:extLst>
            </p:cNvPr>
            <p:cNvSpPr/>
            <p:nvPr/>
          </p:nvSpPr>
          <p:spPr>
            <a:xfrm rot="5400000">
              <a:off x="3516324" y="5492836"/>
              <a:ext cx="314941" cy="1764938"/>
            </a:xfrm>
            <a:prstGeom prst="rightBrace">
              <a:avLst>
                <a:gd name="adj1" fmla="val 70805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65DB41AE-84B7-C74C-3ADB-9ECA4CF16549}"/>
                    </a:ext>
                  </a:extLst>
                </p:cNvPr>
                <p:cNvSpPr txBox="1"/>
                <p:nvPr/>
              </p:nvSpPr>
              <p:spPr>
                <a:xfrm>
                  <a:off x="3278641" y="6489430"/>
                  <a:ext cx="790306" cy="29129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KoPubWorld돋움체 Bold" panose="00000800000000000000" pitchFamily="2" charset="-127"/>
                                <a:cs typeface="KoPubWorld돋움체 Bold" panose="00000800000000000000" pitchFamily="2" charset="-127"/>
                              </a:rPr>
                            </m:ctrlPr>
                          </m:sSubPr>
                          <m:e>
                            <m:r>
                              <a:rPr lang="en-US" altLang="ko-KR" sz="1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KoPubWorld돋움체 Bold" panose="00000800000000000000" pitchFamily="2" charset="-127"/>
                                <a:cs typeface="KoPubWorld돋움체 Bold" panose="00000800000000000000" pitchFamily="2" charset="-127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ko-KR" sz="1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KoPubWorld돋움체 Bold" panose="00000800000000000000" pitchFamily="2" charset="-127"/>
                                <a:cs typeface="KoPubWorld돋움체 Bold" panose="00000800000000000000" pitchFamily="2" charset="-127"/>
                              </a:rPr>
                              <m:t>𝑞</m:t>
                            </m:r>
                          </m:sub>
                        </m:sSub>
                      </m:oMath>
                    </m:oMathPara>
                  </a14:m>
                  <a:endParaRPr lang="ko-KR" altLang="en-US" sz="1200">
                    <a:solidFill>
                      <a:sysClr val="windowText" lastClr="000000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endParaRPr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65DB41AE-84B7-C74C-3ADB-9ECA4CF165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8641" y="6489430"/>
                  <a:ext cx="790306" cy="29129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오른쪽 중괄호 83">
              <a:extLst>
                <a:ext uri="{FF2B5EF4-FFF2-40B4-BE49-F238E27FC236}">
                  <a16:creationId xmlns:a16="http://schemas.microsoft.com/office/drawing/2014/main" id="{2AF97C0F-4F0B-199A-4EEE-A075D7970CAD}"/>
                </a:ext>
              </a:extLst>
            </p:cNvPr>
            <p:cNvSpPr/>
            <p:nvPr/>
          </p:nvSpPr>
          <p:spPr>
            <a:xfrm>
              <a:off x="4542006" y="5854116"/>
              <a:ext cx="172094" cy="359708"/>
            </a:xfrm>
            <a:prstGeom prst="rightBrace">
              <a:avLst>
                <a:gd name="adj1" fmla="val 70805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FAB42FDA-68A5-AA5C-AEE6-54EDDD72AA6E}"/>
                    </a:ext>
                  </a:extLst>
                </p:cNvPr>
                <p:cNvSpPr txBox="1"/>
                <p:nvPr/>
              </p:nvSpPr>
              <p:spPr>
                <a:xfrm>
                  <a:off x="4664564" y="5895470"/>
                  <a:ext cx="21062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200" b="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KoPubWorld돋움체 Bold" panose="00000800000000000000" pitchFamily="2" charset="-127"/>
                            <a:cs typeface="KoPubWorld돋움체 Bold" panose="00000800000000000000" pitchFamily="2" charset="-127"/>
                          </a:rPr>
                          <m:t>𝑑</m:t>
                        </m:r>
                      </m:oMath>
                    </m:oMathPara>
                  </a14:m>
                  <a:endParaRPr lang="ko-KR" altLang="en-US" sz="1200">
                    <a:solidFill>
                      <a:sysClr val="windowText" lastClr="000000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endParaRPr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FAB42FDA-68A5-AA5C-AEE6-54EDDD72A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4564" y="5895470"/>
                  <a:ext cx="210620" cy="276999"/>
                </a:xfrm>
                <a:prstGeom prst="rect">
                  <a:avLst/>
                </a:prstGeom>
                <a:blipFill>
                  <a:blip r:embed="rId4"/>
                  <a:stretch>
                    <a:fillRect r="-1176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70547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A45EE-3A5F-A7B4-2298-279DA945D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C3883BC-FF83-B685-86C7-CDB03AA471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0A0AE753-C3AC-4725-5B8B-019E1AFC1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L-</a:t>
            </a:r>
            <a:r>
              <a:rPr lang="en-US" altLang="ko-KR" err="1"/>
              <a:t>dMMC</a:t>
            </a:r>
            <a:endParaRPr lang="en-US" altLang="ko-KR"/>
          </a:p>
          <a:p>
            <a:pPr lvl="1"/>
            <a:r>
              <a:rPr lang="en-US" altLang="ko-KR"/>
              <a:t>Missing</a:t>
            </a:r>
            <a:r>
              <a:rPr lang="ko-KR" altLang="en-US"/>
              <a:t> </a:t>
            </a:r>
            <a:r>
              <a:rPr lang="en-US" altLang="ko-KR"/>
              <a:t>visual</a:t>
            </a:r>
            <a:r>
              <a:rPr lang="ko-KR" altLang="en-US"/>
              <a:t> </a:t>
            </a:r>
            <a:r>
              <a:rPr lang="en-US" altLang="ko-KR"/>
              <a:t>feature</a:t>
            </a:r>
            <a:r>
              <a:rPr lang="ko-KR" altLang="en-US"/>
              <a:t>를 언어 지식으로 대체</a:t>
            </a:r>
            <a:endParaRPr lang="en-US" altLang="ko-KR"/>
          </a:p>
          <a:p>
            <a:pPr lvl="2"/>
            <a:r>
              <a:rPr lang="en-US" altLang="ko-KR" b="1"/>
              <a:t>Inversion network</a:t>
            </a:r>
            <a:r>
              <a:rPr lang="en-US" altLang="ko-KR"/>
              <a:t>: Structural feature </a:t>
            </a:r>
            <a:r>
              <a:rPr lang="ko-KR" altLang="en-US"/>
              <a:t>→ </a:t>
            </a:r>
            <a:r>
              <a:rPr lang="en-US" altLang="ko-KR"/>
              <a:t>pseudo-word embeddings (MLP </a:t>
            </a:r>
            <a:r>
              <a:rPr lang="ko-KR" altLang="en-US"/>
              <a:t>기반</a:t>
            </a:r>
            <a:r>
              <a:rPr lang="en-US" altLang="ko-KR"/>
              <a:t>)</a:t>
            </a:r>
          </a:p>
          <a:p>
            <a:pPr lvl="2"/>
            <a:r>
              <a:rPr lang="en-US" altLang="ko-KR"/>
              <a:t>Identity</a:t>
            </a:r>
            <a:r>
              <a:rPr lang="ko-KR" altLang="en-US"/>
              <a:t>가 갖고 있는 고유의 </a:t>
            </a:r>
            <a:r>
              <a:rPr lang="en-US" altLang="ko-KR"/>
              <a:t>visual </a:t>
            </a:r>
            <a:r>
              <a:rPr lang="ko-KR" altLang="en-US"/>
              <a:t>특징을 </a:t>
            </a:r>
            <a:r>
              <a:rPr lang="en-US" altLang="ko-KR"/>
              <a:t>word</a:t>
            </a:r>
            <a:r>
              <a:rPr lang="ko-KR" altLang="en-US"/>
              <a:t>로 </a:t>
            </a:r>
            <a:r>
              <a:rPr lang="en-US" altLang="ko-KR"/>
              <a:t>inversion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E073EB5-027B-19F0-DE88-8A52E3717E41}"/>
              </a:ext>
            </a:extLst>
          </p:cNvPr>
          <p:cNvGrpSpPr/>
          <p:nvPr/>
        </p:nvGrpSpPr>
        <p:grpSpPr>
          <a:xfrm>
            <a:off x="1422411" y="2932927"/>
            <a:ext cx="9532428" cy="3311090"/>
            <a:chOff x="731101" y="1672115"/>
            <a:chExt cx="10915048" cy="401617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9E3F8B3A-512F-395D-8B8F-A9F646906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</a:blip>
            <a:srcRect l="1" r="45070" b="8872"/>
            <a:stretch>
              <a:fillRect/>
            </a:stretch>
          </p:blipFill>
          <p:spPr>
            <a:xfrm>
              <a:off x="731101" y="1672115"/>
              <a:ext cx="5995614" cy="4016173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D9A401C-39B2-0ADA-43E3-AA5EB1907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54931" b="8872"/>
            <a:stretch>
              <a:fillRect/>
            </a:stretch>
          </p:blipFill>
          <p:spPr>
            <a:xfrm>
              <a:off x="6726715" y="1672115"/>
              <a:ext cx="4919434" cy="4016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6271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F075D-A4F9-53AE-4778-E096F8932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8FCE64F-0BAA-3DDC-73A9-CA0BD21C0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D8370AF8-7980-10B8-21A9-2223CED09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L-</a:t>
            </a:r>
            <a:r>
              <a:rPr lang="en-US" altLang="ko-KR" err="1"/>
              <a:t>dMMC</a:t>
            </a:r>
            <a:endParaRPr lang="en-US" altLang="ko-KR"/>
          </a:p>
          <a:p>
            <a:pPr lvl="1"/>
            <a:r>
              <a:rPr lang="en-US" altLang="ko-KR"/>
              <a:t>Modality-specific Textual Prompting</a:t>
            </a:r>
          </a:p>
          <a:p>
            <a:pPr lvl="2"/>
            <a:r>
              <a:rPr lang="en-US" altLang="ko-KR"/>
              <a:t>An image of a </a:t>
            </a:r>
            <a:r>
              <a:rPr lang="en-US" altLang="ko-KR" i="1">
                <a:solidFill>
                  <a:srgbClr val="FF0000"/>
                </a:solidFill>
              </a:rPr>
              <a:t>[pseudo-word] </a:t>
            </a:r>
            <a:r>
              <a:rPr lang="en-US" altLang="ko-KR"/>
              <a:t>person, who shows the </a:t>
            </a:r>
            <a:r>
              <a:rPr lang="en-US" altLang="ko-KR" i="1">
                <a:solidFill>
                  <a:srgbClr val="FF0000"/>
                </a:solidFill>
              </a:rPr>
              <a:t>[modality m] </a:t>
            </a:r>
            <a:r>
              <a:rPr lang="en-US" altLang="ko-KR"/>
              <a:t>attributes.</a:t>
            </a:r>
          </a:p>
          <a:p>
            <a:pPr lvl="3"/>
            <a:r>
              <a:rPr lang="en-US" altLang="ko-KR"/>
              <a:t>Learnable modality prompt: Modality anchor, </a:t>
            </a:r>
            <a:r>
              <a:rPr lang="ko-KR" altLang="en-US" err="1"/>
              <a:t>모달리티</a:t>
            </a:r>
            <a:r>
              <a:rPr lang="ko-KR" altLang="en-US"/>
              <a:t> 특성에 맞게 텍스트 </a:t>
            </a:r>
            <a:r>
              <a:rPr lang="ko-KR" altLang="en-US" err="1"/>
              <a:t>임베딩</a:t>
            </a:r>
            <a:r>
              <a:rPr lang="ko-KR" altLang="en-US"/>
              <a:t> 유도</a:t>
            </a:r>
            <a:endParaRPr lang="en-US" altLang="ko-KR"/>
          </a:p>
          <a:p>
            <a:pPr lvl="2"/>
            <a:r>
              <a:rPr lang="ko-KR" altLang="en-US"/>
              <a:t>누락되더라도 해당 </a:t>
            </a:r>
            <a:r>
              <a:rPr lang="en-US" altLang="ko-KR"/>
              <a:t>modality </a:t>
            </a:r>
            <a:r>
              <a:rPr lang="ko-KR" altLang="en-US"/>
              <a:t>공간의 특징을 그럴듯하게 모사 가능</a:t>
            </a:r>
            <a:r>
              <a:rPr lang="en-US" altLang="ko-KR"/>
              <a:t> 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D8F75E3-9905-5941-4A8B-5F8F87BBD4B0}"/>
              </a:ext>
            </a:extLst>
          </p:cNvPr>
          <p:cNvGrpSpPr/>
          <p:nvPr/>
        </p:nvGrpSpPr>
        <p:grpSpPr>
          <a:xfrm>
            <a:off x="1422411" y="3115807"/>
            <a:ext cx="9532428" cy="3311090"/>
            <a:chOff x="731101" y="1672115"/>
            <a:chExt cx="10915048" cy="401617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DE588549-BAF7-8C84-8131-AC988FA28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</a:blip>
            <a:srcRect l="1" r="45070" b="8872"/>
            <a:stretch>
              <a:fillRect/>
            </a:stretch>
          </p:blipFill>
          <p:spPr>
            <a:xfrm>
              <a:off x="731101" y="1672115"/>
              <a:ext cx="5995614" cy="4016173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7D6E1DF3-E09C-5CDB-DF47-9D9101BB3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54931" b="8872"/>
            <a:stretch>
              <a:fillRect/>
            </a:stretch>
          </p:blipFill>
          <p:spPr>
            <a:xfrm>
              <a:off x="6726715" y="1672115"/>
              <a:ext cx="4919434" cy="4016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058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400E9A-DA5E-72A1-1BD7-D9A106C84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48988"/>
            <a:ext cx="11623832" cy="4851477"/>
          </a:xfrm>
        </p:spPr>
        <p:txBody>
          <a:bodyPr>
            <a:normAutofit fontScale="92500"/>
          </a:bodyPr>
          <a:lstStyle/>
          <a:p>
            <a:pPr>
              <a:lnSpc>
                <a:spcPct val="250000"/>
              </a:lnSpc>
            </a:pPr>
            <a:r>
              <a:rPr lang="en-US" altLang="ko-KR" sz="2400"/>
              <a:t>Introduction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Related</a:t>
            </a:r>
            <a:r>
              <a:rPr lang="ko-KR" altLang="en-US" sz="2400"/>
              <a:t> </a:t>
            </a:r>
            <a:r>
              <a:rPr lang="en-US" altLang="ko-KR" sz="2400"/>
              <a:t>Works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Method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Experiments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Conclusion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BA0093D-3621-FA22-0E86-CBE1493A0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69CB1-8846-0D5F-F4C3-BA78EB9DB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64121CB-3C75-73C8-72FE-2ADBC38C75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58428C1C-E523-8202-BEB4-91658497FE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dirty="0"/>
                  <a:t>L-</a:t>
                </a:r>
                <a:r>
                  <a:rPr lang="en-US" altLang="ko-KR" dirty="0" err="1"/>
                  <a:t>dMMC</a:t>
                </a:r>
                <a:endParaRPr lang="en-US" altLang="ko-KR" dirty="0"/>
              </a:p>
              <a:p>
                <a:pPr lvl="1"/>
                <a:r>
                  <a:rPr lang="en-US" altLang="ko-KR" dirty="0"/>
                  <a:t>Memory-based Text-Vision Contrastive Optimization</a:t>
                </a:r>
              </a:p>
              <a:p>
                <a:pPr lvl="2"/>
                <a:r>
                  <a:rPr lang="en-US" altLang="ko-KR" dirty="0"/>
                  <a:t>Textual embedding(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altLang="ko-K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)</a:t>
                </a:r>
                <a:r>
                  <a:rPr lang="ko-KR" altLang="en-US" dirty="0"/>
                  <a:t>과 </a:t>
                </a:r>
                <a:r>
                  <a:rPr lang="en-US" altLang="ko-KR" dirty="0"/>
                  <a:t>visual prototype(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ko-KR" dirty="0"/>
                  <a:t>)</a:t>
                </a:r>
                <a:r>
                  <a:rPr lang="ko-KR" altLang="en-US" dirty="0" err="1"/>
                  <a:t>와의</a:t>
                </a:r>
                <a:r>
                  <a:rPr lang="ko-KR" altLang="en-US" dirty="0"/>
                  <a:t> 정렬을 통한 </a:t>
                </a:r>
                <a:r>
                  <a:rPr lang="en-US" altLang="ko-KR" dirty="0"/>
                  <a:t>semantic gap </a:t>
                </a:r>
                <a:r>
                  <a:rPr lang="ko-KR" altLang="en-US" dirty="0"/>
                  <a:t>해소</a:t>
                </a:r>
                <a:endParaRPr lang="en-US" altLang="ko-KR" dirty="0"/>
              </a:p>
              <a:p>
                <a:pPr lvl="2"/>
                <a:r>
                  <a:rPr lang="ko-KR" altLang="en-US" dirty="0"/>
                  <a:t>특정 </a:t>
                </a:r>
                <a:r>
                  <a:rPr lang="ko-KR" altLang="en-US" dirty="0" err="1"/>
                  <a:t>모달리티의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identity</a:t>
                </a:r>
                <a:r>
                  <a:rPr lang="ko-KR" altLang="en-US" dirty="0"/>
                  <a:t>가 존재하지 않을 때</a:t>
                </a:r>
                <a:r>
                  <a:rPr lang="en-US" altLang="ko-KR" dirty="0"/>
                  <a:t>, Textual embedding(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altLang="ko-K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o-KR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)</a:t>
                </a:r>
                <a:r>
                  <a:rPr lang="ko-KR" altLang="en-US" dirty="0" err="1"/>
                  <a:t>으로</a:t>
                </a:r>
                <a:r>
                  <a:rPr lang="en-US" altLang="ko-KR" dirty="0"/>
                  <a:t> </a:t>
                </a:r>
                <a:r>
                  <a:rPr lang="ko-KR" altLang="en-US" dirty="0"/>
                  <a:t>프로토타입 대체</a:t>
                </a:r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/>
                <a:endParaRPr lang="en-US" altLang="ko-KR" dirty="0"/>
              </a:p>
              <a:p>
                <a:pPr lvl="2">
                  <a:buFont typeface="Wingdings" panose="05000000000000000000" pitchFamily="2" charset="2"/>
                  <a:buChar char="Ø"/>
                </a:pPr>
                <a:r>
                  <a:rPr lang="ko-KR" altLang="en-US" dirty="0"/>
                  <a:t>학습을 통해 </a:t>
                </a:r>
                <a:r>
                  <a:rPr lang="en-US" altLang="ko-KR" dirty="0"/>
                  <a:t>Textual embedding</a:t>
                </a:r>
                <a:r>
                  <a:rPr lang="ko-KR" altLang="en-US" dirty="0"/>
                  <a:t>이 </a:t>
                </a:r>
                <a:r>
                  <a:rPr lang="en-US" altLang="ko-KR" dirty="0"/>
                  <a:t>visual feature</a:t>
                </a:r>
                <a:r>
                  <a:rPr lang="ko-KR" altLang="en-US" dirty="0"/>
                  <a:t>의 분포를 모방하도록 유도</a:t>
                </a:r>
                <a:endParaRPr lang="en-US" altLang="ko-KR" dirty="0"/>
              </a:p>
              <a:p>
                <a:pPr lvl="2"/>
                <a:endParaRPr lang="en-US" altLang="ko-KR" dirty="0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58428C1C-E523-8202-BEB4-91658497FE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36" t="-6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E62274-F21C-DA1A-223D-8D6D23D6790A}"/>
                  </a:ext>
                </a:extLst>
              </p:cNvPr>
              <p:cNvSpPr txBox="1"/>
              <p:nvPr/>
            </p:nvSpPr>
            <p:spPr>
              <a:xfrm>
                <a:off x="3576400" y="2996253"/>
                <a:ext cx="5039200" cy="8654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unc>
                            <m:funcPr>
                              <m:ctrlPr>
                                <a:rPr lang="ko-KR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ko-KR" altLang="en-US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[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]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exp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⁡(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ko-KR" altLang="en-US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 </m:t>
                                  </m:r>
                                </m:num>
                                <m:den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exp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⁡(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ko-KR" altLang="en-US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p>
                                      </m:sSubSup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/</m:t>
                                      </m:r>
                                      <m: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nary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E62274-F21C-DA1A-223D-8D6D23D67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400" y="2996253"/>
                <a:ext cx="5039200" cy="8654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25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26A9-1D49-0492-9752-3F032806F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F876740-34B5-672A-DE16-37B1218A7C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3DEDBC0D-25C4-2679-D550-3A524359C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Modality</a:t>
            </a:r>
            <a:r>
              <a:rPr lang="ko-KR" altLang="en-US"/>
              <a:t> </a:t>
            </a:r>
            <a:r>
              <a:rPr lang="en-US" altLang="ko-KR"/>
              <a:t>Missing </a:t>
            </a:r>
            <a:r>
              <a:rPr lang="ko-KR" altLang="ko-KR" err="1"/>
              <a:t>Scenario</a:t>
            </a:r>
            <a:endParaRPr lang="en-US" altLang="ko-KR"/>
          </a:p>
          <a:p>
            <a:pPr lvl="1"/>
            <a:r>
              <a:rPr lang="en-US" altLang="ko-KR"/>
              <a:t>Training</a:t>
            </a:r>
          </a:p>
          <a:p>
            <a:pPr lvl="2"/>
            <a:r>
              <a:rPr lang="ko-KR" altLang="en-US"/>
              <a:t>어떤 </a:t>
            </a:r>
            <a:r>
              <a:rPr lang="ko-KR" altLang="en-US" err="1"/>
              <a:t>모달리티가</a:t>
            </a:r>
            <a:r>
              <a:rPr lang="ko-KR" altLang="en-US"/>
              <a:t> 누락되더라도 </a:t>
            </a:r>
            <a:r>
              <a:rPr lang="en-US" altLang="ko-KR"/>
              <a:t>Structure embedding </a:t>
            </a:r>
            <a:r>
              <a:rPr lang="ko-KR" altLang="en-US"/>
              <a:t>추출</a:t>
            </a:r>
            <a:endParaRPr lang="en-US" altLang="ko-KR"/>
          </a:p>
          <a:p>
            <a:pPr lvl="2"/>
            <a:r>
              <a:rPr lang="en-US" altLang="ko-KR"/>
              <a:t> </a:t>
            </a:r>
            <a:r>
              <a:rPr lang="ko-KR" altLang="en-US"/>
              <a:t>현재 배치의 텍스트 </a:t>
            </a:r>
            <a:r>
              <a:rPr lang="ko-KR" altLang="en-US" err="1"/>
              <a:t>임베딩</a:t>
            </a:r>
            <a:r>
              <a:rPr lang="ko-KR" altLang="en-US"/>
              <a:t> ↔ </a:t>
            </a:r>
            <a:r>
              <a:rPr lang="en-US" altLang="ko-KR"/>
              <a:t>memory bank</a:t>
            </a:r>
            <a:r>
              <a:rPr lang="ko-KR" altLang="en-US"/>
              <a:t>에 누적된 </a:t>
            </a:r>
            <a:r>
              <a:rPr lang="en-US" altLang="ko-KR"/>
              <a:t>visual</a:t>
            </a:r>
            <a:r>
              <a:rPr lang="ko-KR" altLang="en-US"/>
              <a:t> </a:t>
            </a:r>
            <a:r>
              <a:rPr lang="en-US" altLang="ko-KR"/>
              <a:t>prototype</a:t>
            </a:r>
          </a:p>
          <a:p>
            <a:pPr lvl="2"/>
            <a:r>
              <a:rPr lang="ko-KR" altLang="en-US"/>
              <a:t>극단적 </a:t>
            </a:r>
            <a:r>
              <a:rPr lang="en-US" altLang="ko-KR"/>
              <a:t>Missing</a:t>
            </a:r>
            <a:r>
              <a:rPr lang="ko-KR" altLang="en-US"/>
              <a:t>에도 </a:t>
            </a:r>
            <a:r>
              <a:rPr lang="en-US" altLang="ko-KR"/>
              <a:t>Textual embedding</a:t>
            </a:r>
            <a:r>
              <a:rPr lang="ko-KR" altLang="en-US"/>
              <a:t>으로 대체 가능</a:t>
            </a:r>
            <a:endParaRPr lang="en-US" altLang="ko-KR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A27203B-A41F-8126-EF64-1CDD02AD9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75" y="3038102"/>
            <a:ext cx="8416649" cy="339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55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0199-0DB8-9B2A-4AFA-579234032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F5706F6-D832-26D9-F392-96025D999B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460BA69-D552-1EC1-7C17-92F71410E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Modality</a:t>
            </a:r>
            <a:r>
              <a:rPr lang="ko-KR" altLang="en-US" dirty="0"/>
              <a:t> </a:t>
            </a:r>
            <a:r>
              <a:rPr lang="en-US" altLang="ko-KR" dirty="0"/>
              <a:t>Missing </a:t>
            </a:r>
            <a:r>
              <a:rPr lang="ko-KR" altLang="ko-KR" dirty="0" err="1"/>
              <a:t>Scenario</a:t>
            </a:r>
            <a:endParaRPr lang="en-US" altLang="ko-KR" dirty="0"/>
          </a:p>
          <a:p>
            <a:pPr lvl="1"/>
            <a:r>
              <a:rPr lang="en-US" altLang="ko-KR" dirty="0"/>
              <a:t>Inference</a:t>
            </a:r>
          </a:p>
          <a:p>
            <a:pPr lvl="2"/>
            <a:r>
              <a:rPr lang="en-US" altLang="ko-KR" dirty="0"/>
              <a:t>RGB Missing</a:t>
            </a:r>
            <a:r>
              <a:rPr lang="ko-KR" altLang="en-US" dirty="0"/>
              <a:t> </a:t>
            </a:r>
            <a:r>
              <a:rPr lang="en-US" altLang="ko-KR" dirty="0"/>
              <a:t>case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ko-KR" altLang="en-US" dirty="0"/>
              <a:t>도출된 텍스트 특징은 </a:t>
            </a:r>
            <a:r>
              <a:rPr lang="en-US" altLang="ko-KR" dirty="0"/>
              <a:t>Missing</a:t>
            </a:r>
            <a:r>
              <a:rPr lang="ko-KR" altLang="en-US" dirty="0"/>
              <a:t>된 </a:t>
            </a:r>
            <a:r>
              <a:rPr lang="en-US" altLang="ko-KR" dirty="0"/>
              <a:t>RGB </a:t>
            </a:r>
            <a:r>
              <a:rPr lang="ko-KR" altLang="en-US" dirty="0" err="1"/>
              <a:t>모달리티를</a:t>
            </a:r>
            <a:r>
              <a:rPr lang="ko-KR" altLang="en-US" dirty="0"/>
              <a:t> 메우는 </a:t>
            </a:r>
            <a:r>
              <a:rPr lang="en-US" altLang="ko-KR" dirty="0"/>
              <a:t>Compensatory feature</a:t>
            </a:r>
          </a:p>
          <a:p>
            <a:pPr lvl="2"/>
            <a:endParaRPr lang="en-US" altLang="ko-KR" dirty="0"/>
          </a:p>
          <a:p>
            <a:pPr lvl="1"/>
            <a:endParaRPr lang="en-US" altLang="ko-KR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838B0B9-58FC-280F-D99C-2425B011714C}"/>
              </a:ext>
            </a:extLst>
          </p:cNvPr>
          <p:cNvGrpSpPr/>
          <p:nvPr/>
        </p:nvGrpSpPr>
        <p:grpSpPr>
          <a:xfrm>
            <a:off x="1013861" y="2752477"/>
            <a:ext cx="10164278" cy="1663136"/>
            <a:chOff x="1106486" y="2281689"/>
            <a:chExt cx="10164278" cy="166313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551EA957-0FFC-2951-C1DC-C724D3DA0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486" y="2281689"/>
              <a:ext cx="10164278" cy="14015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23FCD3-DA8E-C159-6662-FE6971214428}"/>
                </a:ext>
              </a:extLst>
            </p:cNvPr>
            <p:cNvSpPr txBox="1"/>
            <p:nvPr/>
          </p:nvSpPr>
          <p:spPr>
            <a:xfrm>
              <a:off x="5039870" y="3683215"/>
              <a:ext cx="21122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[Conpensatory feature 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예시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507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E9C1D-2DF6-277F-D8E5-1C6E0141A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13B858A-C69B-5A6C-A921-5B6DAA6C53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D41526EE-61CE-D246-4C68-84B155B8B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Overall Objective Function</a:t>
            </a:r>
          </a:p>
          <a:p>
            <a:pPr lvl="1"/>
            <a:r>
              <a:rPr lang="en-US" altLang="ko-KR"/>
              <a:t>Total Loss</a:t>
            </a:r>
          </a:p>
          <a:p>
            <a:pPr lvl="1"/>
            <a:endParaRPr lang="en-US" altLang="ko-KR"/>
          </a:p>
          <a:p>
            <a:pPr marL="457200" lvl="1" indent="0">
              <a:buNone/>
            </a:pPr>
            <a:endParaRPr lang="en-US" altLang="ko-KR"/>
          </a:p>
          <a:p>
            <a:pPr lvl="2"/>
            <a:endParaRPr lang="en-US" altLang="ko-KR"/>
          </a:p>
          <a:p>
            <a:pPr lvl="2"/>
            <a:r>
              <a:rPr lang="en-US" altLang="ko-KR"/>
              <a:t>Visual, Structual, Textual </a:t>
            </a:r>
            <a:r>
              <a:rPr lang="ko-KR" altLang="en-US"/>
              <a:t>특징들은 각각 </a:t>
            </a:r>
            <a:r>
              <a:rPr lang="en-US" altLang="ko-KR"/>
              <a:t>lable smoothing cross-entropy, triplet loss</a:t>
            </a:r>
            <a:r>
              <a:rPr lang="ko-KR" altLang="en-US"/>
              <a:t>로 최적화</a:t>
            </a:r>
            <a:endParaRPr lang="en-US" altLang="ko-KR"/>
          </a:p>
          <a:p>
            <a:pPr lvl="2"/>
            <a:r>
              <a:rPr lang="ko-KR" altLang="en-US"/>
              <a:t>초기 안정성을 위해 </a:t>
            </a:r>
            <a:r>
              <a:rPr lang="en-US" altLang="ko-KR"/>
              <a:t>Textual </a:t>
            </a:r>
            <a:r>
              <a:rPr lang="ko-KR" altLang="en-US"/>
              <a:t>특징은 </a:t>
            </a:r>
            <a:r>
              <a:rPr lang="en-US" altLang="ko-KR"/>
              <a:t>20 epoch </a:t>
            </a:r>
            <a:r>
              <a:rPr lang="ko-KR" altLang="en-US"/>
              <a:t>이후부터</a:t>
            </a:r>
            <a:endParaRPr lang="en-US" altLang="ko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B0764D-07E4-01FF-EB84-B75699E2730B}"/>
                  </a:ext>
                </a:extLst>
              </p:cNvPr>
              <p:cNvSpPr txBox="1"/>
              <p:nvPr/>
            </p:nvSpPr>
            <p:spPr>
              <a:xfrm>
                <a:off x="1081582" y="2064782"/>
                <a:ext cx="10028836" cy="4305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p>
                          </m:sSub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p>
                          </m:sSub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p>
                          </m:sSubSup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p>
                          </m:sSubSup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𝑇𝑟𝑖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𝑁𝑐𝑒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B0764D-07E4-01FF-EB84-B75699E27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82" y="2064782"/>
                <a:ext cx="10028836" cy="4305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010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9B4EF-EA07-71BC-7805-500C1EEC3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665455F-F934-32F9-C6EF-B668E94437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AA910B71-83B9-AB1D-D461-DC9E4EDC1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Experimental Settings</a:t>
            </a:r>
          </a:p>
          <a:p>
            <a:pPr lvl="1"/>
            <a:r>
              <a:rPr lang="en-US" altLang="ko-KR"/>
              <a:t>Datasets</a:t>
            </a:r>
          </a:p>
          <a:p>
            <a:pPr lvl="2"/>
            <a:r>
              <a:rPr lang="en-US" altLang="ko-KR"/>
              <a:t>Multi-modality object ReID </a:t>
            </a:r>
            <a:r>
              <a:rPr lang="ko-KR" altLang="en-US"/>
              <a:t>벤치마크 데이터셋</a:t>
            </a:r>
            <a:r>
              <a:rPr lang="en-US" altLang="ko-KR"/>
              <a:t>: RGBNT201, RGBNT100</a:t>
            </a:r>
          </a:p>
          <a:p>
            <a:pPr lvl="2"/>
            <a:r>
              <a:rPr lang="en-US" altLang="ko-KR"/>
              <a:t>Modality missing </a:t>
            </a:r>
            <a:r>
              <a:rPr lang="ko-KR" altLang="en-US"/>
              <a:t>시나리오를 위해 학습 및 추론에서 </a:t>
            </a:r>
            <a:r>
              <a:rPr lang="en-US" altLang="ko-KR"/>
              <a:t>data dropout </a:t>
            </a:r>
            <a:r>
              <a:rPr lang="ko-KR" altLang="en-US"/>
              <a:t>도입</a:t>
            </a:r>
            <a:endParaRPr lang="en-US" altLang="ko-KR"/>
          </a:p>
          <a:p>
            <a:pPr lvl="2"/>
            <a:r>
              <a:rPr lang="ko-KR" altLang="en-US"/>
              <a:t>세 가지 모달리티의 </a:t>
            </a:r>
            <a:r>
              <a:rPr lang="en-US" altLang="ko-KR"/>
              <a:t>missing rate </a:t>
            </a:r>
            <a:r>
              <a:rPr lang="ko-KR" altLang="en-US"/>
              <a:t>정의 </a:t>
            </a:r>
            <a:r>
              <a:rPr lang="en-US" altLang="ko-KR"/>
              <a:t>(</a:t>
            </a:r>
            <a:r>
              <a:rPr lang="ko-KR" altLang="en-US"/>
              <a:t>예</a:t>
            </a:r>
            <a:r>
              <a:rPr lang="en-US" altLang="ko-KR"/>
              <a:t>: RGB 10%, NIR 30%, TIR 50%)</a:t>
            </a:r>
          </a:p>
          <a:p>
            <a:pPr lvl="1"/>
            <a:endParaRPr lang="en-US" altLang="ko-KR"/>
          </a:p>
          <a:p>
            <a:pPr lvl="1"/>
            <a:r>
              <a:rPr lang="en-US" altLang="ko-KR"/>
              <a:t>Evalutation Protocols</a:t>
            </a:r>
          </a:p>
          <a:p>
            <a:pPr lvl="2"/>
            <a:r>
              <a:rPr lang="ko-KR" altLang="en-US"/>
              <a:t>평가지표</a:t>
            </a:r>
            <a:r>
              <a:rPr lang="en-US" altLang="ko-KR"/>
              <a:t>: Rank-1, mAP</a:t>
            </a:r>
          </a:p>
          <a:p>
            <a:pPr lvl="2"/>
            <a:r>
              <a:rPr lang="en-US" altLang="ko-KR"/>
              <a:t>Inference </a:t>
            </a:r>
            <a:r>
              <a:rPr lang="ko-KR" altLang="en-US"/>
              <a:t>시나리오</a:t>
            </a:r>
            <a:endParaRPr lang="en-US" altLang="ko-KR"/>
          </a:p>
          <a:p>
            <a:pPr lvl="3"/>
            <a:r>
              <a:rPr lang="en-US" altLang="ko-KR"/>
              <a:t>Modality complete(RNT), 6</a:t>
            </a:r>
            <a:r>
              <a:rPr lang="ko-KR" altLang="en-US"/>
              <a:t>가지 결측 시나리오</a:t>
            </a:r>
            <a:r>
              <a:rPr lang="en-US" altLang="ko-KR"/>
              <a:t>(</a:t>
            </a:r>
            <a:r>
              <a:rPr lang="ko-KR" altLang="en-US"/>
              <a:t>특정 모달리티가 제외된 </a:t>
            </a:r>
            <a:r>
              <a:rPr lang="en-US" altLang="ko-KR"/>
              <a:t>RNT </a:t>
            </a:r>
            <a:r>
              <a:rPr lang="ko-KR" altLang="en-US"/>
              <a:t>형태들의 조합</a:t>
            </a:r>
            <a:r>
              <a:rPr lang="en-US" altLang="ko-KR"/>
              <a:t>)</a:t>
            </a:r>
          </a:p>
          <a:p>
            <a:pPr lvl="2"/>
            <a:endParaRPr lang="en-US" altLang="ko-KR"/>
          </a:p>
          <a:p>
            <a:pPr lvl="1"/>
            <a:r>
              <a:rPr lang="en-US" altLang="ko-KR"/>
              <a:t>Implementation Details</a:t>
            </a:r>
          </a:p>
          <a:p>
            <a:pPr lvl="2"/>
            <a:r>
              <a:rPr lang="en-US" altLang="ko-KR"/>
              <a:t>Pre-trained CLIP </a:t>
            </a:r>
            <a:r>
              <a:rPr lang="ko-KR" altLang="en-US"/>
              <a:t>사용</a:t>
            </a:r>
            <a:endParaRPr lang="en-US" altLang="ko-KR"/>
          </a:p>
          <a:p>
            <a:pPr lvl="2"/>
            <a:r>
              <a:rPr lang="en-US" altLang="ko-KR"/>
              <a:t>Modality prompt</a:t>
            </a:r>
            <a:r>
              <a:rPr lang="ko-KR" altLang="en-US"/>
              <a:t>에 차등 학습률 적용 </a:t>
            </a:r>
            <a:r>
              <a:rPr lang="en-US" altLang="ko-KR"/>
              <a:t>(</a:t>
            </a:r>
            <a:r>
              <a:rPr lang="ko-KR" altLang="en-US"/>
              <a:t>더 높은 학습률</a:t>
            </a:r>
            <a:r>
              <a:rPr lang="en-US" altLang="ko-KR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4824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763D-0F62-8CDC-04BB-93C8111F6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15B061-6126-A067-88E8-7991098868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C2D9FFF2-25E6-2DF6-7EA2-3FA95682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SOTA Comparison</a:t>
            </a:r>
          </a:p>
          <a:p>
            <a:pPr lvl="1"/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극단적인 </a:t>
            </a:r>
            <a:r>
              <a:rPr lang="en-US" altLang="ko-KR"/>
              <a:t>RGB, TIR Missing </a:t>
            </a:r>
            <a:r>
              <a:rPr lang="ko-KR" altLang="en-US"/>
              <a:t>시나리오에서 가장 높은 성능</a:t>
            </a:r>
            <a:endParaRPr lang="en-US" altLang="ko-KR"/>
          </a:p>
          <a:p>
            <a:pPr lvl="1"/>
            <a:r>
              <a:rPr lang="ko-KR" altLang="en-US"/>
              <a:t>모든 시나리오의 평균 성능에서 </a:t>
            </a:r>
            <a:r>
              <a:rPr lang="en-US" altLang="ko-KR"/>
              <a:t>SOTA </a:t>
            </a:r>
            <a:r>
              <a:rPr lang="ko-KR" altLang="en-US"/>
              <a:t>달성</a:t>
            </a:r>
            <a:endParaRPr lang="en-US" altLang="ko-KR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494B670-A119-A3B5-F345-BF0EF513FBFA}"/>
              </a:ext>
            </a:extLst>
          </p:cNvPr>
          <p:cNvGrpSpPr/>
          <p:nvPr/>
        </p:nvGrpSpPr>
        <p:grpSpPr>
          <a:xfrm>
            <a:off x="1274293" y="2417015"/>
            <a:ext cx="9643413" cy="4002926"/>
            <a:chOff x="1274293" y="2417015"/>
            <a:chExt cx="9643413" cy="400292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E39451F7-F90B-A771-7115-F6A0340FB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4293" y="2417015"/>
              <a:ext cx="9643413" cy="4002926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511DA2D9-F2B1-A498-022D-0FF7881CD03B}"/>
                </a:ext>
              </a:extLst>
            </p:cNvPr>
            <p:cNvSpPr/>
            <p:nvPr/>
          </p:nvSpPr>
          <p:spPr>
            <a:xfrm>
              <a:off x="7575082" y="2436265"/>
              <a:ext cx="1097280" cy="392603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3FA6D292-77C8-8E1C-D768-068AD57960D5}"/>
                </a:ext>
              </a:extLst>
            </p:cNvPr>
            <p:cNvSpPr/>
            <p:nvPr/>
          </p:nvSpPr>
          <p:spPr>
            <a:xfrm>
              <a:off x="9801176" y="2436265"/>
              <a:ext cx="1097280" cy="3926033"/>
            </a:xfrm>
            <a:prstGeom prst="rect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5047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2C83C-AF06-3661-BA9F-740A76FF0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5EC225B-9D68-F476-B4C0-92630B8711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2C7415D4-FF38-B672-85F9-9F45B7427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Ablation study</a:t>
            </a:r>
          </a:p>
          <a:p>
            <a:pPr lvl="1"/>
            <a:r>
              <a:rPr lang="en-US" altLang="ko-KR" dirty="0"/>
              <a:t>Baseline</a:t>
            </a:r>
            <a:r>
              <a:rPr lang="ko-KR" altLang="en-US" dirty="0"/>
              <a:t> </a:t>
            </a:r>
            <a:r>
              <a:rPr lang="en-US" altLang="ko-KR" dirty="0"/>
              <a:t>(A): CLS token-only of visual encoder </a:t>
            </a:r>
          </a:p>
          <a:p>
            <a:pPr lvl="1"/>
            <a:r>
              <a:rPr lang="ko-KR" altLang="en-US" dirty="0"/>
              <a:t>각 모듈의 효과</a:t>
            </a:r>
            <a:endParaRPr lang="en-US" altLang="ko-KR" dirty="0"/>
          </a:p>
          <a:p>
            <a:pPr lvl="2"/>
            <a:r>
              <a:rPr lang="en-US" altLang="ko-KR" dirty="0">
                <a:solidFill>
                  <a:srgbClr val="FF0000"/>
                </a:solidFill>
              </a:rPr>
              <a:t>M-</a:t>
            </a:r>
            <a:r>
              <a:rPr lang="en-US" altLang="ko-KR" dirty="0" err="1">
                <a:solidFill>
                  <a:srgbClr val="FF0000"/>
                </a:solidFill>
              </a:rPr>
              <a:t>bHIPR</a:t>
            </a:r>
            <a:r>
              <a:rPr lang="en-US" altLang="ko-KR" dirty="0">
                <a:solidFill>
                  <a:srgbClr val="FF0000"/>
                </a:solidFill>
              </a:rPr>
              <a:t>: modality</a:t>
            </a:r>
            <a:r>
              <a:rPr lang="ko-KR" altLang="en-US" dirty="0">
                <a:solidFill>
                  <a:srgbClr val="FF0000"/>
                </a:solidFill>
              </a:rPr>
              <a:t> 고유의 특성 보존과 식별력 향상</a:t>
            </a:r>
            <a:endParaRPr lang="en-US" altLang="ko-KR" dirty="0">
              <a:solidFill>
                <a:srgbClr val="FF0000"/>
              </a:solidFill>
            </a:endParaRPr>
          </a:p>
          <a:p>
            <a:pPr lvl="2"/>
            <a:r>
              <a:rPr lang="en-US" altLang="ko-KR" dirty="0">
                <a:solidFill>
                  <a:schemeClr val="accent3">
                    <a:lumMod val="50000"/>
                  </a:schemeClr>
                </a:solidFill>
              </a:rPr>
              <a:t>M-</a:t>
            </a:r>
            <a:r>
              <a:rPr lang="en-US" altLang="ko-KR" dirty="0" err="1">
                <a:solidFill>
                  <a:schemeClr val="accent3">
                    <a:lumMod val="50000"/>
                  </a:schemeClr>
                </a:solidFill>
              </a:rPr>
              <a:t>iOSM</a:t>
            </a:r>
            <a:r>
              <a:rPr lang="en-US" altLang="ko-KR" dirty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ko-KR" altLang="ko-KR" dirty="0" err="1">
                <a:solidFill>
                  <a:schemeClr val="accent3">
                    <a:lumMod val="50000"/>
                  </a:schemeClr>
                </a:solidFill>
              </a:rPr>
              <a:t>cross-modality</a:t>
            </a:r>
            <a:r>
              <a:rPr lang="ko-KR" altLang="ko-KR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ko-KR" altLang="ko-KR" dirty="0" err="1">
                <a:solidFill>
                  <a:schemeClr val="accent3">
                    <a:lumMod val="50000"/>
                  </a:schemeClr>
                </a:solidFill>
              </a:rPr>
              <a:t>interaction</a:t>
            </a:r>
            <a:r>
              <a:rPr lang="en-US" altLang="ko-KR">
                <a:solidFill>
                  <a:schemeClr val="accent3">
                    <a:lumMod val="50000"/>
                  </a:schemeClr>
                </a:solidFill>
              </a:rPr>
              <a:t>, modality-invariant structure modeling</a:t>
            </a:r>
            <a:endParaRPr lang="en-US" altLang="ko-KR" dirty="0">
              <a:solidFill>
                <a:schemeClr val="accent3">
                  <a:lumMod val="50000"/>
                </a:schemeClr>
              </a:solidFill>
            </a:endParaRPr>
          </a:p>
          <a:p>
            <a:pPr lvl="2"/>
            <a:r>
              <a:rPr lang="en-US" altLang="ko-KR" dirty="0">
                <a:solidFill>
                  <a:schemeClr val="accent2"/>
                </a:solidFill>
              </a:rPr>
              <a:t>L-</a:t>
            </a:r>
            <a:r>
              <a:rPr lang="en-US" altLang="ko-KR" dirty="0" err="1">
                <a:solidFill>
                  <a:schemeClr val="accent2"/>
                </a:solidFill>
              </a:rPr>
              <a:t>dMMC</a:t>
            </a:r>
            <a:r>
              <a:rPr lang="en-US" altLang="ko-KR" dirty="0">
                <a:solidFill>
                  <a:schemeClr val="accent2"/>
                </a:solidFill>
              </a:rPr>
              <a:t>: VLM</a:t>
            </a:r>
            <a:r>
              <a:rPr lang="ko-KR" altLang="en-US" dirty="0">
                <a:solidFill>
                  <a:schemeClr val="accent2"/>
                </a:solidFill>
              </a:rPr>
              <a:t>의 </a:t>
            </a:r>
            <a:r>
              <a:rPr lang="en-US" altLang="ko-KR" dirty="0">
                <a:solidFill>
                  <a:schemeClr val="accent2"/>
                </a:solidFill>
              </a:rPr>
              <a:t>language prior</a:t>
            </a:r>
            <a:r>
              <a:rPr lang="ko-KR" altLang="en-US" dirty="0" err="1">
                <a:solidFill>
                  <a:schemeClr val="accent2"/>
                </a:solidFill>
              </a:rPr>
              <a:t>를</a:t>
            </a:r>
            <a:r>
              <a:rPr lang="ko-KR" altLang="en-US" dirty="0">
                <a:solidFill>
                  <a:schemeClr val="accent2"/>
                </a:solidFill>
              </a:rPr>
              <a:t> 통해 </a:t>
            </a:r>
            <a:r>
              <a:rPr lang="en-US" altLang="ko-KR" dirty="0">
                <a:solidFill>
                  <a:schemeClr val="accent2"/>
                </a:solidFill>
              </a:rPr>
              <a:t>modality missing </a:t>
            </a:r>
            <a:r>
              <a:rPr lang="ko-KR" altLang="en-US" dirty="0">
                <a:solidFill>
                  <a:schemeClr val="accent2"/>
                </a:solidFill>
              </a:rPr>
              <a:t>해결</a:t>
            </a:r>
            <a:endParaRPr lang="en-US" altLang="ko-KR" dirty="0">
              <a:solidFill>
                <a:schemeClr val="accent2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B9BA727-85D2-E820-17E2-8A58144B6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065" y="3530270"/>
            <a:ext cx="9631119" cy="2819794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A080A72-9F76-E7E6-1D08-E11A54796DF4}"/>
              </a:ext>
            </a:extLst>
          </p:cNvPr>
          <p:cNvSpPr/>
          <p:nvPr/>
        </p:nvSpPr>
        <p:spPr>
          <a:xfrm>
            <a:off x="8903369" y="3590223"/>
            <a:ext cx="2030930" cy="32618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76B8C-E702-BC3C-BC0A-8FE57C963610}"/>
              </a:ext>
            </a:extLst>
          </p:cNvPr>
          <p:cNvSpPr txBox="1"/>
          <p:nvPr/>
        </p:nvSpPr>
        <p:spPr>
          <a:xfrm>
            <a:off x="10934299" y="3614815"/>
            <a:ext cx="1039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accent1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Missing rate</a:t>
            </a:r>
            <a:endParaRPr lang="ko-KR" altLang="en-US" sz="1200">
              <a:solidFill>
                <a:schemeClr val="accent1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BD34DC7-D02F-1BD9-CD5E-4329E3E56634}"/>
              </a:ext>
            </a:extLst>
          </p:cNvPr>
          <p:cNvSpPr/>
          <p:nvPr/>
        </p:nvSpPr>
        <p:spPr>
          <a:xfrm>
            <a:off x="6562826" y="4735630"/>
            <a:ext cx="1118134" cy="2810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47623CE-B82F-6323-DB5B-5F14EE44CE11}"/>
              </a:ext>
            </a:extLst>
          </p:cNvPr>
          <p:cNvSpPr/>
          <p:nvPr/>
        </p:nvSpPr>
        <p:spPr>
          <a:xfrm>
            <a:off x="8783505" y="4735630"/>
            <a:ext cx="1118134" cy="2810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DED858-EEDF-D641-98AF-DFC6406AEEDF}"/>
              </a:ext>
            </a:extLst>
          </p:cNvPr>
          <p:cNvSpPr/>
          <p:nvPr/>
        </p:nvSpPr>
        <p:spPr>
          <a:xfrm>
            <a:off x="8785336" y="5016633"/>
            <a:ext cx="2158588" cy="517894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A9369E2-0AE7-2D55-2276-0714AA33C052}"/>
              </a:ext>
            </a:extLst>
          </p:cNvPr>
          <p:cNvSpPr/>
          <p:nvPr/>
        </p:nvSpPr>
        <p:spPr>
          <a:xfrm>
            <a:off x="8775711" y="5964243"/>
            <a:ext cx="2158588" cy="27699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073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9DA91-1814-2CBC-F212-287098C0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D5E1D6B-7B1F-B141-80B2-3D7223C4E3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0E6221CC-6663-5E98-26D3-AE648057A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Missing Rate Analysis</a:t>
            </a:r>
          </a:p>
          <a:p>
            <a:pPr lvl="1"/>
            <a:r>
              <a:rPr lang="ko-KR" altLang="en-US"/>
              <a:t>학습 과정에서 </a:t>
            </a:r>
            <a:r>
              <a:rPr lang="en-US" altLang="ko-KR"/>
              <a:t>Missing rate</a:t>
            </a:r>
            <a:r>
              <a:rPr lang="ko-KR" altLang="en-US"/>
              <a:t>에 따른 성능 변화</a:t>
            </a:r>
            <a:endParaRPr lang="en-US" altLang="ko-KR"/>
          </a:p>
          <a:p>
            <a:pPr lvl="2"/>
            <a:r>
              <a:rPr lang="en-US" altLang="ko-KR"/>
              <a:t>Mean </a:t>
            </a:r>
            <a:r>
              <a:rPr lang="ko-KR" altLang="en-US"/>
              <a:t>행의 완만한 성능 감소</a:t>
            </a:r>
            <a:endParaRPr lang="en-US" altLang="ko-KR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EC7702D-C865-AF5C-CD0A-01F7140206D6}"/>
              </a:ext>
            </a:extLst>
          </p:cNvPr>
          <p:cNvGrpSpPr/>
          <p:nvPr/>
        </p:nvGrpSpPr>
        <p:grpSpPr>
          <a:xfrm>
            <a:off x="878916" y="2383929"/>
            <a:ext cx="10434168" cy="3747364"/>
            <a:chOff x="874677" y="2345428"/>
            <a:chExt cx="10627895" cy="380233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7FE52B0F-8280-59AB-626E-599BA9E79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4677" y="2345428"/>
              <a:ext cx="10627895" cy="3802336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5443A9A-70AA-EEDB-36E2-0C8C92E2AB5B}"/>
                </a:ext>
              </a:extLst>
            </p:cNvPr>
            <p:cNvSpPr/>
            <p:nvPr/>
          </p:nvSpPr>
          <p:spPr>
            <a:xfrm>
              <a:off x="874677" y="5736657"/>
              <a:ext cx="10627895" cy="32725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115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6538-E283-73D8-5285-EE8B38360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A7226AF-0D9E-57A2-F720-9507BA9C10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B148B9F4-EFA0-B3F8-E202-CF61F9A36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Structure-aware Query Attention Visualization</a:t>
            </a:r>
          </a:p>
          <a:p>
            <a:pPr lvl="1"/>
            <a:r>
              <a:rPr lang="ko-KR" altLang="en-US"/>
              <a:t>각 </a:t>
            </a:r>
            <a:r>
              <a:rPr lang="en-US" altLang="ko-KR"/>
              <a:t>query </a:t>
            </a:r>
            <a:r>
              <a:rPr lang="ko-KR" altLang="en-US"/>
              <a:t>벡터의 가장 집중된 영역에 대한 시각화</a:t>
            </a:r>
            <a:endParaRPr lang="en-US" altLang="ko-KR"/>
          </a:p>
          <a:p>
            <a:pPr lvl="2"/>
            <a:r>
              <a:rPr lang="en-US" altLang="ko-KR"/>
              <a:t>Insight 1: </a:t>
            </a:r>
            <a:r>
              <a:rPr lang="ko-KR" altLang="en-US"/>
              <a:t>관절 위치</a:t>
            </a:r>
            <a:r>
              <a:rPr lang="en-US" altLang="ko-KR"/>
              <a:t>, </a:t>
            </a:r>
            <a:r>
              <a:rPr lang="ko-KR" altLang="en-US"/>
              <a:t>액세서리 위치와 같이 유의미한 신체 영역에 특화되어 집중</a:t>
            </a:r>
            <a:endParaRPr lang="en-US" altLang="ko-KR"/>
          </a:p>
          <a:p>
            <a:pPr lvl="2"/>
            <a:r>
              <a:rPr lang="en-US" altLang="ko-KR"/>
              <a:t>Insight 2: </a:t>
            </a:r>
            <a:r>
              <a:rPr lang="ko-KR" altLang="en-US"/>
              <a:t>동일한 </a:t>
            </a:r>
            <a:r>
              <a:rPr lang="en-US" altLang="ko-KR"/>
              <a:t>Identity</a:t>
            </a:r>
            <a:r>
              <a:rPr lang="ko-KR" altLang="en-US"/>
              <a:t>에서 </a:t>
            </a:r>
            <a:r>
              <a:rPr lang="en-US" altLang="ko-KR"/>
              <a:t>modality </a:t>
            </a:r>
            <a:r>
              <a:rPr lang="ko-KR" altLang="en-US"/>
              <a:t>상관 없이 일관성을 유지</a:t>
            </a:r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/>
              <a:t>Modality-invariant structure cues </a:t>
            </a:r>
            <a:r>
              <a:rPr lang="ko-KR" altLang="en-US"/>
              <a:t>탐색</a:t>
            </a:r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91FAC95-D962-5ABD-35BF-E34216B19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36" y="2800496"/>
            <a:ext cx="11339177" cy="210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60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5CA2-F751-D280-1371-5850475B0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165AFC2-22B3-825D-F5FA-FDD92BE6EC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0B1F156F-6C40-3FAB-D7B1-A1C59DA38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Appendix: </a:t>
            </a:r>
            <a:r>
              <a:rPr lang="ko-KR" altLang="ko-KR"/>
              <a:t>Feature Distribution Visualization</a:t>
            </a:r>
            <a:endParaRPr lang="en-US" altLang="ko-KR"/>
          </a:p>
          <a:p>
            <a:pPr lvl="1"/>
            <a:r>
              <a:rPr lang="en-US" altLang="ko-KR"/>
              <a:t>L-dMMC</a:t>
            </a:r>
            <a:r>
              <a:rPr lang="ko-KR" altLang="en-US"/>
              <a:t>에서 </a:t>
            </a:r>
            <a:r>
              <a:rPr lang="en-US" altLang="ko-KR"/>
              <a:t>compensatory textual feature </a:t>
            </a:r>
            <a:r>
              <a:rPr lang="ko-KR" altLang="en-US"/>
              <a:t>효과</a:t>
            </a:r>
            <a:endParaRPr lang="en-US" altLang="ko-KR"/>
          </a:p>
          <a:p>
            <a:pPr lvl="2"/>
            <a:r>
              <a:rPr lang="en-US" altLang="ko-KR"/>
              <a:t>RGB, TIR missing </a:t>
            </a:r>
            <a:r>
              <a:rPr lang="ko-KR" altLang="en-US"/>
              <a:t>시나리오</a:t>
            </a:r>
            <a:endParaRPr lang="en-US" altLang="ko-KR"/>
          </a:p>
          <a:p>
            <a:pPr lvl="3"/>
            <a:r>
              <a:rPr lang="en-US" altLang="ko-KR"/>
              <a:t>Textual feature</a:t>
            </a:r>
            <a:r>
              <a:rPr lang="ko-KR" altLang="en-US"/>
              <a:t>를 추가되면서</a:t>
            </a:r>
            <a:r>
              <a:rPr lang="en-US" altLang="ko-KR"/>
              <a:t> </a:t>
            </a:r>
            <a:r>
              <a:rPr lang="ko-KR" altLang="en-US"/>
              <a:t>점차 같은 </a:t>
            </a:r>
            <a:r>
              <a:rPr lang="en-US" altLang="ko-KR"/>
              <a:t>identity</a:t>
            </a:r>
            <a:r>
              <a:rPr lang="ko-KR" altLang="en-US"/>
              <a:t>는 뭉치고 서로 다른 </a:t>
            </a:r>
            <a:r>
              <a:rPr lang="en-US" altLang="ko-KR"/>
              <a:t>identity</a:t>
            </a:r>
            <a:r>
              <a:rPr lang="ko-KR" altLang="en-US"/>
              <a:t>간의 분리도는 더 커짐</a:t>
            </a:r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F9F2CD1-FE61-2DF2-3D55-D491337C7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01" y="2723951"/>
            <a:ext cx="9252997" cy="32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099736-A0A4-BCD7-C786-F85B08135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019B212D-7BCE-BA6A-AE69-D60946628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Background</a:t>
            </a:r>
          </a:p>
          <a:p>
            <a:pPr lvl="1"/>
            <a:r>
              <a:rPr lang="en-US" altLang="ko-KR"/>
              <a:t>Multi-modal Object Re-Identification (</a:t>
            </a:r>
            <a:r>
              <a:rPr lang="en-US" altLang="ko-KR" err="1"/>
              <a:t>ReID</a:t>
            </a:r>
            <a:r>
              <a:rPr lang="en-US" altLang="ko-KR"/>
              <a:t>)</a:t>
            </a:r>
          </a:p>
          <a:p>
            <a:pPr lvl="2"/>
            <a:r>
              <a:rPr lang="ko-KR" altLang="en-US"/>
              <a:t>다중 카메라 환경에서 동일한 객체를 식별</a:t>
            </a:r>
            <a:endParaRPr lang="en-US" altLang="ko-KR"/>
          </a:p>
          <a:p>
            <a:pPr lvl="2"/>
            <a:r>
              <a:rPr lang="en-US" altLang="ko-KR"/>
              <a:t>RGB </a:t>
            </a:r>
            <a:r>
              <a:rPr lang="ko-KR" altLang="en-US"/>
              <a:t>기반 </a:t>
            </a:r>
            <a:r>
              <a:rPr lang="en-US" altLang="ko-KR"/>
              <a:t>Re-ID</a:t>
            </a:r>
            <a:r>
              <a:rPr lang="ko-KR" altLang="en-US"/>
              <a:t>는 조명 변화 및 저조도 환경에 취약</a:t>
            </a:r>
            <a:endParaRPr lang="en-US" altLang="ko-KR"/>
          </a:p>
          <a:p>
            <a:pPr lvl="2"/>
            <a:r>
              <a:rPr lang="en-US" altLang="ko-KR"/>
              <a:t>RGB, NIR, TIR</a:t>
            </a:r>
            <a:r>
              <a:rPr lang="ko-KR" altLang="en-US"/>
              <a:t>이 제공하는 상호보완적 정보를 융합</a:t>
            </a:r>
            <a:endParaRPr lang="en-US" altLang="ko-KR"/>
          </a:p>
          <a:p>
            <a:pPr lvl="2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B1EAD82-EBF8-5F49-F9AC-3107E28FD93A}"/>
              </a:ext>
            </a:extLst>
          </p:cNvPr>
          <p:cNvGrpSpPr/>
          <p:nvPr/>
        </p:nvGrpSpPr>
        <p:grpSpPr>
          <a:xfrm>
            <a:off x="2589195" y="3197997"/>
            <a:ext cx="7415653" cy="3090102"/>
            <a:chOff x="6095999" y="2958150"/>
            <a:chExt cx="5880540" cy="2177536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B943649F-4F19-8C78-A4DD-0FB672F5E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5999" y="2958150"/>
              <a:ext cx="5880540" cy="197139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8C74A1-B2AE-8AE8-F682-C295AF5CCA56}"/>
                </a:ext>
              </a:extLst>
            </p:cNvPr>
            <p:cNvSpPr txBox="1"/>
            <p:nvPr/>
          </p:nvSpPr>
          <p:spPr>
            <a:xfrm>
              <a:off x="6739701" y="4943110"/>
              <a:ext cx="4593135" cy="192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[Multi-modality Object Re-Identification 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예시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2114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B431-989D-3AE9-9ABF-443803906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8A2A938-165B-FC30-25CE-C458223F0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Conclusion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B56738A-37B5-B894-8F2F-FC6C6804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411" y="1026160"/>
            <a:ext cx="11339177" cy="5278845"/>
          </a:xfrm>
        </p:spPr>
        <p:txBody>
          <a:bodyPr>
            <a:normAutofit/>
          </a:bodyPr>
          <a:lstStyle/>
          <a:p>
            <a:r>
              <a:rPr lang="en-US" altLang="ko-KR"/>
              <a:t>Summary</a:t>
            </a:r>
          </a:p>
          <a:p>
            <a:pPr lvl="1"/>
            <a:r>
              <a:rPr lang="ko-KR" altLang="en-US"/>
              <a:t>학습과 추론 과정 모두에서 </a:t>
            </a:r>
            <a:r>
              <a:rPr lang="en-US" altLang="ko-KR"/>
              <a:t>modality missing</a:t>
            </a:r>
            <a:r>
              <a:rPr lang="ko-KR" altLang="en-US"/>
              <a:t>에도 </a:t>
            </a:r>
            <a:r>
              <a:rPr lang="en-US" altLang="ko-KR"/>
              <a:t>robust</a:t>
            </a:r>
            <a:r>
              <a:rPr lang="ko-KR" altLang="en-US"/>
              <a:t>한 프레임워크 </a:t>
            </a:r>
            <a:r>
              <a:rPr lang="en-US" altLang="ko-KR"/>
              <a:t>Miss-ReID</a:t>
            </a:r>
            <a:r>
              <a:rPr lang="ko-KR" altLang="en-US"/>
              <a:t> 제안</a:t>
            </a:r>
            <a:endParaRPr lang="en-US" altLang="ko-KR"/>
          </a:p>
          <a:p>
            <a:pPr lvl="1"/>
            <a:endParaRPr lang="en-US" altLang="ko-KR"/>
          </a:p>
          <a:p>
            <a:pPr lvl="1"/>
            <a:r>
              <a:rPr lang="en-US" altLang="ko-KR"/>
              <a:t>VLM</a:t>
            </a:r>
            <a:r>
              <a:rPr lang="ko-KR" altLang="en-US"/>
              <a:t>을 활용하여</a:t>
            </a:r>
            <a:r>
              <a:rPr lang="en-US" altLang="ko-KR"/>
              <a:t> textual</a:t>
            </a:r>
            <a:r>
              <a:rPr lang="ko-KR" altLang="en-US"/>
              <a:t> </a:t>
            </a:r>
            <a:r>
              <a:rPr lang="en-US" altLang="ko-KR"/>
              <a:t>feature</a:t>
            </a:r>
            <a:r>
              <a:rPr lang="ko-KR" altLang="en-US"/>
              <a:t>가 불완전한 </a:t>
            </a:r>
            <a:r>
              <a:rPr lang="en-US" altLang="ko-KR"/>
              <a:t>visual feature</a:t>
            </a:r>
            <a:r>
              <a:rPr lang="ko-KR" altLang="en-US"/>
              <a:t>를 효과적으로 보완</a:t>
            </a:r>
            <a:endParaRPr lang="en-US" altLang="ko-KR"/>
          </a:p>
          <a:p>
            <a:pPr lvl="1"/>
            <a:endParaRPr lang="en-US" altLang="ko-KR"/>
          </a:p>
          <a:p>
            <a:pPr lvl="1"/>
            <a:r>
              <a:rPr lang="en-US" altLang="ko-KR"/>
              <a:t>SOTA </a:t>
            </a:r>
            <a:r>
              <a:rPr lang="ko-KR" altLang="en-US"/>
              <a:t>대비 </a:t>
            </a:r>
            <a:r>
              <a:rPr lang="en-US" altLang="ko-KR"/>
              <a:t>modality missing </a:t>
            </a:r>
            <a:r>
              <a:rPr lang="ko-KR" altLang="en-US"/>
              <a:t>시나리오에서 성능 검증</a:t>
            </a:r>
            <a:endParaRPr lang="en-US" altLang="ko-KR"/>
          </a:p>
          <a:p>
            <a:pPr lvl="1"/>
            <a:endParaRPr lang="en-US" altLang="ko-KR"/>
          </a:p>
          <a:p>
            <a:pPr lvl="1"/>
            <a:r>
              <a:rPr lang="ko-KR" altLang="en-US"/>
              <a:t>향후 연구</a:t>
            </a:r>
            <a:endParaRPr lang="en-US" altLang="ko-KR"/>
          </a:p>
          <a:p>
            <a:pPr lvl="2"/>
            <a:r>
              <a:rPr lang="ko-KR" altLang="en-US"/>
              <a:t>더 극단적인 </a:t>
            </a:r>
            <a:r>
              <a:rPr lang="en-US" altLang="ko-KR"/>
              <a:t>modality missing</a:t>
            </a:r>
            <a:r>
              <a:rPr lang="ko-KR" altLang="en-US"/>
              <a:t>에서의 </a:t>
            </a:r>
            <a:r>
              <a:rPr lang="en-US" altLang="ko-KR"/>
              <a:t>robustness</a:t>
            </a:r>
            <a:r>
              <a:rPr lang="ko-KR" altLang="en-US"/>
              <a:t>를 위한 모델의 </a:t>
            </a:r>
            <a:r>
              <a:rPr lang="en-US" altLang="ko-KR"/>
              <a:t>resilience </a:t>
            </a:r>
            <a:r>
              <a:rPr lang="ko-KR" altLang="en-US"/>
              <a:t>개선</a:t>
            </a:r>
            <a:endParaRPr lang="en-US" altLang="ko-KR"/>
          </a:p>
          <a:p>
            <a:pPr lvl="2"/>
            <a:r>
              <a:rPr lang="ko-KR" altLang="en-US"/>
              <a:t>확장된 </a:t>
            </a:r>
            <a:r>
              <a:rPr lang="en-US" altLang="ko-KR"/>
              <a:t>modality </a:t>
            </a:r>
            <a:r>
              <a:rPr lang="ko-KR" altLang="en-US"/>
              <a:t>통합 </a:t>
            </a:r>
            <a:r>
              <a:rPr lang="en-US" altLang="ko-KR"/>
              <a:t>(e.g., event/LiDAR data, sketches, audio)</a:t>
            </a:r>
          </a:p>
        </p:txBody>
      </p:sp>
    </p:spTree>
    <p:extLst>
      <p:ext uri="{BB962C8B-B14F-4D97-AF65-F5344CB8AC3E}">
        <p14:creationId xmlns:p14="http://schemas.microsoft.com/office/powerpoint/2010/main" val="417934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B7FA8-E47E-2211-4872-008CEF696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195077B-FB8E-F574-8BC4-03A5B2D02B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6C2F1E63-88C4-F7C5-42C2-ACE3637E2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Problem Definition</a:t>
            </a:r>
          </a:p>
          <a:p>
            <a:pPr lvl="1"/>
            <a:r>
              <a:rPr lang="ko-KR" altLang="en-US" dirty="0"/>
              <a:t>기존 연구의 가정</a:t>
            </a:r>
            <a:endParaRPr lang="en-US" altLang="ko-KR" dirty="0"/>
          </a:p>
          <a:p>
            <a:pPr lvl="2"/>
            <a:r>
              <a:rPr lang="en-US" altLang="ko-KR" dirty="0"/>
              <a:t>Modality Complete Training</a:t>
            </a:r>
          </a:p>
          <a:p>
            <a:pPr lvl="2"/>
            <a:r>
              <a:rPr lang="en-US" altLang="ko-KR" dirty="0"/>
              <a:t>Modality Complete Inference</a:t>
            </a:r>
          </a:p>
          <a:p>
            <a:pPr lvl="1"/>
            <a:endParaRPr lang="en-US" altLang="ko-KR" dirty="0"/>
          </a:p>
          <a:p>
            <a:pPr lvl="1"/>
            <a:r>
              <a:rPr lang="ko-KR" altLang="en-US" dirty="0"/>
              <a:t>현실에서 데이터 수집 한계</a:t>
            </a:r>
            <a:endParaRPr lang="en-US" altLang="ko-KR" dirty="0"/>
          </a:p>
          <a:p>
            <a:pPr lvl="2"/>
            <a:r>
              <a:rPr lang="en-US" altLang="ko-KR" dirty="0"/>
              <a:t>Sensor failure</a:t>
            </a:r>
          </a:p>
          <a:p>
            <a:pPr lvl="2"/>
            <a:r>
              <a:rPr lang="en-US" altLang="ko-KR" dirty="0"/>
              <a:t>Privacy protection</a:t>
            </a:r>
          </a:p>
          <a:p>
            <a:pPr lvl="2"/>
            <a:r>
              <a:rPr lang="en-US" altLang="ko-KR" dirty="0"/>
              <a:t>Security requirements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o-KR" altLang="en-US" dirty="0">
                <a:solidFill>
                  <a:srgbClr val="FF0000"/>
                </a:solidFill>
              </a:rPr>
              <a:t>성능 하락</a:t>
            </a:r>
            <a:endParaRPr lang="en-US" altLang="ko-KR" dirty="0">
              <a:solidFill>
                <a:srgbClr val="FF0000"/>
              </a:solidFill>
            </a:endParaRPr>
          </a:p>
          <a:p>
            <a:pPr lvl="2"/>
            <a:endParaRPr lang="en-US" altLang="ko-KR" dirty="0"/>
          </a:p>
          <a:p>
            <a:pPr lvl="2"/>
            <a:endParaRPr lang="en-US" altLang="ko-KR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5A95222-502E-7386-D74F-0376777901FB}"/>
              </a:ext>
            </a:extLst>
          </p:cNvPr>
          <p:cNvGrpSpPr/>
          <p:nvPr/>
        </p:nvGrpSpPr>
        <p:grpSpPr>
          <a:xfrm>
            <a:off x="6450844" y="1735933"/>
            <a:ext cx="3308566" cy="4395075"/>
            <a:chOff x="7846508" y="1698375"/>
            <a:chExt cx="3308566" cy="4395075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4346C4C6-0086-493F-ED66-EA00B2A2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46508" y="1698375"/>
              <a:ext cx="3308566" cy="413346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1758FB-0BB3-01AF-5C93-CDDD815DD104}"/>
                </a:ext>
              </a:extLst>
            </p:cNvPr>
            <p:cNvSpPr txBox="1"/>
            <p:nvPr/>
          </p:nvSpPr>
          <p:spPr>
            <a:xfrm>
              <a:off x="8756441" y="5831840"/>
              <a:ext cx="14886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[Modality Missing]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839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1D9CC-19BC-5A27-3FF3-026D2937F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FA7792A-6FDF-AA39-BC66-D5389EDB11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809B7FE-C42C-9328-714C-F11E6D29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Motivation</a:t>
            </a:r>
          </a:p>
          <a:p>
            <a:pPr lvl="1"/>
            <a:r>
              <a:rPr lang="ko-KR" altLang="en-US" dirty="0" err="1"/>
              <a:t>모달리티가</a:t>
            </a:r>
            <a:r>
              <a:rPr lang="ko-KR" altLang="en-US" dirty="0"/>
              <a:t> 하나만 없어져도 성능이 크게 감소</a:t>
            </a:r>
            <a:endParaRPr lang="en-US" altLang="ko-KR" dirty="0"/>
          </a:p>
          <a:p>
            <a:pPr lvl="2"/>
            <a:r>
              <a:rPr lang="en-US" altLang="ko-KR" dirty="0"/>
              <a:t>Modality missing robustness </a:t>
            </a:r>
            <a:r>
              <a:rPr lang="ko-KR" altLang="en-US" dirty="0"/>
              <a:t>필요</a:t>
            </a:r>
            <a:endParaRPr lang="en-US" altLang="ko-KR" dirty="0"/>
          </a:p>
          <a:p>
            <a:pPr lvl="2"/>
            <a:r>
              <a:rPr lang="ko-KR" altLang="en-US" dirty="0"/>
              <a:t>학습 및 추론 단계에서 </a:t>
            </a:r>
            <a:r>
              <a:rPr lang="en-US" altLang="ko-KR" dirty="0"/>
              <a:t>modality missing</a:t>
            </a:r>
            <a:r>
              <a:rPr lang="ko-KR" altLang="en-US" dirty="0"/>
              <a:t>이 있어도 성능 저하 최소화 노력 필요</a:t>
            </a:r>
            <a:endParaRPr lang="en-US" altLang="ko-KR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F6B25AC-B4FB-19D5-8E23-54D82D52C56A}"/>
              </a:ext>
            </a:extLst>
          </p:cNvPr>
          <p:cNvGrpSpPr/>
          <p:nvPr/>
        </p:nvGrpSpPr>
        <p:grpSpPr>
          <a:xfrm>
            <a:off x="4267092" y="2684662"/>
            <a:ext cx="3657816" cy="3609061"/>
            <a:chOff x="6861256" y="2517439"/>
            <a:chExt cx="3657816" cy="3609061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507D9AF-585A-A8BE-6EB7-6318079D1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5726"/>
            <a:stretch>
              <a:fillRect/>
            </a:stretch>
          </p:blipFill>
          <p:spPr>
            <a:xfrm>
              <a:off x="6861256" y="2517439"/>
              <a:ext cx="3657816" cy="331440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2C215A-446F-FA65-653A-FCE8E7A6178E}"/>
                </a:ext>
              </a:extLst>
            </p:cNvPr>
            <p:cNvSpPr txBox="1"/>
            <p:nvPr/>
          </p:nvSpPr>
          <p:spPr>
            <a:xfrm>
              <a:off x="7442330" y="5864890"/>
              <a:ext cx="24956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[Modality Missing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에 의한 성능 감소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06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133FD-91A5-1A1C-0EDC-D9BAF806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CAAE1CE-70E4-9896-1B8B-E89DBED9A2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6C84B86B-6A7A-DCF5-E6C0-080A17C38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Existing Solution &amp; Limitations</a:t>
            </a:r>
          </a:p>
          <a:p>
            <a:pPr lvl="1"/>
            <a:r>
              <a:rPr lang="en-US" altLang="ko-KR" dirty="0"/>
              <a:t>Existing Solution: Cross-modality Reconstruction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Limitations</a:t>
            </a:r>
          </a:p>
          <a:p>
            <a:pPr lvl="2"/>
            <a:r>
              <a:rPr lang="ko-KR" altLang="en-US" dirty="0"/>
              <a:t>학습할 때 </a:t>
            </a:r>
            <a:r>
              <a:rPr lang="en-US" altLang="ko-KR" dirty="0"/>
              <a:t>fully complete modality data</a:t>
            </a:r>
            <a:r>
              <a:rPr lang="ko-KR" altLang="en-US" dirty="0" err="1"/>
              <a:t>에</a:t>
            </a:r>
            <a:r>
              <a:rPr lang="ko-KR" altLang="en-US" dirty="0"/>
              <a:t> 의존</a:t>
            </a:r>
            <a:endParaRPr lang="en-US" altLang="ko-KR" dirty="0"/>
          </a:p>
          <a:p>
            <a:pPr lvl="2"/>
            <a:r>
              <a:rPr lang="ko-KR" altLang="en-US" dirty="0"/>
              <a:t>실제 환경에서 데이터 수집의 제약으로 인해 학습 효율성을 저하시킬 수 있음</a:t>
            </a:r>
            <a:endParaRPr lang="en-US" altLang="ko-KR" dirty="0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02973D0-20E3-16C8-E64C-ED7CDCC0D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827913"/>
              </p:ext>
            </p:extLst>
          </p:nvPr>
        </p:nvGraphicFramePr>
        <p:xfrm>
          <a:off x="2366745" y="2034808"/>
          <a:ext cx="745851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29255">
                  <a:extLst>
                    <a:ext uri="{9D8B030D-6E8A-4147-A177-3AD203B41FA5}">
                      <a16:colId xmlns:a16="http://schemas.microsoft.com/office/drawing/2014/main" val="3435836271"/>
                    </a:ext>
                  </a:extLst>
                </a:gridCol>
                <a:gridCol w="3729255">
                  <a:extLst>
                    <a:ext uri="{9D8B030D-6E8A-4147-A177-3AD203B41FA5}">
                      <a16:colId xmlns:a16="http://schemas.microsoft.com/office/drawing/2014/main" val="32113903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Pixel-level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Token-level</a:t>
                      </a:r>
                      <a:endParaRPr lang="ko-KR" altLang="en-US" sz="1600"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4244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이미지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(Pixel)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복원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 Token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복원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380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RGB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→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Thermal image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생성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RGB token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→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Thermal token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생성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6958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이미지 생성 모델 사용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Transformer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기반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token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6000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저수준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정보까지 복원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고수준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semantic feature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복원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5981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계산량이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상대적으로 </a:t>
                      </a:r>
                      <a:r>
                        <a:rPr lang="ko-KR" altLang="en-US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계산량이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작음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254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복원 품질에 성능이 크게 의존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 representation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에 직접 활용 가능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0302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12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C1A88-2DBB-4E7F-5C97-B87932C8E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97EB225-AAE3-E6B8-9FDB-11643A6AFF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CA826006-3EFC-4BF0-1A92-572CF0ABB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Main Idea</a:t>
            </a:r>
          </a:p>
          <a:p>
            <a:pPr lvl="1"/>
            <a:r>
              <a:rPr lang="en-US" altLang="ko-KR"/>
              <a:t>Image Reconstruction </a:t>
            </a:r>
            <a:r>
              <a:rPr lang="ko-KR" altLang="en-US"/>
              <a:t>→ </a:t>
            </a:r>
            <a:r>
              <a:rPr lang="en-US" altLang="ko-KR"/>
              <a:t>Semantic Compensation</a:t>
            </a:r>
          </a:p>
          <a:p>
            <a:pPr lvl="2"/>
            <a:r>
              <a:rPr lang="en-US" altLang="ko-KR"/>
              <a:t>Missing Modality</a:t>
            </a:r>
            <a:r>
              <a:rPr lang="ko-KR" altLang="en-US"/>
              <a:t>를 직접 </a:t>
            </a:r>
            <a:r>
              <a:rPr lang="en-US" altLang="ko-KR"/>
              <a:t>reconstruction</a:t>
            </a:r>
            <a:r>
              <a:rPr lang="ko-KR" altLang="en-US"/>
              <a:t>하지 않음</a:t>
            </a:r>
            <a:endParaRPr lang="en-US" altLang="ko-KR"/>
          </a:p>
          <a:p>
            <a:pPr lvl="2"/>
            <a:r>
              <a:rPr lang="ko-KR" altLang="en-US" err="1"/>
              <a:t>모달리티에</a:t>
            </a:r>
            <a:r>
              <a:rPr lang="ko-KR" altLang="en-US"/>
              <a:t> 공통적인 구조 정보 추출</a:t>
            </a:r>
            <a:endParaRPr lang="en-US" altLang="ko-KR"/>
          </a:p>
          <a:p>
            <a:pPr lvl="2"/>
            <a:r>
              <a:rPr lang="en-US" altLang="ko-KR"/>
              <a:t>Vision-Language Model(VLM)</a:t>
            </a:r>
            <a:r>
              <a:rPr lang="ko-KR" altLang="en-US"/>
              <a:t>을 활용하여 구조 정보를 텍스트 </a:t>
            </a:r>
            <a:r>
              <a:rPr lang="ko-KR" altLang="en-US" err="1"/>
              <a:t>임베딩으로</a:t>
            </a:r>
            <a:r>
              <a:rPr lang="ko-KR" altLang="en-US"/>
              <a:t> 변환</a:t>
            </a:r>
            <a:endParaRPr lang="en-US" altLang="ko-KR"/>
          </a:p>
          <a:p>
            <a:pPr lvl="2"/>
            <a:r>
              <a:rPr lang="en-US" altLang="ko-KR"/>
              <a:t>Semantic-aligned Text Feature</a:t>
            </a:r>
            <a:r>
              <a:rPr lang="ko-KR" altLang="en-US"/>
              <a:t>를 통해 누락된 시각 정보 보완</a:t>
            </a:r>
            <a:endParaRPr lang="en-US" altLang="ko-KR"/>
          </a:p>
          <a:p>
            <a:pPr lvl="1"/>
            <a:endParaRPr lang="en-US" altLang="ko-KR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C54682F-045B-5C54-AC53-FE6206ACB4B4}"/>
              </a:ext>
            </a:extLst>
          </p:cNvPr>
          <p:cNvGrpSpPr/>
          <p:nvPr/>
        </p:nvGrpSpPr>
        <p:grpSpPr>
          <a:xfrm>
            <a:off x="4007561" y="3429000"/>
            <a:ext cx="4176877" cy="3211576"/>
            <a:chOff x="1370970" y="2517439"/>
            <a:chExt cx="4529316" cy="3613313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18B15264-23C3-6FC4-85C4-82875CF7A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45177"/>
            <a:stretch>
              <a:fillRect/>
            </a:stretch>
          </p:blipFill>
          <p:spPr>
            <a:xfrm>
              <a:off x="1370970" y="2517439"/>
              <a:ext cx="4529316" cy="33144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55507E-D855-1A2E-D4CC-0D493671D619}"/>
                </a:ext>
              </a:extLst>
            </p:cNvPr>
            <p:cNvSpPr txBox="1"/>
            <p:nvPr/>
          </p:nvSpPr>
          <p:spPr>
            <a:xfrm>
              <a:off x="2084685" y="5869142"/>
              <a:ext cx="31018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학습 및 추론에서 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Modality Missing 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극복 가능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759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C552-B5BB-BBA8-DC3C-67E87673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B7AC5E7-B2E8-410B-A297-20D75FBBD2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BD754E9-F772-51A6-C910-F8EC5D17D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 dirty="0"/>
              <a:t>Contribution</a:t>
            </a:r>
          </a:p>
          <a:p>
            <a:pPr lvl="1"/>
            <a:r>
              <a:rPr lang="en-US" altLang="ko-KR" dirty="0"/>
              <a:t>Generalized Multi-modal Re-ID</a:t>
            </a:r>
          </a:p>
          <a:p>
            <a:pPr lvl="2"/>
            <a:r>
              <a:rPr lang="ko-KR" altLang="en-US" dirty="0"/>
              <a:t>학습과 추론</a:t>
            </a:r>
            <a:r>
              <a:rPr lang="en-US" altLang="ko-KR" dirty="0"/>
              <a:t> </a:t>
            </a:r>
            <a:r>
              <a:rPr lang="ko-KR" altLang="en-US" dirty="0"/>
              <a:t>모두에서 임의의 </a:t>
            </a:r>
            <a:r>
              <a:rPr lang="en-US" altLang="ko-KR" dirty="0"/>
              <a:t>Missing Modality </a:t>
            </a:r>
            <a:r>
              <a:rPr lang="ko-KR" altLang="en-US" dirty="0"/>
              <a:t>해결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ko-KR" altLang="en-US" dirty="0"/>
              <a:t>의미 기반 </a:t>
            </a:r>
            <a:r>
              <a:rPr lang="en-US" altLang="ko-KR" dirty="0"/>
              <a:t>Missing Modality </a:t>
            </a:r>
            <a:r>
              <a:rPr lang="ko-KR" altLang="en-US" dirty="0"/>
              <a:t>보완</a:t>
            </a:r>
            <a:endParaRPr lang="en-US" altLang="ko-KR" dirty="0"/>
          </a:p>
          <a:p>
            <a:pPr lvl="2"/>
            <a:r>
              <a:rPr lang="en-US" altLang="ko-KR" dirty="0"/>
              <a:t>Vision-Language Model(VLM)</a:t>
            </a:r>
            <a:r>
              <a:rPr lang="ko-KR" altLang="en-US" dirty="0"/>
              <a:t>을 활용하여 누락된 시각 정보를 텍스트 </a:t>
            </a:r>
            <a:r>
              <a:rPr lang="ko-KR" altLang="en-US" dirty="0" err="1"/>
              <a:t>임베딩으로</a:t>
            </a:r>
            <a:r>
              <a:rPr lang="ko-KR" altLang="en-US" dirty="0"/>
              <a:t> 보완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ko-KR" altLang="en-US" dirty="0" err="1"/>
              <a:t>모달리티</a:t>
            </a:r>
            <a:r>
              <a:rPr lang="ko-KR" altLang="en-US" dirty="0"/>
              <a:t> 불변</a:t>
            </a:r>
            <a:r>
              <a:rPr lang="en-US" altLang="ko-KR" dirty="0"/>
              <a:t>(Modality-invariant) </a:t>
            </a:r>
            <a:r>
              <a:rPr lang="ko-KR" altLang="en-US" dirty="0"/>
              <a:t>구조 표현 학습</a:t>
            </a:r>
            <a:endParaRPr lang="en-US" altLang="ko-KR" dirty="0"/>
          </a:p>
          <a:p>
            <a:pPr lvl="2"/>
            <a:r>
              <a:rPr lang="en-US" altLang="ko-KR" dirty="0"/>
              <a:t>Structure-aware Query</a:t>
            </a:r>
            <a:r>
              <a:rPr lang="ko-KR" altLang="en-US" dirty="0" err="1"/>
              <a:t>를</a:t>
            </a:r>
            <a:r>
              <a:rPr lang="ko-KR" altLang="en-US" dirty="0"/>
              <a:t> 통해 </a:t>
            </a:r>
            <a:r>
              <a:rPr lang="ko-KR" altLang="en-US" dirty="0" err="1"/>
              <a:t>모달리티에</a:t>
            </a:r>
            <a:r>
              <a:rPr lang="ko-KR" altLang="en-US" dirty="0"/>
              <a:t> 공통적인 구조 정보 추출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ko-KR" altLang="en-US" dirty="0"/>
              <a:t>다양한 </a:t>
            </a:r>
            <a:r>
              <a:rPr lang="en-US" altLang="ko-KR" dirty="0"/>
              <a:t>Missing Modality </a:t>
            </a:r>
            <a:r>
              <a:rPr lang="ko-KR" altLang="en-US" dirty="0"/>
              <a:t>환경에서 우수한 </a:t>
            </a:r>
            <a:r>
              <a:rPr lang="en-US" altLang="ko-KR" dirty="0"/>
              <a:t>Robustness</a:t>
            </a:r>
            <a:r>
              <a:rPr lang="ko-KR" altLang="en-US" dirty="0"/>
              <a:t> 검증</a:t>
            </a:r>
            <a:endParaRPr lang="en-US" altLang="ko-KR" dirty="0"/>
          </a:p>
          <a:p>
            <a:pPr lvl="2"/>
            <a:r>
              <a:rPr lang="ko-KR" altLang="en-US" dirty="0"/>
              <a:t>여러 </a:t>
            </a:r>
            <a:r>
              <a:rPr lang="en-US" altLang="ko-KR" dirty="0"/>
              <a:t>Missing Modality </a:t>
            </a:r>
            <a:r>
              <a:rPr lang="ko-KR" altLang="en-US" dirty="0"/>
              <a:t>시나리오에서 </a:t>
            </a:r>
            <a:r>
              <a:rPr lang="en-US" altLang="ko-KR" dirty="0"/>
              <a:t>State-of-the-Art </a:t>
            </a:r>
            <a:r>
              <a:rPr lang="ko-KR" altLang="en-US" dirty="0"/>
              <a:t>성능 달성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44959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96277-665C-F113-48A8-85307669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027D248-FF23-ACF2-F825-87B93EEBE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1C9E3E99-30E2-C036-418F-F42995BCE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Multi-modality Object </a:t>
            </a:r>
            <a:r>
              <a:rPr lang="en-US" altLang="ko-KR" err="1"/>
              <a:t>ReID</a:t>
            </a:r>
            <a:endParaRPr lang="en-US" altLang="ko-KR"/>
          </a:p>
          <a:p>
            <a:pPr lvl="1"/>
            <a:r>
              <a:rPr lang="ko-KR" altLang="en-US"/>
              <a:t>다양한 </a:t>
            </a:r>
            <a:r>
              <a:rPr lang="ko-KR" altLang="en-US" err="1"/>
              <a:t>모달리티의</a:t>
            </a:r>
            <a:r>
              <a:rPr lang="ko-KR" altLang="en-US"/>
              <a:t> </a:t>
            </a:r>
            <a:r>
              <a:rPr lang="en-US" altLang="ko-KR"/>
              <a:t>Feature Fusion</a:t>
            </a:r>
            <a:r>
              <a:rPr lang="ko-KR" altLang="en-US"/>
              <a:t>을 통한 성능 향상</a:t>
            </a:r>
            <a:endParaRPr lang="en-US" altLang="ko-KR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AF84864D-734F-0948-D0CB-8BE0605BB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783742"/>
              </p:ext>
            </p:extLst>
          </p:nvPr>
        </p:nvGraphicFramePr>
        <p:xfrm>
          <a:off x="1654323" y="2067560"/>
          <a:ext cx="9068603" cy="2722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184">
                  <a:extLst>
                    <a:ext uri="{9D8B030D-6E8A-4147-A177-3AD203B41FA5}">
                      <a16:colId xmlns:a16="http://schemas.microsoft.com/office/drawing/2014/main" val="3435836271"/>
                    </a:ext>
                  </a:extLst>
                </a:gridCol>
                <a:gridCol w="3513209">
                  <a:extLst>
                    <a:ext uri="{9D8B030D-6E8A-4147-A177-3AD203B41FA5}">
                      <a16:colId xmlns:a16="http://schemas.microsoft.com/office/drawing/2014/main" val="3211390381"/>
                    </a:ext>
                  </a:extLst>
                </a:gridCol>
                <a:gridCol w="2747210">
                  <a:extLst>
                    <a:ext uri="{9D8B030D-6E8A-4147-A177-3AD203B41FA5}">
                      <a16:colId xmlns:a16="http://schemas.microsoft.com/office/drawing/2014/main" val="2573965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카테고리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핵심 아이디어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대표 연구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4244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 Fusion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서로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다른 </a:t>
                      </a:r>
                      <a:r>
                        <a:rPr lang="ko-KR" altLang="en-US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모달리티의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특징을 융합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PFNet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(AAAI 2021)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380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Token Selection / Aggregation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중요한 토큰만 선택하거나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Transformer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기반으로 융합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EDITOR (CVPR 2024), </a:t>
                      </a:r>
                    </a:p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TOP-</a:t>
                      </a:r>
                      <a:r>
                        <a:rPr lang="en-US" altLang="ko-KR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ReID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(AAAI 2024), </a:t>
                      </a:r>
                      <a:r>
                        <a:rPr lang="en-US" altLang="ko-KR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MambaPro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(AAAI 2025)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6958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Feature Decoupling /</a:t>
                      </a:r>
                      <a:r>
                        <a:rPr lang="en-US" altLang="ko-KR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MoE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모달리티별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특성과 공통 특성을 분리하여 학습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err="1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DeMo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(AAAI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2025)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6000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Text-enhanced Re-ID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Text 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또는 </a:t>
                      </a:r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Language Prior</a:t>
                      </a:r>
                      <a:r>
                        <a:rPr lang="ko-KR" altLang="en-US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를 활용하여 특징 표현 강화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IDEA (CVPR 2025)</a:t>
                      </a:r>
                      <a:endParaRPr lang="ko-KR" altLang="en-US" sz="1600"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5981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7405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44155</TotalTime>
  <Words>1326</Words>
  <Application>Microsoft Office PowerPoint</Application>
  <PresentationFormat>와이드스크린</PresentationFormat>
  <Paragraphs>364</Paragraphs>
  <Slides>30</Slides>
  <Notes>29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3" baseType="lpstr">
      <vt:lpstr>.AppleSystemUIFont</vt:lpstr>
      <vt:lpstr>KoPubWorld돋움체 Bold</vt:lpstr>
      <vt:lpstr>KoPubWorld돋움체 Medium</vt:lpstr>
      <vt:lpstr>KoPub돋움체 Bold</vt:lpstr>
      <vt:lpstr>맑은 고딕</vt:lpstr>
      <vt:lpstr>Malgun Gothic Semilight</vt:lpstr>
      <vt:lpstr>Arial</vt:lpstr>
      <vt:lpstr>Calibri</vt:lpstr>
      <vt:lpstr>Calibri Light</vt:lpstr>
      <vt:lpstr>Cambria Math</vt:lpstr>
      <vt:lpstr>Wingdings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 Ratio 측정 자동화 솔루션</dc:title>
  <dc:creator>Blee</dc:creator>
  <cp:lastModifiedBy>심준현</cp:lastModifiedBy>
  <cp:revision>2365</cp:revision>
  <cp:lastPrinted>2026-07-07T05:13:11Z</cp:lastPrinted>
  <dcterms:created xsi:type="dcterms:W3CDTF">2020-01-31T06:40:47Z</dcterms:created>
  <dcterms:modified xsi:type="dcterms:W3CDTF">2026-07-21T03:06:32Z</dcterms:modified>
</cp:coreProperties>
</file>