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25"/>
  </p:notesMasterIdLst>
  <p:handoutMasterIdLst>
    <p:handoutMasterId r:id="rId26"/>
  </p:handoutMasterIdLst>
  <p:sldIdLst>
    <p:sldId id="342" r:id="rId2"/>
    <p:sldId id="346" r:id="rId3"/>
    <p:sldId id="347" r:id="rId4"/>
    <p:sldId id="349" r:id="rId5"/>
    <p:sldId id="350" r:id="rId6"/>
    <p:sldId id="356" r:id="rId7"/>
    <p:sldId id="355" r:id="rId8"/>
    <p:sldId id="357" r:id="rId9"/>
    <p:sldId id="348" r:id="rId10"/>
    <p:sldId id="353" r:id="rId11"/>
    <p:sldId id="375" r:id="rId12"/>
    <p:sldId id="376" r:id="rId13"/>
    <p:sldId id="381" r:id="rId14"/>
    <p:sldId id="373" r:id="rId15"/>
    <p:sldId id="382" r:id="rId16"/>
    <p:sldId id="374" r:id="rId17"/>
    <p:sldId id="366" r:id="rId18"/>
    <p:sldId id="377" r:id="rId19"/>
    <p:sldId id="378" r:id="rId20"/>
    <p:sldId id="383" r:id="rId21"/>
    <p:sldId id="379" r:id="rId22"/>
    <p:sldId id="380" r:id="rId23"/>
    <p:sldId id="372" r:id="rId24"/>
  </p:sldIdLst>
  <p:sldSz cx="12192000" cy="6858000"/>
  <p:notesSz cx="69977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17" userDrawn="1">
          <p15:clr>
            <a:srgbClr val="A4A3A4"/>
          </p15:clr>
        </p15:guide>
        <p15:guide id="6" orient="horz" pos="777" userDrawn="1">
          <p15:clr>
            <a:srgbClr val="A4A3A4"/>
          </p15:clr>
        </p15:guide>
        <p15:guide id="7" pos="483" userDrawn="1">
          <p15:clr>
            <a:srgbClr val="A4A3A4"/>
          </p15:clr>
        </p15:guide>
        <p15:guide id="9" pos="3500" userDrawn="1">
          <p15:clr>
            <a:srgbClr val="A4A3A4"/>
          </p15:clr>
        </p15:guide>
        <p15:guide id="10" pos="4180" userDrawn="1">
          <p15:clr>
            <a:srgbClr val="A4A3A4"/>
          </p15:clr>
        </p15:guide>
        <p15:guide id="11" pos="7197" userDrawn="1">
          <p15:clr>
            <a:srgbClr val="A4A3A4"/>
          </p15:clr>
        </p15:guide>
        <p15:guide id="12" orient="horz" pos="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E3E3E"/>
    <a:srgbClr val="CD0F41"/>
    <a:srgbClr val="D5B186"/>
    <a:srgbClr val="DCDACC"/>
    <a:srgbClr val="00286F"/>
    <a:srgbClr val="D9DADC"/>
    <a:srgbClr val="115445"/>
    <a:srgbClr val="006B99"/>
    <a:srgbClr val="232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82" autoAdjust="0"/>
    <p:restoredTop sz="81013" autoAdjust="0"/>
  </p:normalViewPr>
  <p:slideViewPr>
    <p:cSldViewPr snapToGrid="0" showGuides="1">
      <p:cViewPr varScale="1">
        <p:scale>
          <a:sx n="86" d="100"/>
          <a:sy n="86" d="100"/>
        </p:scale>
        <p:origin x="522" y="78"/>
      </p:cViewPr>
      <p:guideLst>
        <p:guide pos="3817"/>
        <p:guide orient="horz" pos="777"/>
        <p:guide pos="483"/>
        <p:guide pos="3500"/>
        <p:guide pos="4180"/>
        <p:guide pos="7197"/>
        <p:guide orient="horz" pos="6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9" d="100"/>
          <a:sy n="59" d="100"/>
        </p:scale>
        <p:origin x="2371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BDD21606-E1F2-4B97-92D1-DAFD45C02F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2337" cy="465797"/>
          </a:xfrm>
          <a:prstGeom prst="rect">
            <a:avLst/>
          </a:prstGeom>
        </p:spPr>
        <p:txBody>
          <a:bodyPr vert="horz" lIns="93014" tIns="46507" rIns="93014" bIns="4650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4DE7504-E995-4FB2-8A43-D5D7468BFC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63745" y="1"/>
            <a:ext cx="3032337" cy="465797"/>
          </a:xfrm>
          <a:prstGeom prst="rect">
            <a:avLst/>
          </a:prstGeom>
        </p:spPr>
        <p:txBody>
          <a:bodyPr vert="horz" lIns="93014" tIns="46507" rIns="93014" bIns="46507" rtlCol="0"/>
          <a:lstStyle>
            <a:lvl1pPr algn="r">
              <a:defRPr sz="1200"/>
            </a:lvl1pPr>
          </a:lstStyle>
          <a:p>
            <a:fld id="{A3F2224D-1184-45AE-8BA6-1991448FAB4A}" type="datetimeFigureOut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1C423F3-CAF7-4940-839A-645C7FDAD4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32337" cy="465796"/>
          </a:xfrm>
          <a:prstGeom prst="rect">
            <a:avLst/>
          </a:prstGeom>
        </p:spPr>
        <p:txBody>
          <a:bodyPr vert="horz" lIns="93014" tIns="46507" rIns="93014" bIns="4650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301FC86-7DA0-458D-A79F-F298A2B274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63745" y="8817904"/>
            <a:ext cx="3032337" cy="465796"/>
          </a:xfrm>
          <a:prstGeom prst="rect">
            <a:avLst/>
          </a:prstGeom>
        </p:spPr>
        <p:txBody>
          <a:bodyPr vert="horz" lIns="93014" tIns="46507" rIns="93014" bIns="46507" rtlCol="0" anchor="b"/>
          <a:lstStyle>
            <a:lvl1pPr algn="r">
              <a:defRPr sz="1200"/>
            </a:lvl1pPr>
          </a:lstStyle>
          <a:p>
            <a:fld id="{4E7E0067-DAD4-47D5-9E01-EB118C352F0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886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2337" cy="465797"/>
          </a:xfrm>
          <a:prstGeom prst="rect">
            <a:avLst/>
          </a:prstGeom>
        </p:spPr>
        <p:txBody>
          <a:bodyPr vert="horz" lIns="93014" tIns="46507" rIns="93014" bIns="4650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63745" y="1"/>
            <a:ext cx="3032337" cy="465797"/>
          </a:xfrm>
          <a:prstGeom prst="rect">
            <a:avLst/>
          </a:prstGeom>
        </p:spPr>
        <p:txBody>
          <a:bodyPr vert="horz" lIns="93014" tIns="46507" rIns="93014" bIns="46507" rtlCol="0"/>
          <a:lstStyle>
            <a:lvl1pPr algn="r">
              <a:defRPr sz="1200"/>
            </a:lvl1pPr>
          </a:lstStyle>
          <a:p>
            <a:fld id="{986B575A-33D8-471D-8367-A965AB842AA0}" type="datetimeFigureOut">
              <a:rPr lang="ko-KR" altLang="en-US" smtClean="0"/>
              <a:t>2026-07-21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14" tIns="46507" rIns="93014" bIns="4650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99770" y="4467782"/>
            <a:ext cx="5598160" cy="3655457"/>
          </a:xfrm>
          <a:prstGeom prst="rect">
            <a:avLst/>
          </a:prstGeom>
        </p:spPr>
        <p:txBody>
          <a:bodyPr vert="horz" lIns="93014" tIns="46507" rIns="93014" bIns="46507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32337" cy="465796"/>
          </a:xfrm>
          <a:prstGeom prst="rect">
            <a:avLst/>
          </a:prstGeom>
        </p:spPr>
        <p:txBody>
          <a:bodyPr vert="horz" lIns="93014" tIns="46507" rIns="93014" bIns="4650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63745" y="8817904"/>
            <a:ext cx="3032337" cy="465796"/>
          </a:xfrm>
          <a:prstGeom prst="rect">
            <a:avLst/>
          </a:prstGeom>
        </p:spPr>
        <p:txBody>
          <a:bodyPr vert="horz" lIns="93014" tIns="46507" rIns="93014" bIns="46507" rtlCol="0" anchor="b"/>
          <a:lstStyle>
            <a:lvl1pPr algn="r">
              <a:defRPr sz="1200"/>
            </a:lvl1pPr>
          </a:lstStyle>
          <a:p>
            <a:fld id="{984702A0-409D-4B63-B3B2-61BA02D30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429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1160463"/>
            <a:ext cx="5572125" cy="31337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0145">
              <a:defRPr/>
            </a:pPr>
            <a:r>
              <a:rPr lang="ko-KR" altLang="en-US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세미나용 발표자료</a:t>
            </a: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defTabSz="930145">
              <a:defRPr/>
            </a:pP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defTabSz="930145">
              <a:defRPr/>
            </a:pP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Division of AI &amp; Computer Engineering – </a:t>
            </a:r>
            <a:r>
              <a:rPr lang="ko-KR" altLang="en-US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학부</a:t>
            </a: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defTabSz="930145">
              <a:defRPr/>
            </a:pPr>
            <a:r>
              <a:rPr lang="en-US" altLang="ko-KR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Department of Computer Science</a:t>
            </a:r>
            <a:r>
              <a:rPr lang="ko-KR" altLang="en-US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</a:t>
            </a:r>
            <a:r>
              <a:rPr lang="en-US" altLang="ko-KR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– </a:t>
            </a:r>
            <a:r>
              <a:rPr lang="ko-KR" altLang="en-US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대학원</a:t>
            </a:r>
            <a:endParaRPr lang="en-US" altLang="ko-KR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754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066C9-3ADF-9BDA-36CF-817091E68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D3E0D6D-C3D7-8701-8637-197DBA410C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4E9341B-1A0B-74C1-8D89-6D4DE11D8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커리큘럼 학습 방법에서 영감을 받음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7ADC7B4-25CA-DFA6-3FCF-483B9F31D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8124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DD784-A75E-8CBE-E097-5541AB314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A4AD0D8-97B9-C5D6-428F-EDC5ED5246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BC401A9-864B-17FA-606C-DD846305A3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커리큘럼 학습 방법에서 영감을 받음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361CA18-4F90-E430-51C1-9C1CCC6FC0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1551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409EB-8887-4861-68C7-69EB31386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6E968F9-E3EB-E144-529D-D00E59E78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0B2B522-9DBE-7716-2E95-23106FB36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커리큘럼 학습 방법에서 영감을 받음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FBB7826-5F39-A306-835C-1AAB0DAF7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1336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정적을 강조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5921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5948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077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2025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7183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커리큘럼 학습 방법에서 영감을 받음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184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63C62-26A1-D79B-01B1-231A7F5B0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0450607-3B78-9A5A-76A9-4A0E973303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D763DBC-1915-7F10-3B5B-9B420FAEF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커리큘럼 학습 방법에서 영감을 받음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50560AA-3081-38D2-9F6E-E6F74482A4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5731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BAD22-4C90-C287-D560-90AFBEEFC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49697F0-2172-FDD5-90A8-9677B297D2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18B4673-5C54-458B-1575-1EB6E3A76A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커리큘럼 학습 방법에서 영감을 받음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4324E36-BFDA-9C1B-FF59-47E679E633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248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타이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8137E06-CC97-4619-9A56-19D0A3FFCF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306"/>
            <a:ext cx="12192000" cy="68869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9322541-8C97-729F-9E19-B407D204EC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t="76094" r="22476" b="10136"/>
          <a:stretch/>
        </p:blipFill>
        <p:spPr bwMode="auto">
          <a:xfrm>
            <a:off x="9309124" y="5312752"/>
            <a:ext cx="2438400" cy="73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3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9CD81CA-D64A-45D9-BC85-7CC84BB4C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8"/>
            <a:ext cx="12192000" cy="676656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FCD35250-8866-49A9-B0FC-9F0AE4C32026}"/>
              </a:ext>
            </a:extLst>
          </p:cNvPr>
          <p:cNvSpPr/>
          <p:nvPr userDrawn="1"/>
        </p:nvSpPr>
        <p:spPr>
          <a:xfrm rot="5400000">
            <a:off x="171787" y="159192"/>
            <a:ext cx="504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435254-E8CC-4107-BAB3-2D503DF0BBA9}"/>
              </a:ext>
            </a:extLst>
          </p:cNvPr>
          <p:cNvSpPr txBox="1"/>
          <p:nvPr userDrawn="1"/>
        </p:nvSpPr>
        <p:spPr>
          <a:xfrm>
            <a:off x="11444347" y="6415084"/>
            <a:ext cx="62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10F0811-F307-44F9-A192-63EBA736051C}" type="slidenum">
              <a:rPr lang="ko-KR" altLang="en-US" sz="1100" smtClean="0">
                <a:solidFill>
                  <a:srgbClr val="000000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pPr algn="ctr"/>
              <a:t>‹#›</a:t>
            </a:fld>
            <a:endParaRPr lang="ko-KR" altLang="en-US" sz="1800" dirty="0">
              <a:solidFill>
                <a:srgbClr val="000000"/>
              </a:solidFill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05577CD6-5A45-4988-9298-FAC45821B30C}"/>
              </a:ext>
            </a:extLst>
          </p:cNvPr>
          <p:cNvCxnSpPr/>
          <p:nvPr userDrawn="1"/>
        </p:nvCxnSpPr>
        <p:spPr>
          <a:xfrm>
            <a:off x="11628847" y="6648119"/>
            <a:ext cx="252000" cy="0"/>
          </a:xfrm>
          <a:prstGeom prst="line">
            <a:avLst/>
          </a:prstGeom>
          <a:ln w="6350">
            <a:solidFill>
              <a:srgbClr val="024A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E72D198-9532-4DC7-A14A-C275A93777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037" y="-25038"/>
            <a:ext cx="11339177" cy="6244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2400" spc="-150">
                <a:solidFill>
                  <a:schemeClr val="bg1"/>
                </a:solidFill>
                <a:effectLst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</a:lstStyle>
          <a:p>
            <a:pPr lvl="0"/>
            <a:r>
              <a:rPr lang="ko-KR" altLang="en-US" dirty="0"/>
              <a:t>슬라이드제목을 입력하세요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3EBB06-5B39-4834-C186-40B88C782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26160"/>
            <a:ext cx="11332755" cy="5278845"/>
          </a:xfrm>
        </p:spPr>
        <p:txBody>
          <a:bodyPr>
            <a:normAutofit/>
          </a:bodyPr>
          <a:lstStyle>
            <a:lvl1pPr marL="266700" indent="-266700" latinLnBrk="0">
              <a:lnSpc>
                <a:spcPct val="100000"/>
              </a:lnSpc>
              <a:spcAft>
                <a:spcPts val="0"/>
              </a:spcAft>
              <a:buSzPct val="100000"/>
              <a:buFont typeface="Wingdings 2" panose="05020102010507070707" pitchFamily="18" charset="2"/>
              <a:buChar char=""/>
              <a:defRPr sz="20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  <a:lvl2pPr marL="6858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"/>
              <a:defRPr sz="18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2pPr>
            <a:lvl3pPr marL="1143000" indent="-228600" latinLnBrk="0">
              <a:lnSpc>
                <a:spcPct val="100000"/>
              </a:lnSpc>
              <a:spcBef>
                <a:spcPts val="1000"/>
              </a:spcBef>
              <a:buFont typeface="Calibri" panose="020F0502020204030204" pitchFamily="34" charset="0"/>
              <a:buChar char="‒"/>
              <a:defRPr sz="16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3pPr>
            <a:lvl4pPr marL="1600200" indent="-228600" latinLnBrk="0">
              <a:lnSpc>
                <a:spcPct val="100000"/>
              </a:lnSpc>
              <a:spcBef>
                <a:spcPts val="1000"/>
              </a:spcBef>
              <a:buFont typeface="맑은 고딕" panose="020B0503020000020004" pitchFamily="50" charset="-127"/>
              <a:buChar char="〮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4pPr>
            <a:lvl5pPr marL="20574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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7866C2B-7F0C-1F5C-A6D1-E755534610B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1" t="39818" r="21200" b="46182"/>
          <a:stretch/>
        </p:blipFill>
        <p:spPr bwMode="auto">
          <a:xfrm>
            <a:off x="155950" y="6312264"/>
            <a:ext cx="1727284" cy="50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149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0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4B68E53-37F7-4DEC-A2E4-8962022C78D9}"/>
              </a:ext>
            </a:extLst>
          </p:cNvPr>
          <p:cNvSpPr txBox="1"/>
          <p:nvPr/>
        </p:nvSpPr>
        <p:spPr>
          <a:xfrm>
            <a:off x="631596" y="1545249"/>
            <a:ext cx="1092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MetaGPT: Meta programming for a multi-agent collaborative framework</a:t>
            </a:r>
          </a:p>
          <a:p>
            <a:pPr algn="ctr"/>
            <a:r>
              <a:rPr lang="en-US" altLang="ko-KR" sz="2800" b="1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(ICLR 2024)</a:t>
            </a:r>
            <a:endParaRPr lang="ko-KR" altLang="en-US" sz="36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8F3127D-9AF5-4AA5-A260-A119480BE8FD}"/>
              </a:ext>
            </a:extLst>
          </p:cNvPr>
          <p:cNvCxnSpPr/>
          <p:nvPr/>
        </p:nvCxnSpPr>
        <p:spPr>
          <a:xfrm>
            <a:off x="5278800" y="1394745"/>
            <a:ext cx="1632031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6E64E2-B93A-D1CF-6BCF-5F24A50994A9}"/>
              </a:ext>
            </a:extLst>
          </p:cNvPr>
          <p:cNvSpPr txBox="1"/>
          <p:nvPr/>
        </p:nvSpPr>
        <p:spPr>
          <a:xfrm>
            <a:off x="6920871" y="3642946"/>
            <a:ext cx="4839989" cy="1558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2026.07.21</a:t>
            </a: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algn="r">
              <a:lnSpc>
                <a:spcPct val="150000"/>
              </a:lnSpc>
            </a:pPr>
            <a:endParaRPr lang="en-US" altLang="ko-KR" sz="1100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Jae-won Lee</a:t>
            </a: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Division of AI &amp; Computer Engineering </a:t>
            </a:r>
          </a:p>
        </p:txBody>
      </p:sp>
    </p:spTree>
    <p:extLst>
      <p:ext uri="{BB962C8B-B14F-4D97-AF65-F5344CB8AC3E}">
        <p14:creationId xmlns:p14="http://schemas.microsoft.com/office/powerpoint/2010/main" val="3368230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E59E4-4C22-8BA0-86F2-56538FC6C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184B1AF-0396-988D-C2CB-C9364CB2F3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581A69-57F3-36A9-2F9D-47AF55F90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SOP </a:t>
            </a:r>
            <a:r>
              <a:rPr lang="ko-KR" altLang="en-US"/>
              <a:t>에이전트 설계</a:t>
            </a:r>
            <a:endParaRPr lang="en-US" altLang="ko-KR" sz="1200"/>
          </a:p>
          <a:p>
            <a:pPr lvl="1"/>
            <a:r>
              <a:rPr lang="ko-KR" altLang="en-US"/>
              <a:t>역할의 명확한 전문화</a:t>
            </a:r>
            <a:r>
              <a:rPr lang="en-US" altLang="ko-KR"/>
              <a:t>: </a:t>
            </a:r>
            <a:r>
              <a:rPr lang="ko-KR" altLang="en-US"/>
              <a:t>각 에이전트는 이름</a:t>
            </a:r>
            <a:r>
              <a:rPr lang="en-US" altLang="ko-KR"/>
              <a:t>,</a:t>
            </a:r>
            <a:r>
              <a:rPr lang="ko-KR" altLang="en-US"/>
              <a:t> 액션</a:t>
            </a:r>
            <a:r>
              <a:rPr lang="en-US" altLang="ko-KR"/>
              <a:t>(with Tool), </a:t>
            </a:r>
            <a:r>
              <a:rPr lang="ko-KR" altLang="en-US"/>
              <a:t>목표</a:t>
            </a:r>
            <a:r>
              <a:rPr lang="en-US" altLang="ko-KR"/>
              <a:t>, </a:t>
            </a:r>
            <a:r>
              <a:rPr lang="ko-KR" altLang="en-US"/>
              <a:t>제한사항 존재</a:t>
            </a:r>
            <a:endParaRPr lang="en-US" altLang="ko-KR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9F42A53-58AC-CEBD-7FE9-4232F3ABD445}"/>
              </a:ext>
            </a:extLst>
          </p:cNvPr>
          <p:cNvGrpSpPr/>
          <p:nvPr/>
        </p:nvGrpSpPr>
        <p:grpSpPr>
          <a:xfrm>
            <a:off x="1092200" y="2517869"/>
            <a:ext cx="508000" cy="3686294"/>
            <a:chOff x="1479550" y="2541433"/>
            <a:chExt cx="508000" cy="3686294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4E5D18E7-3E79-203A-E117-EE56C9012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79550" y="2541433"/>
              <a:ext cx="508000" cy="508000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ECDA50D9-D272-35FF-B21A-604D55534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79550" y="3108915"/>
              <a:ext cx="508000" cy="508000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9872D72E-9D57-D6AF-FBC9-F6244ADF2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79550" y="3676397"/>
              <a:ext cx="508000" cy="508000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858682B5-8FA3-7325-3449-7CB54D95F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79550" y="4698062"/>
              <a:ext cx="508000" cy="508000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138B53FA-71A5-718B-1A83-D1BCD82BC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1479550" y="5719727"/>
              <a:ext cx="508000" cy="508000"/>
            </a:xfrm>
            <a:prstGeom prst="rect">
              <a:avLst/>
            </a:prstGeom>
          </p:spPr>
        </p:pic>
      </p:grp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A43E4460-6648-2169-E022-4B0B1AD966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92943"/>
              </p:ext>
            </p:extLst>
          </p:nvPr>
        </p:nvGraphicFramePr>
        <p:xfrm>
          <a:off x="1733550" y="1953667"/>
          <a:ext cx="8724900" cy="43513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74800">
                  <a:extLst>
                    <a:ext uri="{9D8B030D-6E8A-4147-A177-3AD203B41FA5}">
                      <a16:colId xmlns:a16="http://schemas.microsoft.com/office/drawing/2014/main" val="1832039885"/>
                    </a:ext>
                  </a:extLst>
                </a:gridCol>
                <a:gridCol w="1339850">
                  <a:extLst>
                    <a:ext uri="{9D8B030D-6E8A-4147-A177-3AD203B41FA5}">
                      <a16:colId xmlns:a16="http://schemas.microsoft.com/office/drawing/2014/main" val="2911857995"/>
                    </a:ext>
                  </a:extLst>
                </a:gridCol>
                <a:gridCol w="2320290">
                  <a:extLst>
                    <a:ext uri="{9D8B030D-6E8A-4147-A177-3AD203B41FA5}">
                      <a16:colId xmlns:a16="http://schemas.microsoft.com/office/drawing/2014/main" val="2760171550"/>
                    </a:ext>
                  </a:extLst>
                </a:gridCol>
                <a:gridCol w="1744980">
                  <a:extLst>
                    <a:ext uri="{9D8B030D-6E8A-4147-A177-3AD203B41FA5}">
                      <a16:colId xmlns:a16="http://schemas.microsoft.com/office/drawing/2014/main" val="1579005525"/>
                    </a:ext>
                  </a:extLst>
                </a:gridCol>
                <a:gridCol w="1744980">
                  <a:extLst>
                    <a:ext uri="{9D8B030D-6E8A-4147-A177-3AD203B41FA5}">
                      <a16:colId xmlns:a16="http://schemas.microsoft.com/office/drawing/2014/main" val="2726242194"/>
                    </a:ext>
                  </a:extLst>
                </a:gridCol>
              </a:tblGrid>
              <a:tr h="4765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altLang="en-US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역할</a:t>
                      </a:r>
                      <a:r>
                        <a:rPr lang="en-US" alt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(Role)</a:t>
                      </a:r>
                      <a:endParaRPr 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이름 (Name)</a:t>
                      </a:r>
                      <a:endParaRPr 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부여된 역할 (Goal)</a:t>
                      </a:r>
                      <a:endParaRPr 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수행 액션 (Action)</a:t>
                      </a:r>
                      <a:endParaRPr 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반응 조건 (Watch)</a:t>
                      </a:r>
                      <a:endParaRPr 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marL="77702" marR="77702" marT="51802" marB="51802" anchor="ctr"/>
                </a:tc>
                <a:extLst>
                  <a:ext uri="{0D108BD9-81ED-4DB2-BD59-A6C34878D82A}">
                    <a16:rowId xmlns:a16="http://schemas.microsoft.com/office/drawing/2014/main" val="859325801"/>
                  </a:ext>
                </a:extLst>
              </a:tr>
              <a:tr h="6630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P</a:t>
                      </a: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roduct</a:t>
                      </a:r>
                      <a:r>
                        <a:rPr lang="en-US" alt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manager</a:t>
                      </a:r>
                      <a:endParaRPr 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Alice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PRD/시장조사 문서 작성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PrepareDocuments </a:t>
                      </a:r>
                      <a:endParaRPr lang="en-US" alt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→</a:t>
                      </a: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 WritePRD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UserRequirement, PrepareDocuments</a:t>
                      </a:r>
                    </a:p>
                  </a:txBody>
                  <a:tcPr marL="77702" marR="77702" marT="51802" marB="51802" anchor="ctr"/>
                </a:tc>
                <a:extLst>
                  <a:ext uri="{0D108BD9-81ED-4DB2-BD59-A6C34878D82A}">
                    <a16:rowId xmlns:a16="http://schemas.microsoft.com/office/drawing/2014/main" val="1603352354"/>
                  </a:ext>
                </a:extLst>
              </a:tr>
              <a:tr h="4765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A</a:t>
                      </a: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rchitect</a:t>
                      </a:r>
                      <a:endParaRPr 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Bob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시스템 설계 (간결·완결)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WriteDesign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WritePRD</a:t>
                      </a:r>
                    </a:p>
                  </a:txBody>
                  <a:tcPr marL="77702" marR="77702" marT="51802" marB="51802" anchor="ctr"/>
                </a:tc>
                <a:extLst>
                  <a:ext uri="{0D108BD9-81ED-4DB2-BD59-A6C34878D82A}">
                    <a16:rowId xmlns:a16="http://schemas.microsoft.com/office/drawing/2014/main" val="2989045423"/>
                  </a:ext>
                </a:extLst>
              </a:tr>
              <a:tr h="6630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P</a:t>
                      </a: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roject</a:t>
                      </a:r>
                      <a:r>
                        <a:rPr lang="en-US" alt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 </a:t>
                      </a: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manager</a:t>
                      </a:r>
                      <a:endParaRPr 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Eve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PRD/설계 기반 작업 분해,</a:t>
                      </a:r>
                      <a:endParaRPr lang="en-US" alt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  <a:p>
                      <a:pPr algn="just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태스크 리스트 생성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WriteTasks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WriteDesign</a:t>
                      </a:r>
                    </a:p>
                  </a:txBody>
                  <a:tcPr marL="77702" marR="77702" marT="51802" marB="51802" anchor="ctr"/>
                </a:tc>
                <a:extLst>
                  <a:ext uri="{0D108BD9-81ED-4DB2-BD59-A6C34878D82A}">
                    <a16:rowId xmlns:a16="http://schemas.microsoft.com/office/drawing/2014/main" val="1409265920"/>
                  </a:ext>
                </a:extLst>
              </a:tr>
              <a:tr h="14090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E</a:t>
                      </a: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ngineer</a:t>
                      </a:r>
                      <a:endParaRPr 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Alex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확장 가능한 코드 작성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WriteCode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WriteTasks, SummarizeCode, WriteCode, WriteCodeReview, FixBug, WriteCodePlanAndChange</a:t>
                      </a:r>
                    </a:p>
                  </a:txBody>
                  <a:tcPr marL="77702" marR="77702" marT="51802" marB="51802" anchor="ctr"/>
                </a:tc>
                <a:extLst>
                  <a:ext uri="{0D108BD9-81ED-4DB2-BD59-A6C34878D82A}">
                    <a16:rowId xmlns:a16="http://schemas.microsoft.com/office/drawing/2014/main" val="2467870979"/>
                  </a:ext>
                </a:extLst>
              </a:tr>
              <a:tr h="6630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QA e</a:t>
                      </a:r>
                      <a:r>
                        <a:rPr lang="ko-KR" sz="1200" b="1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ngineer</a:t>
                      </a:r>
                      <a:endParaRPr lang="ko-KR" sz="1200"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KoPubWorld돋움체 Bold" panose="00000800000000000000" pitchFamily="2" charset="-127"/>
                      </a:endParaRP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Edward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버그 없는 테스트 코드 작성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WriteTest</a:t>
                      </a:r>
                      <a:r>
                        <a:rPr lang="en-US" alt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,</a:t>
                      </a:r>
                    </a:p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RunCod</a:t>
                      </a:r>
                      <a:r>
                        <a:rPr lang="en-US" alt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e,</a:t>
                      </a:r>
                    </a:p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DebugError</a:t>
                      </a:r>
                    </a:p>
                  </a:txBody>
                  <a:tcPr marL="77702" marR="77702" marT="51802" marB="5180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o-KR" sz="1200">
                          <a:effectLst/>
                          <a:latin typeface="KoPubWorld돋움체 Bold" panose="00000800000000000000" pitchFamily="2" charset="-127"/>
                          <a:ea typeface="KoPubWorld돋움체 Bold" panose="00000800000000000000" pitchFamily="2" charset="-127"/>
                          <a:cs typeface="KoPubWorld돋움체 Bold" panose="00000800000000000000" pitchFamily="2" charset="-127"/>
                        </a:rPr>
                        <a:t>SummarizeCode, WriteTest, RunCode, DebugError</a:t>
                      </a:r>
                    </a:p>
                  </a:txBody>
                  <a:tcPr marL="77702" marR="77702" marT="51802" marB="51802" anchor="ctr"/>
                </a:tc>
                <a:extLst>
                  <a:ext uri="{0D108BD9-81ED-4DB2-BD59-A6C34878D82A}">
                    <a16:rowId xmlns:a16="http://schemas.microsoft.com/office/drawing/2014/main" val="1649079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256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65A5D-E67E-8BC7-D04E-0775A6A9A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35A0D8A-F0BA-9C13-57C7-9388F3916A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83B6889-80B0-DDDD-3963-B92AE5E82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SOP </a:t>
            </a:r>
            <a:r>
              <a:rPr lang="ko-KR" altLang="en-US"/>
              <a:t>에이전트 설계</a:t>
            </a:r>
            <a:endParaRPr lang="en-US" altLang="ko-KR" sz="1200"/>
          </a:p>
          <a:p>
            <a:pPr lvl="1"/>
            <a:r>
              <a:rPr lang="ko-KR" altLang="en-US"/>
              <a:t>애이전트 간 워크플로우</a:t>
            </a:r>
            <a:endParaRPr lang="en-US" altLang="ko-KR"/>
          </a:p>
          <a:p>
            <a:pPr lvl="2"/>
            <a:r>
              <a:rPr lang="en-US" altLang="ko-KR"/>
              <a:t>Step 1: </a:t>
            </a:r>
            <a:r>
              <a:rPr lang="ko-KR" altLang="en-US"/>
              <a:t>요구사항 </a:t>
            </a:r>
            <a:r>
              <a:rPr lang="en-US" altLang="ko-KR"/>
              <a:t>→ PRD(</a:t>
            </a:r>
            <a:r>
              <a:rPr lang="ko-KR" altLang="en-US"/>
              <a:t>제품 요구 사항</a:t>
            </a:r>
            <a:r>
              <a:rPr lang="en-US" altLang="ko-KR"/>
              <a:t>)</a:t>
            </a:r>
          </a:p>
          <a:p>
            <a:pPr lvl="2"/>
            <a:r>
              <a:rPr lang="en-US" altLang="ko-KR"/>
              <a:t>Step 2: PRD →  </a:t>
            </a:r>
            <a:r>
              <a:rPr lang="ko-KR" altLang="en-US"/>
              <a:t>시스템 설계</a:t>
            </a:r>
            <a:endParaRPr lang="en-US" altLang="ko-KR"/>
          </a:p>
          <a:p>
            <a:pPr lvl="2"/>
            <a:r>
              <a:rPr lang="en-US" altLang="ko-KR"/>
              <a:t>Step 3: </a:t>
            </a:r>
            <a:r>
              <a:rPr lang="ko-KR" altLang="en-US"/>
              <a:t>설계 </a:t>
            </a:r>
            <a:r>
              <a:rPr lang="en-US" altLang="ko-KR"/>
              <a:t>→</a:t>
            </a:r>
            <a:r>
              <a:rPr lang="ko-KR" altLang="en-US"/>
              <a:t> 작업 분배</a:t>
            </a:r>
            <a:endParaRPr lang="en-US" altLang="ko-KR"/>
          </a:p>
          <a:p>
            <a:pPr lvl="2"/>
            <a:r>
              <a:rPr lang="en-US" altLang="ko-KR"/>
              <a:t>Step 4: </a:t>
            </a:r>
            <a:r>
              <a:rPr lang="ko-KR" altLang="en-US"/>
              <a:t>작업 </a:t>
            </a:r>
            <a:r>
              <a:rPr lang="en-US" altLang="ko-KR"/>
              <a:t>→ </a:t>
            </a:r>
            <a:r>
              <a:rPr lang="ko-KR" altLang="en-US"/>
              <a:t>코드</a:t>
            </a:r>
            <a:endParaRPr lang="en-US" altLang="ko-KR"/>
          </a:p>
          <a:p>
            <a:pPr lvl="2"/>
            <a:r>
              <a:rPr lang="en-US" altLang="ko-KR"/>
              <a:t>Step 5: </a:t>
            </a:r>
            <a:r>
              <a:rPr lang="ko-KR" altLang="en-US"/>
              <a:t>코드 </a:t>
            </a:r>
            <a:r>
              <a:rPr lang="en-US" altLang="ko-KR"/>
              <a:t>→ </a:t>
            </a:r>
            <a:r>
              <a:rPr lang="ko-KR" altLang="en-US"/>
              <a:t>테스트</a:t>
            </a:r>
            <a:r>
              <a:rPr lang="en-US" altLang="ko-KR"/>
              <a:t>/</a:t>
            </a:r>
            <a:r>
              <a:rPr lang="ko-KR" altLang="en-US"/>
              <a:t>리뷰</a:t>
            </a:r>
            <a:r>
              <a:rPr lang="en-US" altLang="ko-KR"/>
              <a:t>(QA)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0A90423-4A93-E3E4-C93E-6707B2D2F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763" y="1026160"/>
            <a:ext cx="5390614" cy="527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49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8D021-397F-EC55-0910-638B98B27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0B6767D-7DB6-636C-1F3F-F246AD39DD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D3FCEE1-6DD6-0359-3E69-625C695AA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통신 프로토콜</a:t>
            </a:r>
            <a:endParaRPr lang="en-US" altLang="ko-KR" sz="1200"/>
          </a:p>
          <a:p>
            <a:pPr lvl="1"/>
            <a:r>
              <a:rPr lang="ko-KR" altLang="en-US"/>
              <a:t>구조화된 통신 인터페이스</a:t>
            </a:r>
            <a:endParaRPr lang="en-US" altLang="ko-KR"/>
          </a:p>
          <a:p>
            <a:pPr lvl="2"/>
            <a:r>
              <a:rPr lang="ko-KR" altLang="en-US"/>
              <a:t>복잡한 과제를 해결하기 위해 자연어 통신은 적절하지 않음</a:t>
            </a:r>
            <a:endParaRPr lang="en-US" altLang="ko-KR"/>
          </a:p>
          <a:p>
            <a:pPr lvl="2"/>
            <a:r>
              <a:rPr lang="ko-KR" altLang="en-US"/>
              <a:t>문서나 다이어그램을 통해 소통함으로써</a:t>
            </a:r>
            <a:r>
              <a:rPr lang="en-US" altLang="ko-KR"/>
              <a:t>, </a:t>
            </a:r>
            <a:r>
              <a:rPr lang="ko-KR" altLang="en-US"/>
              <a:t>정보 왜곡 없이 필요한 모든 정보를 전달</a:t>
            </a:r>
            <a:endParaRPr lang="en-US" altLang="ko-KR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098E8D6-F23E-28A5-975C-15319BDFC217}"/>
              </a:ext>
            </a:extLst>
          </p:cNvPr>
          <p:cNvSpPr/>
          <p:nvPr/>
        </p:nvSpPr>
        <p:spPr>
          <a:xfrm>
            <a:off x="926012" y="2916283"/>
            <a:ext cx="4902200" cy="3152140"/>
          </a:xfrm>
          <a:prstGeom prst="roundRect">
            <a:avLst>
              <a:gd name="adj" fmla="val 417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기존 방식</a:t>
            </a:r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: </a:t>
            </a:r>
            <a:r>
              <a:rPr lang="ko-KR" altLang="en-US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비제약 대화</a:t>
            </a:r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“Hi, hello and how are you?” – Alice(PM)</a:t>
            </a:r>
          </a:p>
          <a:p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“Great! Have you had lunch?” – Bob(Architect)</a:t>
            </a: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r>
              <a:rPr lang="ko-KR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→</a:t>
            </a:r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</a:t>
            </a:r>
            <a:r>
              <a:rPr lang="ko-KR" altLang="en-US" sz="1600">
                <a:solidFill>
                  <a:schemeClr val="accent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전화게임</a:t>
            </a:r>
            <a:r>
              <a:rPr lang="en-US" altLang="ko-KR" sz="1600">
                <a:solidFill>
                  <a:schemeClr val="accent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(Chinese whispers) </a:t>
            </a:r>
            <a:r>
              <a:rPr lang="ko-KR" altLang="en-US" sz="1600">
                <a:solidFill>
                  <a:schemeClr val="accent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처럼 여러 라운드를 거치며 정보가 왜곡되고</a:t>
            </a:r>
            <a:r>
              <a:rPr lang="en-US" altLang="ko-KR" sz="1600">
                <a:solidFill>
                  <a:schemeClr val="accent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, </a:t>
            </a:r>
            <a:r>
              <a:rPr lang="ko-KR" altLang="en-US" sz="1600">
                <a:solidFill>
                  <a:schemeClr val="accent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실질적 진행이 없음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F99BBB44-6AE9-E50B-4940-FB1103C107AC}"/>
              </a:ext>
            </a:extLst>
          </p:cNvPr>
          <p:cNvSpPr/>
          <p:nvPr/>
        </p:nvSpPr>
        <p:spPr>
          <a:xfrm>
            <a:off x="6363790" y="2915557"/>
            <a:ext cx="4902200" cy="3152140"/>
          </a:xfrm>
          <a:prstGeom prst="roundRect">
            <a:avLst>
              <a:gd name="adj" fmla="val 417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MetaGPT: </a:t>
            </a:r>
            <a:r>
              <a:rPr lang="ko-KR" altLang="en-US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구조화돤 문서</a:t>
            </a:r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/</a:t>
            </a:r>
            <a:r>
              <a:rPr lang="ko-KR" altLang="en-US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다이어그램</a:t>
            </a:r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r>
              <a:rPr lang="ko-KR" altLang="en-US" sz="15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시스템 인터페이스 설계 </a:t>
            </a:r>
            <a:r>
              <a:rPr lang="en-US" altLang="ko-KR" sz="15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+ </a:t>
            </a:r>
            <a:r>
              <a:rPr lang="ko-KR" altLang="en-US" sz="15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시퀀스 다이어그램</a:t>
            </a:r>
            <a:r>
              <a:rPr lang="en-US" altLang="ko-KR" sz="15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- Architect </a:t>
            </a:r>
          </a:p>
          <a:p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PRD(Requirement tool, User stories) – PM</a:t>
            </a: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r>
              <a:rPr lang="ko-KR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→</a:t>
            </a:r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</a:t>
            </a:r>
            <a:r>
              <a:rPr lang="ko-KR" altLang="en-US" sz="1600">
                <a:solidFill>
                  <a:schemeClr val="accent6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각 역할에 맞는 스키마와 포맷을 강제하여</a:t>
            </a:r>
            <a:r>
              <a:rPr lang="en-US" altLang="ko-KR" sz="1600">
                <a:solidFill>
                  <a:schemeClr val="accent6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, </a:t>
            </a:r>
            <a:r>
              <a:rPr lang="ko-KR" altLang="en-US" sz="1600">
                <a:solidFill>
                  <a:schemeClr val="accent6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필요한 정보를 포함하고 누락된 내용을 방지</a:t>
            </a:r>
            <a:endParaRPr lang="en-US" altLang="ko-KR" sz="1600">
              <a:solidFill>
                <a:schemeClr val="accent6">
                  <a:lumMod val="75000"/>
                </a:scheme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0E032E1-2B15-314C-02A6-53CEBCE71FC9}"/>
              </a:ext>
            </a:extLst>
          </p:cNvPr>
          <p:cNvSpPr/>
          <p:nvPr/>
        </p:nvSpPr>
        <p:spPr>
          <a:xfrm>
            <a:off x="926010" y="2915557"/>
            <a:ext cx="4902200" cy="3152140"/>
          </a:xfrm>
          <a:prstGeom prst="roundRect">
            <a:avLst>
              <a:gd name="adj" fmla="val 417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기존 방식</a:t>
            </a:r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: </a:t>
            </a:r>
            <a:r>
              <a:rPr lang="ko-KR" altLang="en-US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비제약 대화</a:t>
            </a:r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“Hi, hello and how are you?” – Alice(PM)</a:t>
            </a:r>
          </a:p>
          <a:p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“Great! Have you had lunch?” – Bob(Architect)</a:t>
            </a: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endParaRPr lang="en-US" altLang="ko-KR" sz="1600">
              <a:solidFill>
                <a:schemeClr val="tx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r>
              <a:rPr lang="ko-KR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→</a:t>
            </a:r>
            <a:r>
              <a:rPr lang="en-US" altLang="ko-KR" sz="16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</a:t>
            </a:r>
            <a:r>
              <a:rPr lang="ko-KR" altLang="en-US" sz="1600">
                <a:solidFill>
                  <a:schemeClr val="accent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전화게임</a:t>
            </a:r>
            <a:r>
              <a:rPr lang="en-US" altLang="ko-KR" sz="1600">
                <a:solidFill>
                  <a:schemeClr val="accent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(Chinese whispers) </a:t>
            </a:r>
            <a:r>
              <a:rPr lang="ko-KR" altLang="en-US" sz="1600">
                <a:solidFill>
                  <a:schemeClr val="accent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처럼 여러 라운드를 거치며 정보가 왜곡되고</a:t>
            </a:r>
            <a:r>
              <a:rPr lang="en-US" altLang="ko-KR" sz="1600">
                <a:solidFill>
                  <a:schemeClr val="accent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, </a:t>
            </a:r>
            <a:r>
              <a:rPr lang="ko-KR" altLang="en-US" sz="1600">
                <a:solidFill>
                  <a:schemeClr val="accent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실질적 진행이 없음</a:t>
            </a:r>
          </a:p>
        </p:txBody>
      </p:sp>
    </p:spTree>
    <p:extLst>
      <p:ext uri="{BB962C8B-B14F-4D97-AF65-F5344CB8AC3E}">
        <p14:creationId xmlns:p14="http://schemas.microsoft.com/office/powerpoint/2010/main" val="3610531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A2674-542A-A173-0BE8-5E1DCA871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AE3E599-583C-4B66-F5FB-BF7C0CB157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5A821E3-7BC2-7070-1B4F-DC78E069B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다이어그램으로 의사소통 하는 방법</a:t>
            </a:r>
            <a:endParaRPr lang="en-US" altLang="ko-KR"/>
          </a:p>
          <a:p>
            <a:pPr lvl="1"/>
            <a:r>
              <a:rPr lang="ko-KR" altLang="en-US"/>
              <a:t>에이전트가 대화에서 자신이 필요한 자료를 수집</a:t>
            </a:r>
            <a:endParaRPr lang="en-US" altLang="ko-KR"/>
          </a:p>
          <a:p>
            <a:pPr lvl="2"/>
            <a:r>
              <a:rPr lang="en-US" altLang="ko-KR"/>
              <a:t>Example:</a:t>
            </a:r>
          </a:p>
          <a:p>
            <a:pPr lvl="3"/>
            <a:r>
              <a:rPr lang="ko-KR" altLang="en-US"/>
              <a:t>다이어그램을 사용해야 하는 에이전트</a:t>
            </a:r>
            <a:r>
              <a:rPr lang="en-US" altLang="ko-KR"/>
              <a:t>(Architect)</a:t>
            </a:r>
            <a:r>
              <a:rPr lang="ko-KR" altLang="en-US"/>
              <a:t>는 대화</a:t>
            </a:r>
            <a:r>
              <a:rPr lang="en-US" altLang="ko-KR"/>
              <a:t>(</a:t>
            </a:r>
            <a:r>
              <a:rPr lang="ko-KR" altLang="en-US"/>
              <a:t>전 에이전트 산출물</a:t>
            </a:r>
            <a:r>
              <a:rPr lang="en-US" altLang="ko-KR"/>
              <a:t>)</a:t>
            </a:r>
            <a:r>
              <a:rPr lang="ko-KR" altLang="en-US"/>
              <a:t> 내용에서 필요한 정보를 추출</a:t>
            </a:r>
            <a:endParaRPr lang="en-US" altLang="ko-KR"/>
          </a:p>
          <a:p>
            <a:pPr lvl="3"/>
            <a:r>
              <a:rPr lang="ko-KR" altLang="en-US"/>
              <a:t>대화 내용을 받은 에이전트는 다이어그램을 산출물로 지정하여 행동 선택</a:t>
            </a:r>
            <a:r>
              <a:rPr lang="en-US" altLang="ko-KR"/>
              <a:t>(WriteDesign)</a:t>
            </a:r>
          </a:p>
          <a:p>
            <a:pPr lvl="3"/>
            <a:r>
              <a:rPr lang="ko-KR" altLang="en-US"/>
              <a:t>도구에서 </a:t>
            </a:r>
            <a:r>
              <a:rPr lang="en-US" altLang="ko-KR"/>
              <a:t>LLM</a:t>
            </a:r>
            <a:r>
              <a:rPr lang="ko-KR" altLang="en-US"/>
              <a:t>을 호출해 다이어그램 텍스트를 작성 후 시각화 도구</a:t>
            </a:r>
            <a:r>
              <a:rPr lang="en-US" altLang="ko-KR"/>
              <a:t>(mermaid)</a:t>
            </a:r>
            <a:r>
              <a:rPr lang="ko-KR" altLang="en-US"/>
              <a:t>를 사용하여 최종 다이어그램 생성</a:t>
            </a:r>
            <a:endParaRPr lang="en-US" altLang="ko-KR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66C674-9E81-536B-705F-D887DA298A24}"/>
              </a:ext>
            </a:extLst>
          </p:cNvPr>
          <p:cNvSpPr txBox="1"/>
          <p:nvPr/>
        </p:nvSpPr>
        <p:spPr>
          <a:xfrm>
            <a:off x="2032000" y="3372261"/>
            <a:ext cx="69610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ko-KR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{</a:t>
            </a:r>
          </a:p>
          <a:p>
            <a:r>
              <a:rPr lang="ko-KR" altLang="ko-KR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 "Implementation approach": "We will use pygame...",</a:t>
            </a:r>
          </a:p>
          <a:p>
            <a:r>
              <a:rPr lang="ko-KR" altLang="ko-KR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 "File list": ["main.py", "game.py", "snake.py", "food.py"],</a:t>
            </a:r>
          </a:p>
          <a:p>
            <a:r>
              <a:rPr lang="ko-KR" altLang="ko-KR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 "Data structures and interfaces": "classDiagram\n    class Game{\n        -Snake snake\n</a:t>
            </a:r>
            <a:r>
              <a:rPr lang="en-US" altLang="ko-KR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 …”</a:t>
            </a:r>
          </a:p>
          <a:p>
            <a:r>
              <a:rPr lang="ko-KR" altLang="ko-KR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"Program call flow": "sequenceDiagram\n    participant M as Main\n    participant G as Game\</a:t>
            </a:r>
            <a:r>
              <a:rPr lang="en-US" altLang="ko-KR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n …”</a:t>
            </a:r>
          </a:p>
          <a:p>
            <a:r>
              <a:rPr lang="ko-KR" altLang="ko-KR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}</a:t>
            </a:r>
          </a:p>
          <a:p>
            <a:endParaRPr lang="ko-KR" altLang="en-US" sz="1200"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E550D734-94F6-EAA3-C1E2-C0DED43DB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385" y="4204261"/>
            <a:ext cx="2800992" cy="210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54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A6AC1-D37A-7324-E6B4-AD4147EA1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2DAFD7D-70DB-59AD-CC1A-0448F6415C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2257B43-984F-D6C7-06DE-5ACC5DDA7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의사소통 프로토콜</a:t>
            </a:r>
            <a:endParaRPr lang="en-US" altLang="ko-KR"/>
          </a:p>
          <a:p>
            <a:pPr lvl="1"/>
            <a:r>
              <a:rPr lang="ko-KR" altLang="en-US"/>
              <a:t>발행</a:t>
            </a:r>
            <a:r>
              <a:rPr lang="en-US" altLang="ko-KR"/>
              <a:t>-</a:t>
            </a:r>
            <a:r>
              <a:rPr lang="ko-KR" altLang="en-US"/>
              <a:t>구독 메커니즘</a:t>
            </a:r>
            <a:endParaRPr lang="en-US" altLang="ko-KR"/>
          </a:p>
          <a:p>
            <a:pPr lvl="2"/>
            <a:r>
              <a:rPr lang="ko-KR" altLang="en-US"/>
              <a:t>에이전트 협업할 때 서로 </a:t>
            </a:r>
            <a:r>
              <a:rPr lang="en-US" altLang="ko-KR"/>
              <a:t>1</a:t>
            </a:r>
            <a:r>
              <a:rPr lang="ko-KR" altLang="en-US"/>
              <a:t>대</a:t>
            </a:r>
            <a:r>
              <a:rPr lang="en-US" altLang="ko-KR"/>
              <a:t>1 </a:t>
            </a:r>
            <a:r>
              <a:rPr lang="ko-KR" altLang="en-US"/>
              <a:t>대화 방식을 사용</a:t>
            </a:r>
            <a:endParaRPr lang="en-US" altLang="ko-KR"/>
          </a:p>
          <a:p>
            <a:pPr lvl="2"/>
            <a:r>
              <a:rPr lang="ko-KR" altLang="en-US"/>
              <a:t>하지만 에이전트 수가 늘어날 수록 대화선이 너무 많아짐</a:t>
            </a:r>
            <a:endParaRPr lang="en-US" altLang="ko-KR"/>
          </a:p>
          <a:p>
            <a:pPr lvl="2"/>
            <a:r>
              <a:rPr lang="ko-KR" altLang="en-US">
                <a:solidFill>
                  <a:schemeClr val="accent1"/>
                </a:solidFill>
              </a:rPr>
              <a:t>이를 해결하기 위해 공유메시지 풀과 자신이 원하는 대화만 가져오는 구독 메커니즘 사용</a:t>
            </a:r>
            <a:endParaRPr lang="en-US" altLang="ko-KR">
              <a:solidFill>
                <a:schemeClr val="accent1"/>
              </a:solidFill>
            </a:endParaRPr>
          </a:p>
          <a:p>
            <a:pPr marL="914400" lvl="2" indent="0">
              <a:buNone/>
            </a:pPr>
            <a:endParaRPr lang="en-US" altLang="ko-KR"/>
          </a:p>
        </p:txBody>
      </p: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010CAD47-3866-FE9C-02DE-E9728C4D334E}"/>
              </a:ext>
            </a:extLst>
          </p:cNvPr>
          <p:cNvGrpSpPr/>
          <p:nvPr/>
        </p:nvGrpSpPr>
        <p:grpSpPr>
          <a:xfrm>
            <a:off x="3193158" y="3352800"/>
            <a:ext cx="5990934" cy="2759973"/>
            <a:chOff x="2772907" y="3429000"/>
            <a:chExt cx="5990934" cy="2759973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15386E97-E9AF-3E97-C18D-E505E3FCECFB}"/>
                </a:ext>
              </a:extLst>
            </p:cNvPr>
            <p:cNvSpPr/>
            <p:nvPr/>
          </p:nvSpPr>
          <p:spPr>
            <a:xfrm>
              <a:off x="2772907" y="5296252"/>
              <a:ext cx="5990934" cy="892721"/>
            </a:xfrm>
            <a:prstGeom prst="roundRect">
              <a:avLst>
                <a:gd name="adj" fmla="val 6674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Shared Message Pool</a:t>
              </a:r>
              <a:endParaRPr lang="ko-KR" altLang="en-US" sz="1400">
                <a:solidFill>
                  <a:schemeClr val="tx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  <p:grpSp>
          <p:nvGrpSpPr>
            <p:cNvPr id="87" name="그룹 86">
              <a:extLst>
                <a:ext uri="{FF2B5EF4-FFF2-40B4-BE49-F238E27FC236}">
                  <a16:creationId xmlns:a16="http://schemas.microsoft.com/office/drawing/2014/main" id="{B6ECFE1E-6CF0-059B-DE16-D6A1F6191CD9}"/>
                </a:ext>
              </a:extLst>
            </p:cNvPr>
            <p:cNvGrpSpPr/>
            <p:nvPr/>
          </p:nvGrpSpPr>
          <p:grpSpPr>
            <a:xfrm>
              <a:off x="2772907" y="3429000"/>
              <a:ext cx="5956158" cy="1591720"/>
              <a:chOff x="2767428" y="3592741"/>
              <a:chExt cx="5956158" cy="1591720"/>
            </a:xfrm>
          </p:grpSpPr>
          <p:cxnSp>
            <p:nvCxnSpPr>
              <p:cNvPr id="12" name="직선 연결선 11">
                <a:extLst>
                  <a:ext uri="{FF2B5EF4-FFF2-40B4-BE49-F238E27FC236}">
                    <a16:creationId xmlns:a16="http://schemas.microsoft.com/office/drawing/2014/main" id="{12219A0D-05BC-BDEB-F05B-09625E976444}"/>
                  </a:ext>
                </a:extLst>
              </p:cNvPr>
              <p:cNvCxnSpPr>
                <a:cxnSpLocks/>
                <a:stCxn id="8" idx="2"/>
                <a:endCxn id="56" idx="0"/>
              </p:cNvCxnSpPr>
              <p:nvPr/>
            </p:nvCxnSpPr>
            <p:spPr>
              <a:xfrm>
                <a:off x="3213380" y="4106530"/>
                <a:ext cx="1" cy="185210"/>
              </a:xfrm>
              <a:prstGeom prst="line">
                <a:avLst/>
              </a:prstGeom>
              <a:ln w="12700">
                <a:prstDash val="sys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직선 연결선 12">
                <a:extLst>
                  <a:ext uri="{FF2B5EF4-FFF2-40B4-BE49-F238E27FC236}">
                    <a16:creationId xmlns:a16="http://schemas.microsoft.com/office/drawing/2014/main" id="{A5BB4D0C-F69B-4BD0-B6E9-BA0C730A16A4}"/>
                  </a:ext>
                </a:extLst>
              </p:cNvPr>
              <p:cNvCxnSpPr>
                <a:cxnSpLocks/>
                <a:stCxn id="7" idx="2"/>
                <a:endCxn id="54" idx="0"/>
              </p:cNvCxnSpPr>
              <p:nvPr/>
            </p:nvCxnSpPr>
            <p:spPr>
              <a:xfrm>
                <a:off x="7011570" y="4113004"/>
                <a:ext cx="0" cy="172775"/>
              </a:xfrm>
              <a:prstGeom prst="line">
                <a:avLst/>
              </a:prstGeom>
              <a:ln w="12700">
                <a:prstDash val="sys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직선 연결선 18">
                <a:extLst>
                  <a:ext uri="{FF2B5EF4-FFF2-40B4-BE49-F238E27FC236}">
                    <a16:creationId xmlns:a16="http://schemas.microsoft.com/office/drawing/2014/main" id="{BA94673C-55D6-B593-F8A0-9667CBD7555C}"/>
                  </a:ext>
                </a:extLst>
              </p:cNvPr>
              <p:cNvCxnSpPr>
                <a:cxnSpLocks/>
                <a:stCxn id="57" idx="0"/>
                <a:endCxn id="10" idx="2"/>
              </p:cNvCxnSpPr>
              <p:nvPr/>
            </p:nvCxnSpPr>
            <p:spPr>
              <a:xfrm flipV="1">
                <a:off x="4479444" y="4106530"/>
                <a:ext cx="0" cy="185210"/>
              </a:xfrm>
              <a:prstGeom prst="line">
                <a:avLst/>
              </a:prstGeom>
              <a:ln w="12700">
                <a:prstDash val="sys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직선 연결선 22">
                <a:extLst>
                  <a:ext uri="{FF2B5EF4-FFF2-40B4-BE49-F238E27FC236}">
                    <a16:creationId xmlns:a16="http://schemas.microsoft.com/office/drawing/2014/main" id="{425AA363-E7B6-B6BE-AAB1-F3FC1EE8363B}"/>
                  </a:ext>
                </a:extLst>
              </p:cNvPr>
              <p:cNvCxnSpPr>
                <a:cxnSpLocks/>
                <a:stCxn id="6" idx="2"/>
                <a:endCxn id="53" idx="0"/>
              </p:cNvCxnSpPr>
              <p:nvPr/>
            </p:nvCxnSpPr>
            <p:spPr>
              <a:xfrm>
                <a:off x="5760746" y="4100741"/>
                <a:ext cx="0" cy="190998"/>
              </a:xfrm>
              <a:prstGeom prst="line">
                <a:avLst/>
              </a:prstGeom>
              <a:ln w="12700">
                <a:prstDash val="sys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직선 연결선 25">
                <a:extLst>
                  <a:ext uri="{FF2B5EF4-FFF2-40B4-BE49-F238E27FC236}">
                    <a16:creationId xmlns:a16="http://schemas.microsoft.com/office/drawing/2014/main" id="{A897358A-1F34-C59E-8ACC-9D2F30B875BE}"/>
                  </a:ext>
                </a:extLst>
              </p:cNvPr>
              <p:cNvCxnSpPr>
                <a:cxnSpLocks/>
                <a:stCxn id="55" idx="0"/>
                <a:endCxn id="9" idx="2"/>
              </p:cNvCxnSpPr>
              <p:nvPr/>
            </p:nvCxnSpPr>
            <p:spPr>
              <a:xfrm flipV="1">
                <a:off x="8277633" y="4100741"/>
                <a:ext cx="0" cy="185037"/>
              </a:xfrm>
              <a:prstGeom prst="line">
                <a:avLst/>
              </a:prstGeom>
              <a:ln w="12700">
                <a:prstDash val="sys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7" name="그림 6">
                <a:extLst>
                  <a:ext uri="{FF2B5EF4-FFF2-40B4-BE49-F238E27FC236}">
                    <a16:creationId xmlns:a16="http://schemas.microsoft.com/office/drawing/2014/main" id="{5025D172-4C09-FE91-8AE6-E30D6E962E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757570" y="3605004"/>
                <a:ext cx="508000" cy="508000"/>
              </a:xfrm>
              <a:prstGeom prst="rect">
                <a:avLst/>
              </a:prstGeom>
            </p:spPr>
          </p:pic>
          <p:pic>
            <p:nvPicPr>
              <p:cNvPr id="8" name="그림 7">
                <a:extLst>
                  <a:ext uri="{FF2B5EF4-FFF2-40B4-BE49-F238E27FC236}">
                    <a16:creationId xmlns:a16="http://schemas.microsoft.com/office/drawing/2014/main" id="{8C3A8124-2316-A14A-4500-469FF52C97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59380" y="3598530"/>
                <a:ext cx="508000" cy="508000"/>
              </a:xfrm>
              <a:prstGeom prst="rect">
                <a:avLst/>
              </a:prstGeom>
            </p:spPr>
          </p:pic>
          <p:pic>
            <p:nvPicPr>
              <p:cNvPr id="6" name="그림 5">
                <a:extLst>
                  <a:ext uri="{FF2B5EF4-FFF2-40B4-BE49-F238E27FC236}">
                    <a16:creationId xmlns:a16="http://schemas.microsoft.com/office/drawing/2014/main" id="{36416AD8-9419-029F-6597-05B2AFE25D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06746" y="3592741"/>
                <a:ext cx="508000" cy="508000"/>
              </a:xfrm>
              <a:prstGeom prst="rect">
                <a:avLst/>
              </a:prstGeom>
            </p:spPr>
          </p:pic>
          <p:pic>
            <p:nvPicPr>
              <p:cNvPr id="9" name="그림 8">
                <a:extLst>
                  <a:ext uri="{FF2B5EF4-FFF2-40B4-BE49-F238E27FC236}">
                    <a16:creationId xmlns:a16="http://schemas.microsoft.com/office/drawing/2014/main" id="{F0FD1EC3-10FA-70E0-FA7A-81202797B8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23633" y="3592741"/>
                <a:ext cx="508000" cy="508000"/>
              </a:xfrm>
              <a:prstGeom prst="rect">
                <a:avLst/>
              </a:prstGeom>
            </p:spPr>
          </p:pic>
          <p:pic>
            <p:nvPicPr>
              <p:cNvPr id="10" name="그림 9">
                <a:extLst>
                  <a:ext uri="{FF2B5EF4-FFF2-40B4-BE49-F238E27FC236}">
                    <a16:creationId xmlns:a16="http://schemas.microsoft.com/office/drawing/2014/main" id="{1A76584C-C981-A85C-CB83-CAD5824B16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4225444" y="3598530"/>
                <a:ext cx="508000" cy="508000"/>
              </a:xfrm>
              <a:prstGeom prst="rect">
                <a:avLst/>
              </a:prstGeom>
            </p:spPr>
          </p:pic>
          <p:sp>
            <p:nvSpPr>
              <p:cNvPr id="53" name="사각형: 둥근 모서리 52">
                <a:extLst>
                  <a:ext uri="{FF2B5EF4-FFF2-40B4-BE49-F238E27FC236}">
                    <a16:creationId xmlns:a16="http://schemas.microsoft.com/office/drawing/2014/main" id="{A632A3D9-7D3E-0AD8-43AC-39D4E1F09A28}"/>
                  </a:ext>
                </a:extLst>
              </p:cNvPr>
              <p:cNvSpPr/>
              <p:nvPr/>
            </p:nvSpPr>
            <p:spPr>
              <a:xfrm>
                <a:off x="5314793" y="4291739"/>
                <a:ext cx="891906" cy="892721"/>
              </a:xfrm>
              <a:prstGeom prst="roundRect">
                <a:avLst>
                  <a:gd name="adj" fmla="val 6674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>
                    <a:solidFill>
                      <a:schemeClr val="tx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Queue</a:t>
                </a:r>
                <a:endParaRPr lang="ko-KR" altLang="en-US" sz="140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  <p:sp>
            <p:nvSpPr>
              <p:cNvPr id="54" name="사각형: 둥근 모서리 53">
                <a:extLst>
                  <a:ext uri="{FF2B5EF4-FFF2-40B4-BE49-F238E27FC236}">
                    <a16:creationId xmlns:a16="http://schemas.microsoft.com/office/drawing/2014/main" id="{19244DA2-8A49-3883-5A27-9B6350D46D4D}"/>
                  </a:ext>
                </a:extLst>
              </p:cNvPr>
              <p:cNvSpPr/>
              <p:nvPr/>
            </p:nvSpPr>
            <p:spPr>
              <a:xfrm>
                <a:off x="6565617" y="4285779"/>
                <a:ext cx="891906" cy="892721"/>
              </a:xfrm>
              <a:prstGeom prst="roundRect">
                <a:avLst>
                  <a:gd name="adj" fmla="val 6674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>
                    <a:solidFill>
                      <a:schemeClr val="tx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Queue</a:t>
                </a:r>
                <a:endParaRPr lang="ko-KR" altLang="en-US" sz="140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  <p:sp>
            <p:nvSpPr>
              <p:cNvPr id="55" name="사각형: 둥근 모서리 54">
                <a:extLst>
                  <a:ext uri="{FF2B5EF4-FFF2-40B4-BE49-F238E27FC236}">
                    <a16:creationId xmlns:a16="http://schemas.microsoft.com/office/drawing/2014/main" id="{DC4E4EE2-37E8-A48C-84D2-A726AEB52BFE}"/>
                  </a:ext>
                </a:extLst>
              </p:cNvPr>
              <p:cNvSpPr/>
              <p:nvPr/>
            </p:nvSpPr>
            <p:spPr>
              <a:xfrm>
                <a:off x="7831680" y="4285778"/>
                <a:ext cx="891906" cy="892721"/>
              </a:xfrm>
              <a:prstGeom prst="roundRect">
                <a:avLst>
                  <a:gd name="adj" fmla="val 6674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>
                    <a:solidFill>
                      <a:schemeClr val="tx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Queue</a:t>
                </a:r>
                <a:endParaRPr lang="ko-KR" altLang="en-US" sz="140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  <p:sp>
            <p:nvSpPr>
              <p:cNvPr id="56" name="사각형: 둥근 모서리 55">
                <a:extLst>
                  <a:ext uri="{FF2B5EF4-FFF2-40B4-BE49-F238E27FC236}">
                    <a16:creationId xmlns:a16="http://schemas.microsoft.com/office/drawing/2014/main" id="{B3A80E85-C235-80A8-CF49-584DB8C5FB09}"/>
                  </a:ext>
                </a:extLst>
              </p:cNvPr>
              <p:cNvSpPr/>
              <p:nvPr/>
            </p:nvSpPr>
            <p:spPr>
              <a:xfrm>
                <a:off x="2767428" y="4291740"/>
                <a:ext cx="891906" cy="892721"/>
              </a:xfrm>
              <a:prstGeom prst="roundRect">
                <a:avLst>
                  <a:gd name="adj" fmla="val 6674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>
                    <a:solidFill>
                      <a:schemeClr val="tx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Queue</a:t>
                </a:r>
                <a:endParaRPr lang="ko-KR" altLang="en-US" sz="140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  <p:sp>
            <p:nvSpPr>
              <p:cNvPr id="57" name="사각형: 둥근 모서리 56">
                <a:extLst>
                  <a:ext uri="{FF2B5EF4-FFF2-40B4-BE49-F238E27FC236}">
                    <a16:creationId xmlns:a16="http://schemas.microsoft.com/office/drawing/2014/main" id="{D4A2FC8B-1399-8084-AD73-15C8E2883DD5}"/>
                  </a:ext>
                </a:extLst>
              </p:cNvPr>
              <p:cNvSpPr/>
              <p:nvPr/>
            </p:nvSpPr>
            <p:spPr>
              <a:xfrm>
                <a:off x="4033491" y="4291740"/>
                <a:ext cx="891906" cy="892721"/>
              </a:xfrm>
              <a:prstGeom prst="roundRect">
                <a:avLst>
                  <a:gd name="adj" fmla="val 6674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>
                    <a:solidFill>
                      <a:schemeClr val="tx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Queue</a:t>
                </a:r>
                <a:endParaRPr lang="ko-KR" altLang="en-US" sz="1400">
                  <a:solidFill>
                    <a:schemeClr val="tx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cxnSp>
          <p:nvCxnSpPr>
            <p:cNvPr id="89" name="직선 화살표 연결선 88">
              <a:extLst>
                <a:ext uri="{FF2B5EF4-FFF2-40B4-BE49-F238E27FC236}">
                  <a16:creationId xmlns:a16="http://schemas.microsoft.com/office/drawing/2014/main" id="{17A028B1-D070-D15C-BFB1-31857F2FDC41}"/>
                </a:ext>
              </a:extLst>
            </p:cNvPr>
            <p:cNvCxnSpPr>
              <a:stCxn id="56" idx="2"/>
            </p:cNvCxnSpPr>
            <p:nvPr/>
          </p:nvCxnSpPr>
          <p:spPr>
            <a:xfrm flipH="1">
              <a:off x="3218859" y="5020720"/>
              <a:ext cx="1" cy="275532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직선 화살표 연결선 89">
              <a:extLst>
                <a:ext uri="{FF2B5EF4-FFF2-40B4-BE49-F238E27FC236}">
                  <a16:creationId xmlns:a16="http://schemas.microsoft.com/office/drawing/2014/main" id="{F2B15490-A181-AB8D-F1CF-690DCA62CB3B}"/>
                </a:ext>
              </a:extLst>
            </p:cNvPr>
            <p:cNvCxnSpPr>
              <a:cxnSpLocks/>
              <a:stCxn id="57" idx="2"/>
            </p:cNvCxnSpPr>
            <p:nvPr/>
          </p:nvCxnSpPr>
          <p:spPr>
            <a:xfrm>
              <a:off x="4484923" y="5020720"/>
              <a:ext cx="0" cy="281493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직선 화살표 연결선 92">
              <a:extLst>
                <a:ext uri="{FF2B5EF4-FFF2-40B4-BE49-F238E27FC236}">
                  <a16:creationId xmlns:a16="http://schemas.microsoft.com/office/drawing/2014/main" id="{77EEBB1C-92D2-82E0-AA7B-216340B36C62}"/>
                </a:ext>
              </a:extLst>
            </p:cNvPr>
            <p:cNvCxnSpPr>
              <a:cxnSpLocks/>
              <a:stCxn id="53" idx="2"/>
              <a:endCxn id="4" idx="0"/>
            </p:cNvCxnSpPr>
            <p:nvPr/>
          </p:nvCxnSpPr>
          <p:spPr>
            <a:xfrm>
              <a:off x="5766225" y="5020719"/>
              <a:ext cx="2149" cy="275533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직선 화살표 연결선 98">
              <a:extLst>
                <a:ext uri="{FF2B5EF4-FFF2-40B4-BE49-F238E27FC236}">
                  <a16:creationId xmlns:a16="http://schemas.microsoft.com/office/drawing/2014/main" id="{D64C6795-2725-7751-CB1A-806F6E4D468D}"/>
                </a:ext>
              </a:extLst>
            </p:cNvPr>
            <p:cNvCxnSpPr>
              <a:cxnSpLocks/>
              <a:stCxn id="54" idx="2"/>
            </p:cNvCxnSpPr>
            <p:nvPr/>
          </p:nvCxnSpPr>
          <p:spPr>
            <a:xfrm>
              <a:off x="7017049" y="5014759"/>
              <a:ext cx="0" cy="281493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직선 화살표 연결선 103">
              <a:extLst>
                <a:ext uri="{FF2B5EF4-FFF2-40B4-BE49-F238E27FC236}">
                  <a16:creationId xmlns:a16="http://schemas.microsoft.com/office/drawing/2014/main" id="{4C17E009-B67E-3FAF-E3DD-8C95CF83D377}"/>
                </a:ext>
              </a:extLst>
            </p:cNvPr>
            <p:cNvCxnSpPr>
              <a:cxnSpLocks/>
            </p:cNvCxnSpPr>
            <p:nvPr/>
          </p:nvCxnSpPr>
          <p:spPr>
            <a:xfrm>
              <a:off x="8277093" y="5011777"/>
              <a:ext cx="0" cy="284475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56844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0FAE6-21C4-1FCC-5F7F-782B28849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8D1C774-F369-4A06-3A44-6A28116498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3D3F2B-EC27-E0F7-B04F-ED7EF9038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의사소통 프로토콜</a:t>
            </a:r>
            <a:endParaRPr lang="en-US" altLang="ko-KR"/>
          </a:p>
          <a:p>
            <a:pPr lvl="1"/>
            <a:r>
              <a:rPr lang="ko-KR" altLang="en-US"/>
              <a:t>발행</a:t>
            </a:r>
            <a:r>
              <a:rPr lang="en-US" altLang="ko-KR"/>
              <a:t>-</a:t>
            </a:r>
            <a:r>
              <a:rPr lang="ko-KR" altLang="en-US"/>
              <a:t>구독 메커니즘</a:t>
            </a:r>
            <a:r>
              <a:rPr lang="en-US" altLang="ko-KR"/>
              <a:t> </a:t>
            </a:r>
            <a:r>
              <a:rPr lang="ko-KR" altLang="en-US"/>
              <a:t>예시</a:t>
            </a:r>
            <a:endParaRPr lang="en-US" altLang="ko-KR"/>
          </a:p>
          <a:p>
            <a:pPr lvl="2"/>
            <a:r>
              <a:rPr lang="en-US" altLang="ko-KR"/>
              <a:t>Exapmle:</a:t>
            </a:r>
          </a:p>
          <a:p>
            <a:pPr lvl="3"/>
            <a:r>
              <a:rPr lang="en-US" altLang="ko-KR"/>
              <a:t>QA </a:t>
            </a:r>
            <a:r>
              <a:rPr lang="ko-KR" altLang="en-US"/>
              <a:t>엔지니어는 코드를 리뷰하는 엔지니어로 코드가 필요</a:t>
            </a:r>
            <a:endParaRPr lang="en-US" altLang="ko-KR"/>
          </a:p>
          <a:p>
            <a:pPr lvl="3"/>
            <a:r>
              <a:rPr lang="ko-KR" altLang="en-US"/>
              <a:t>코드를 구족하고 메시지 풀에서 코드 내용을 불러 옴</a:t>
            </a:r>
            <a:endParaRPr lang="en-US" altLang="ko-KR"/>
          </a:p>
          <a:p>
            <a:pPr lvl="3"/>
            <a:r>
              <a:rPr lang="ko-KR" altLang="en-US"/>
              <a:t>해당 코드 내용을 보고 테스트 케이스 파일</a:t>
            </a:r>
            <a:r>
              <a:rPr lang="en-US" altLang="ko-KR"/>
              <a:t> </a:t>
            </a:r>
            <a:r>
              <a:rPr lang="ko-KR" altLang="en-US"/>
              <a:t>작성</a:t>
            </a:r>
            <a:endParaRPr lang="en-US" altLang="ko-KR"/>
          </a:p>
          <a:p>
            <a:pPr lvl="3"/>
            <a:r>
              <a:rPr lang="ko-KR" altLang="en-US"/>
              <a:t>작성된 테스트 케이스를 다시 메시지 풀에 저장</a:t>
            </a:r>
            <a:endParaRPr lang="en-US" altLang="ko-KR"/>
          </a:p>
          <a:p>
            <a:pPr lvl="2"/>
            <a:endParaRPr lang="en-US" altLang="ko-KR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CBEEF15-055C-F9CF-E29E-8CE8AA042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72" y="3665582"/>
            <a:ext cx="5013874" cy="238553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C0B7F81-FEF3-333A-C3A4-C5E18EBEE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1456" y="3461349"/>
            <a:ext cx="4988468" cy="306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207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20495-AE59-FC2C-340B-DAB41F6C0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003F216-ED0C-66E4-47D3-FEA7E84312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58E9FB-E7D6-B3C9-EBBD-4746E2E98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실행 가능한 피드백을 통한 반복적인 프로그래밍</a:t>
            </a:r>
            <a:endParaRPr lang="en-US" altLang="ko-KR"/>
          </a:p>
          <a:p>
            <a:pPr lvl="1"/>
            <a:r>
              <a:rPr lang="ko-KR" altLang="en-US"/>
              <a:t>직접 실행 방식</a:t>
            </a:r>
            <a:endParaRPr lang="en-US" altLang="ko-KR"/>
          </a:p>
          <a:p>
            <a:pPr lvl="2"/>
            <a:r>
              <a:rPr lang="ko-KR" altLang="en-US"/>
              <a:t>기존에는 코드를 리뷰하거나 자기 성찰 방식을 진행</a:t>
            </a:r>
            <a:endParaRPr lang="en-US" altLang="ko-KR"/>
          </a:p>
          <a:p>
            <a:pPr lvl="2"/>
            <a:r>
              <a:rPr lang="ko-KR" altLang="en-US"/>
              <a:t>하지만 이는 런타임 오류</a:t>
            </a:r>
            <a:r>
              <a:rPr lang="en-US" altLang="ko-KR"/>
              <a:t>, </a:t>
            </a:r>
            <a:r>
              <a:rPr lang="ko-KR" altLang="en-US"/>
              <a:t>실행 가능성</a:t>
            </a:r>
            <a:r>
              <a:rPr lang="en-US" altLang="ko-KR"/>
              <a:t>(</a:t>
            </a:r>
            <a:r>
              <a:rPr lang="ko-KR" altLang="en-US"/>
              <a:t>오타</a:t>
            </a:r>
            <a:r>
              <a:rPr lang="en-US" altLang="ko-KR"/>
              <a:t>, </a:t>
            </a:r>
            <a:r>
              <a:rPr lang="ko-KR" altLang="en-US"/>
              <a:t>라이브러리 버전 불일치 등</a:t>
            </a:r>
            <a:r>
              <a:rPr lang="en-US" altLang="ko-KR"/>
              <a:t>)</a:t>
            </a:r>
            <a:r>
              <a:rPr lang="ko-KR" altLang="en-US"/>
              <a:t>을 완전히 보장하지 못함</a:t>
            </a:r>
            <a:endParaRPr lang="en-US" altLang="ko-KR"/>
          </a:p>
          <a:p>
            <a:pPr marL="914400" lvl="2" indent="0">
              <a:buNone/>
            </a:pPr>
            <a:r>
              <a:rPr lang="ko-KR" altLang="ko-KR"/>
              <a:t>→</a:t>
            </a:r>
            <a:r>
              <a:rPr lang="ko-KR" altLang="en-US"/>
              <a:t> </a:t>
            </a:r>
            <a:r>
              <a:rPr lang="en-US" altLang="ko-KR">
                <a:solidFill>
                  <a:schemeClr val="accent1"/>
                </a:solidFill>
              </a:rPr>
              <a:t>Engineer </a:t>
            </a:r>
            <a:r>
              <a:rPr lang="ko-KR" altLang="en-US">
                <a:solidFill>
                  <a:schemeClr val="accent1"/>
                </a:solidFill>
              </a:rPr>
              <a:t>에이전트가 직접 유닛 테스트를 작성하고</a:t>
            </a:r>
            <a:r>
              <a:rPr lang="en-US" altLang="ko-KR">
                <a:solidFill>
                  <a:schemeClr val="accent1"/>
                </a:solidFill>
              </a:rPr>
              <a:t>, </a:t>
            </a:r>
            <a:r>
              <a:rPr lang="ko-KR" altLang="en-US">
                <a:solidFill>
                  <a:schemeClr val="accent1"/>
                </a:solidFill>
              </a:rPr>
              <a:t>실행 결과를 확인</a:t>
            </a:r>
            <a:endParaRPr lang="en-US" altLang="ko-KR">
              <a:solidFill>
                <a:schemeClr val="accent1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99919BE-F86F-4B3C-C46D-BD188381944A}"/>
              </a:ext>
            </a:extLst>
          </p:cNvPr>
          <p:cNvGrpSpPr/>
          <p:nvPr/>
        </p:nvGrpSpPr>
        <p:grpSpPr>
          <a:xfrm>
            <a:off x="541020" y="3665582"/>
            <a:ext cx="11109960" cy="1965960"/>
            <a:chOff x="541020" y="3665582"/>
            <a:chExt cx="11109960" cy="1965960"/>
          </a:xfrm>
        </p:grpSpPr>
        <p:sp>
          <p:nvSpPr>
            <p:cNvPr id="4" name="Shape 5">
              <a:extLst>
                <a:ext uri="{FF2B5EF4-FFF2-40B4-BE49-F238E27FC236}">
                  <a16:creationId xmlns:a16="http://schemas.microsoft.com/office/drawing/2014/main" id="{5D6EB5BA-7684-7668-EE6B-A08327719763}"/>
                </a:ext>
              </a:extLst>
            </p:cNvPr>
            <p:cNvSpPr/>
            <p:nvPr/>
          </p:nvSpPr>
          <p:spPr>
            <a:xfrm>
              <a:off x="541020" y="3665582"/>
              <a:ext cx="2606040" cy="1965960"/>
            </a:xfrm>
            <a:prstGeom prst="roundRect">
              <a:avLst>
                <a:gd name="adj" fmla="val 4186"/>
              </a:avLst>
            </a:prstGeom>
            <a:solidFill>
              <a:srgbClr val="F4F7FA"/>
            </a:solidFill>
            <a:ln/>
            <a:effectLst>
              <a:outerShdw blurRad="63500" dist="25400" dir="54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ko-KR" altLang="en-US" b="1"/>
            </a:p>
          </p:txBody>
        </p:sp>
        <p:sp>
          <p:nvSpPr>
            <p:cNvPr id="5" name="Shape 6">
              <a:extLst>
                <a:ext uri="{FF2B5EF4-FFF2-40B4-BE49-F238E27FC236}">
                  <a16:creationId xmlns:a16="http://schemas.microsoft.com/office/drawing/2014/main" id="{78D81BE1-9762-DEA8-7580-2F3F7CA96AC5}"/>
                </a:ext>
              </a:extLst>
            </p:cNvPr>
            <p:cNvSpPr/>
            <p:nvPr/>
          </p:nvSpPr>
          <p:spPr>
            <a:xfrm>
              <a:off x="1551432" y="3866750"/>
              <a:ext cx="594360" cy="594360"/>
            </a:xfrm>
            <a:prstGeom prst="ellipse">
              <a:avLst/>
            </a:prstGeom>
            <a:solidFill>
              <a:srgbClr val="CFEFEF"/>
            </a:solidFill>
            <a:ln/>
          </p:spPr>
          <p:txBody>
            <a:bodyPr/>
            <a:lstStyle/>
            <a:p>
              <a:endParaRPr lang="ko-KR" altLang="en-US" b="1"/>
            </a:p>
          </p:txBody>
        </p:sp>
        <p:pic>
          <p:nvPicPr>
            <p:cNvPr id="6" name="Image 0" descr="preencoded.png">
              <a:extLst>
                <a:ext uri="{FF2B5EF4-FFF2-40B4-BE49-F238E27FC236}">
                  <a16:creationId xmlns:a16="http://schemas.microsoft.com/office/drawing/2014/main" id="{D1885A86-A31C-FC5C-223A-A264EC768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0586" y="3955904"/>
              <a:ext cx="416052" cy="416052"/>
            </a:xfrm>
            <a:prstGeom prst="rect">
              <a:avLst/>
            </a:prstGeom>
          </p:spPr>
        </p:pic>
        <p:sp>
          <p:nvSpPr>
            <p:cNvPr id="7" name="Text 7">
              <a:extLst>
                <a:ext uri="{FF2B5EF4-FFF2-40B4-BE49-F238E27FC236}">
                  <a16:creationId xmlns:a16="http://schemas.microsoft.com/office/drawing/2014/main" id="{0F8BD7A9-D5B9-23C1-41BD-3158C7EC0D50}"/>
                </a:ext>
              </a:extLst>
            </p:cNvPr>
            <p:cNvSpPr/>
            <p:nvPr/>
          </p:nvSpPr>
          <p:spPr>
            <a:xfrm>
              <a:off x="632460" y="4534262"/>
              <a:ext cx="242316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코드 작성</a:t>
              </a:r>
            </a:p>
          </p:txBody>
        </p:sp>
        <p:sp>
          <p:nvSpPr>
            <p:cNvPr id="8" name="Text 8">
              <a:extLst>
                <a:ext uri="{FF2B5EF4-FFF2-40B4-BE49-F238E27FC236}">
                  <a16:creationId xmlns:a16="http://schemas.microsoft.com/office/drawing/2014/main" id="{CB7B92CF-8124-620D-8194-03D0994E99BD}"/>
                </a:ext>
              </a:extLst>
            </p:cNvPr>
            <p:cNvSpPr/>
            <p:nvPr/>
          </p:nvSpPr>
          <p:spPr>
            <a:xfrm>
              <a:off x="650748" y="4900022"/>
              <a:ext cx="2386584" cy="6858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PRD·시스템 설계 기반 초기 코드 생성</a:t>
              </a:r>
            </a:p>
          </p:txBody>
        </p:sp>
        <p:pic>
          <p:nvPicPr>
            <p:cNvPr id="9" name="Image 1" descr="preencoded.png">
              <a:extLst>
                <a:ext uri="{FF2B5EF4-FFF2-40B4-BE49-F238E27FC236}">
                  <a16:creationId xmlns:a16="http://schemas.microsoft.com/office/drawing/2014/main" id="{3AFD7084-6916-97A7-B519-6C87FB042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65348" y="4538834"/>
              <a:ext cx="201168" cy="201168"/>
            </a:xfrm>
            <a:prstGeom prst="rect">
              <a:avLst/>
            </a:prstGeom>
          </p:spPr>
        </p:pic>
        <p:sp>
          <p:nvSpPr>
            <p:cNvPr id="10" name="Shape 9">
              <a:extLst>
                <a:ext uri="{FF2B5EF4-FFF2-40B4-BE49-F238E27FC236}">
                  <a16:creationId xmlns:a16="http://schemas.microsoft.com/office/drawing/2014/main" id="{A3CCF3C3-729C-0E91-CE34-2412B2AD4ECC}"/>
                </a:ext>
              </a:extLst>
            </p:cNvPr>
            <p:cNvSpPr/>
            <p:nvPr/>
          </p:nvSpPr>
          <p:spPr>
            <a:xfrm>
              <a:off x="3375660" y="3665582"/>
              <a:ext cx="2606040" cy="1965960"/>
            </a:xfrm>
            <a:prstGeom prst="roundRect">
              <a:avLst>
                <a:gd name="adj" fmla="val 4186"/>
              </a:avLst>
            </a:prstGeom>
            <a:solidFill>
              <a:srgbClr val="F4F7FA"/>
            </a:solidFill>
            <a:ln/>
            <a:effectLst>
              <a:outerShdw blurRad="63500" dist="25400" dir="54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ko-KR" altLang="en-US" b="1"/>
            </a:p>
          </p:txBody>
        </p:sp>
        <p:sp>
          <p:nvSpPr>
            <p:cNvPr id="11" name="Shape 10">
              <a:extLst>
                <a:ext uri="{FF2B5EF4-FFF2-40B4-BE49-F238E27FC236}">
                  <a16:creationId xmlns:a16="http://schemas.microsoft.com/office/drawing/2014/main" id="{1B98DD50-8BAB-7520-6560-C49E73E999CC}"/>
                </a:ext>
              </a:extLst>
            </p:cNvPr>
            <p:cNvSpPr/>
            <p:nvPr/>
          </p:nvSpPr>
          <p:spPr>
            <a:xfrm>
              <a:off x="4386072" y="3866750"/>
              <a:ext cx="594360" cy="594360"/>
            </a:xfrm>
            <a:prstGeom prst="ellipse">
              <a:avLst/>
            </a:prstGeom>
            <a:solidFill>
              <a:srgbClr val="CFEFEF"/>
            </a:solidFill>
            <a:ln/>
          </p:spPr>
          <p:txBody>
            <a:bodyPr/>
            <a:lstStyle/>
            <a:p>
              <a:endParaRPr lang="ko-KR" altLang="en-US" b="1"/>
            </a:p>
          </p:txBody>
        </p:sp>
        <p:pic>
          <p:nvPicPr>
            <p:cNvPr id="12" name="Image 2" descr="preencoded.png">
              <a:extLst>
                <a:ext uri="{FF2B5EF4-FFF2-40B4-BE49-F238E27FC236}">
                  <a16:creationId xmlns:a16="http://schemas.microsoft.com/office/drawing/2014/main" id="{993E70FF-09E1-B5AF-76CA-FAABB0940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5226" y="3955904"/>
              <a:ext cx="416052" cy="416052"/>
            </a:xfrm>
            <a:prstGeom prst="rect">
              <a:avLst/>
            </a:prstGeom>
          </p:spPr>
        </p:pic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3D834F7C-28A8-BA88-5928-D10B6948950D}"/>
                </a:ext>
              </a:extLst>
            </p:cNvPr>
            <p:cNvSpPr/>
            <p:nvPr/>
          </p:nvSpPr>
          <p:spPr>
            <a:xfrm>
              <a:off x="3467100" y="4534262"/>
              <a:ext cx="242316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단위 테스트 실행</a:t>
              </a:r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175DFD79-A931-F77A-3180-8661985E32B8}"/>
                </a:ext>
              </a:extLst>
            </p:cNvPr>
            <p:cNvSpPr/>
            <p:nvPr/>
          </p:nvSpPr>
          <p:spPr>
            <a:xfrm>
              <a:off x="3485388" y="4900022"/>
              <a:ext cx="2386584" cy="6858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Engineer가 유닛 테스트 작성 및 실행</a:t>
              </a:r>
            </a:p>
          </p:txBody>
        </p:sp>
        <p:pic>
          <p:nvPicPr>
            <p:cNvPr id="15" name="Image 3" descr="preencoded.png">
              <a:extLst>
                <a:ext uri="{FF2B5EF4-FFF2-40B4-BE49-F238E27FC236}">
                  <a16:creationId xmlns:a16="http://schemas.microsoft.com/office/drawing/2014/main" id="{4E0381F1-DEC4-2CFD-B486-6D566285A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9988" y="4538834"/>
              <a:ext cx="201168" cy="201168"/>
            </a:xfrm>
            <a:prstGeom prst="rect">
              <a:avLst/>
            </a:prstGeom>
          </p:spPr>
        </p:pic>
        <p:sp>
          <p:nvSpPr>
            <p:cNvPr id="16" name="Shape 13">
              <a:extLst>
                <a:ext uri="{FF2B5EF4-FFF2-40B4-BE49-F238E27FC236}">
                  <a16:creationId xmlns:a16="http://schemas.microsoft.com/office/drawing/2014/main" id="{77E33EFA-081C-1133-71C3-A415AB846F01}"/>
                </a:ext>
              </a:extLst>
            </p:cNvPr>
            <p:cNvSpPr/>
            <p:nvPr/>
          </p:nvSpPr>
          <p:spPr>
            <a:xfrm>
              <a:off x="6210300" y="3665582"/>
              <a:ext cx="2606040" cy="1965960"/>
            </a:xfrm>
            <a:prstGeom prst="roundRect">
              <a:avLst>
                <a:gd name="adj" fmla="val 4186"/>
              </a:avLst>
            </a:prstGeom>
            <a:solidFill>
              <a:srgbClr val="F4F7FA"/>
            </a:solidFill>
            <a:ln/>
            <a:effectLst>
              <a:outerShdw blurRad="63500" dist="25400" dir="54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ko-KR" altLang="en-US" b="1"/>
            </a:p>
          </p:txBody>
        </p:sp>
        <p:sp>
          <p:nvSpPr>
            <p:cNvPr id="17" name="Shape 14">
              <a:extLst>
                <a:ext uri="{FF2B5EF4-FFF2-40B4-BE49-F238E27FC236}">
                  <a16:creationId xmlns:a16="http://schemas.microsoft.com/office/drawing/2014/main" id="{EFA73A95-697E-9A51-AA94-C6CEF251E720}"/>
                </a:ext>
              </a:extLst>
            </p:cNvPr>
            <p:cNvSpPr/>
            <p:nvPr/>
          </p:nvSpPr>
          <p:spPr>
            <a:xfrm>
              <a:off x="7220712" y="3866750"/>
              <a:ext cx="594360" cy="594360"/>
            </a:xfrm>
            <a:prstGeom prst="ellipse">
              <a:avLst/>
            </a:prstGeom>
            <a:solidFill>
              <a:srgbClr val="CFEFEF"/>
            </a:solidFill>
            <a:ln/>
          </p:spPr>
          <p:txBody>
            <a:bodyPr/>
            <a:lstStyle/>
            <a:p>
              <a:endParaRPr lang="ko-KR" altLang="en-US" b="1"/>
            </a:p>
          </p:txBody>
        </p:sp>
        <p:pic>
          <p:nvPicPr>
            <p:cNvPr id="18" name="Image 4" descr="preencoded.png">
              <a:extLst>
                <a:ext uri="{FF2B5EF4-FFF2-40B4-BE49-F238E27FC236}">
                  <a16:creationId xmlns:a16="http://schemas.microsoft.com/office/drawing/2014/main" id="{9EE5C0CB-BE0F-5C75-429F-04C8E88A9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9866" y="3955904"/>
              <a:ext cx="416052" cy="416052"/>
            </a:xfrm>
            <a:prstGeom prst="rect">
              <a:avLst/>
            </a:prstGeom>
          </p:spPr>
        </p:pic>
        <p:sp>
          <p:nvSpPr>
            <p:cNvPr id="19" name="Text 15">
              <a:extLst>
                <a:ext uri="{FF2B5EF4-FFF2-40B4-BE49-F238E27FC236}">
                  <a16:creationId xmlns:a16="http://schemas.microsoft.com/office/drawing/2014/main" id="{D676EC35-7D61-29F3-8097-BA39AF68D99F}"/>
                </a:ext>
              </a:extLst>
            </p:cNvPr>
            <p:cNvSpPr/>
            <p:nvPr/>
          </p:nvSpPr>
          <p:spPr>
            <a:xfrm>
              <a:off x="6301740" y="4534262"/>
              <a:ext cx="242316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오류 검사</a:t>
              </a:r>
            </a:p>
          </p:txBody>
        </p:sp>
        <p:sp>
          <p:nvSpPr>
            <p:cNvPr id="20" name="Text 16">
              <a:extLst>
                <a:ext uri="{FF2B5EF4-FFF2-40B4-BE49-F238E27FC236}">
                  <a16:creationId xmlns:a16="http://schemas.microsoft.com/office/drawing/2014/main" id="{B68AD46F-D4A3-EE3E-5DF1-BED367F5B79E}"/>
                </a:ext>
              </a:extLst>
            </p:cNvPr>
            <p:cNvSpPr/>
            <p:nvPr/>
          </p:nvSpPr>
          <p:spPr>
            <a:xfrm>
              <a:off x="6320028" y="4900022"/>
              <a:ext cx="2386584" cy="6858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실행 결과 확인, </a:t>
              </a:r>
              <a:r>
                <a:rPr lang="en-US" sz="1050" b="1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과거 메모리</a:t>
              </a:r>
            </a:p>
            <a:p>
              <a:pPr marL="0" indent="0" algn="ctr">
                <a:buNone/>
              </a:pPr>
              <a:r>
                <a:rPr lang="en-US" sz="1050" b="1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(</a:t>
              </a:r>
              <a:r>
                <a:rPr lang="en-US" sz="1050" b="1" dirty="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PRD/설계/코드)와 대조</a:t>
              </a:r>
            </a:p>
          </p:txBody>
        </p:sp>
        <p:pic>
          <p:nvPicPr>
            <p:cNvPr id="21" name="Image 5" descr="preencoded.png">
              <a:extLst>
                <a:ext uri="{FF2B5EF4-FFF2-40B4-BE49-F238E27FC236}">
                  <a16:creationId xmlns:a16="http://schemas.microsoft.com/office/drawing/2014/main" id="{F15BB3A8-CA8F-722C-1516-C940252C6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34628" y="4538834"/>
              <a:ext cx="201168" cy="201168"/>
            </a:xfrm>
            <a:prstGeom prst="rect">
              <a:avLst/>
            </a:prstGeom>
          </p:spPr>
        </p:pic>
        <p:sp>
          <p:nvSpPr>
            <p:cNvPr id="22" name="Shape 17">
              <a:extLst>
                <a:ext uri="{FF2B5EF4-FFF2-40B4-BE49-F238E27FC236}">
                  <a16:creationId xmlns:a16="http://schemas.microsoft.com/office/drawing/2014/main" id="{F5925C6E-2492-2EFF-8C1C-65712EEE43BB}"/>
                </a:ext>
              </a:extLst>
            </p:cNvPr>
            <p:cNvSpPr/>
            <p:nvPr/>
          </p:nvSpPr>
          <p:spPr>
            <a:xfrm>
              <a:off x="9044940" y="3665582"/>
              <a:ext cx="2606040" cy="1965960"/>
            </a:xfrm>
            <a:prstGeom prst="roundRect">
              <a:avLst>
                <a:gd name="adj" fmla="val 4186"/>
              </a:avLst>
            </a:prstGeom>
            <a:solidFill>
              <a:schemeClr val="accent1">
                <a:lumMod val="40000"/>
                <a:lumOff val="60000"/>
              </a:schemeClr>
            </a:solidFill>
            <a:ln/>
            <a:effectLst>
              <a:outerShdw blurRad="63500" dist="25400" dir="5400000" algn="bl" rotWithShape="0">
                <a:srgbClr val="000000">
                  <a:alpha val="10000"/>
                </a:srgbClr>
              </a:outerShdw>
            </a:effectLst>
          </p:spPr>
          <p:txBody>
            <a:bodyPr/>
            <a:lstStyle/>
            <a:p>
              <a:endParaRPr lang="ko-KR" altLang="en-US" sz="14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  <p:sp>
          <p:nvSpPr>
            <p:cNvPr id="23" name="Shape 18">
              <a:extLst>
                <a:ext uri="{FF2B5EF4-FFF2-40B4-BE49-F238E27FC236}">
                  <a16:creationId xmlns:a16="http://schemas.microsoft.com/office/drawing/2014/main" id="{B2F381F3-8FF6-7451-FBCD-91683ADA0EFF}"/>
                </a:ext>
              </a:extLst>
            </p:cNvPr>
            <p:cNvSpPr/>
            <p:nvPr/>
          </p:nvSpPr>
          <p:spPr>
            <a:xfrm>
              <a:off x="10055352" y="3866750"/>
              <a:ext cx="594360" cy="59436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/>
          </p:spPr>
          <p:txBody>
            <a:bodyPr/>
            <a:lstStyle/>
            <a:p>
              <a:endParaRPr lang="ko-KR" altLang="en-US" b="1"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</p:txBody>
        </p:sp>
        <p:pic>
          <p:nvPicPr>
            <p:cNvPr id="24" name="Image 6" descr="preencoded.png">
              <a:extLst>
                <a:ext uri="{FF2B5EF4-FFF2-40B4-BE49-F238E27FC236}">
                  <a16:creationId xmlns:a16="http://schemas.microsoft.com/office/drawing/2014/main" id="{9C8E223E-FABD-3786-BC18-3F8727F11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0139934" y="3955904"/>
              <a:ext cx="416052" cy="416052"/>
            </a:xfrm>
            <a:prstGeom prst="rect">
              <a:avLst/>
            </a:prstGeom>
          </p:spPr>
        </p:pic>
        <p:sp>
          <p:nvSpPr>
            <p:cNvPr id="25" name="Text 19">
              <a:extLst>
                <a:ext uri="{FF2B5EF4-FFF2-40B4-BE49-F238E27FC236}">
                  <a16:creationId xmlns:a16="http://schemas.microsoft.com/office/drawing/2014/main" id="{E6C66FCD-7384-97AD-4684-75058E137FA2}"/>
                </a:ext>
              </a:extLst>
            </p:cNvPr>
            <p:cNvSpPr/>
            <p:nvPr/>
          </p:nvSpPr>
          <p:spPr>
            <a:xfrm>
              <a:off x="9136380" y="4534262"/>
              <a:ext cx="242316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통과 시 종료</a:t>
              </a:r>
            </a:p>
          </p:txBody>
        </p:sp>
        <p:sp>
          <p:nvSpPr>
            <p:cNvPr id="26" name="Text 20">
              <a:extLst>
                <a:ext uri="{FF2B5EF4-FFF2-40B4-BE49-F238E27FC236}">
                  <a16:creationId xmlns:a16="http://schemas.microsoft.com/office/drawing/2014/main" id="{378F97E8-6A79-C1A0-6BED-B937C545391F}"/>
                </a:ext>
              </a:extLst>
            </p:cNvPr>
            <p:cNvSpPr/>
            <p:nvPr/>
          </p:nvSpPr>
          <p:spPr>
            <a:xfrm>
              <a:off x="9154668" y="4900022"/>
              <a:ext cx="2386584" cy="6858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최대 3회 재시도까지 반복, 통과 시 다음 개발 단계로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7319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03562-6D1A-F8ED-A733-34AAA1E0B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04099F2-DD26-299D-FBD8-9164E9C3AD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72E281E-903C-9322-C4FF-3879EAA3D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Summary</a:t>
            </a:r>
            <a:endParaRPr lang="en-US" altLang="ko-KR" sz="1400"/>
          </a:p>
          <a:p>
            <a:pPr lvl="1"/>
            <a:r>
              <a:rPr lang="ko-KR" altLang="en-US"/>
              <a:t>에이전트가의 역할을 전문화하여 구조화된 통신을 구축</a:t>
            </a:r>
            <a:endParaRPr lang="en-US" altLang="ko-KR"/>
          </a:p>
          <a:p>
            <a:pPr lvl="1"/>
            <a:r>
              <a:rPr lang="ko-KR" altLang="en-US"/>
              <a:t>발행</a:t>
            </a:r>
            <a:r>
              <a:rPr lang="en-US" altLang="ko-KR"/>
              <a:t>-</a:t>
            </a:r>
            <a:r>
              <a:rPr lang="ko-KR" altLang="en-US"/>
              <a:t>구독 메커니즘을 사용하여 정확성은 유지하되 대화량은 축소</a:t>
            </a:r>
            <a:endParaRPr lang="en-US" altLang="ko-KR"/>
          </a:p>
          <a:p>
            <a:pPr lvl="1"/>
            <a:r>
              <a:rPr lang="ko-KR" altLang="en-US"/>
              <a:t>실행 가능한 테스트 샌드박스를 제작하여 에이전트에게 피드백을 제공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43915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DAD25-A97A-403C-CEA0-68B6628C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3FD8CBC-2806-0758-8CDC-096AE422A2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40FF2A-3FB3-AEF0-D5DA-A4F22FF6F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실험 설계</a:t>
            </a:r>
            <a:endParaRPr lang="en-US" altLang="ko-KR" sz="1400"/>
          </a:p>
          <a:p>
            <a:pPr lvl="1"/>
            <a:r>
              <a:rPr lang="ko-KR" altLang="en-US"/>
              <a:t>데이터셋</a:t>
            </a:r>
            <a:endParaRPr lang="en-US" altLang="ko-KR"/>
          </a:p>
          <a:p>
            <a:pPr lvl="2"/>
            <a:r>
              <a:rPr lang="en-US" altLang="ko-KR"/>
              <a:t>HummanEval: OpenAI</a:t>
            </a:r>
            <a:r>
              <a:rPr lang="ko-KR" altLang="en-US"/>
              <a:t>가 개발한 코딩 테스트</a:t>
            </a:r>
            <a:endParaRPr lang="en-US" altLang="ko-KR"/>
          </a:p>
          <a:p>
            <a:pPr lvl="2"/>
            <a:r>
              <a:rPr lang="en-US" altLang="ko-KR"/>
              <a:t>MBPP: </a:t>
            </a:r>
            <a:r>
              <a:rPr lang="ko-KR" altLang="en-US"/>
              <a:t>초급 프로그래머 수준의 파이썬 코딩 문제를 모아둔 벤치마크</a:t>
            </a:r>
            <a:endParaRPr lang="en-US" altLang="ko-KR"/>
          </a:p>
          <a:p>
            <a:pPr lvl="2"/>
            <a:r>
              <a:rPr lang="en-US" altLang="ko-KR"/>
              <a:t>SoftwareDev(</a:t>
            </a:r>
            <a:r>
              <a:rPr lang="ko-KR" altLang="en-US"/>
              <a:t>자체 구축</a:t>
            </a:r>
            <a:r>
              <a:rPr lang="en-US" altLang="ko-KR"/>
              <a:t>)</a:t>
            </a:r>
          </a:p>
          <a:p>
            <a:pPr lvl="2"/>
            <a:endParaRPr lang="en-US" altLang="ko-KR"/>
          </a:p>
          <a:p>
            <a:pPr lvl="1"/>
            <a:r>
              <a:rPr lang="ko-KR" altLang="en-US"/>
              <a:t>베이스라인</a:t>
            </a:r>
            <a:endParaRPr lang="en-US" altLang="ko-KR"/>
          </a:p>
          <a:p>
            <a:pPr lvl="2"/>
            <a:r>
              <a:rPr lang="en-US" altLang="ko-KR"/>
              <a:t>LLM: AlphaCode, codeGeex, CodeGen, Codex</a:t>
            </a:r>
          </a:p>
          <a:p>
            <a:pPr lvl="2"/>
            <a:r>
              <a:rPr lang="en-US" altLang="ko-KR"/>
              <a:t>Multi-Agent: AutoGPT, AgentVerse, ChatDev</a:t>
            </a:r>
          </a:p>
        </p:txBody>
      </p:sp>
    </p:spTree>
    <p:extLst>
      <p:ext uri="{BB962C8B-B14F-4D97-AF65-F5344CB8AC3E}">
        <p14:creationId xmlns:p14="http://schemas.microsoft.com/office/powerpoint/2010/main" val="3928289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7DCC8-60B7-0E56-2A5E-CC1CC1C46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C871BC8-3610-8C67-542D-0499F4BA6C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6D7B1C5-C47C-A65B-927F-9A425224C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Benchmark Test</a:t>
            </a:r>
          </a:p>
          <a:p>
            <a:pPr lvl="1"/>
            <a:r>
              <a:rPr lang="en-US" altLang="ko-KR"/>
              <a:t>HumanEval, MBPP</a:t>
            </a:r>
            <a:r>
              <a:rPr lang="ko-KR" altLang="en-US"/>
              <a:t> 벤치마크 모두 </a:t>
            </a:r>
            <a:r>
              <a:rPr lang="en-US" altLang="ko-KR"/>
              <a:t>SOTA </a:t>
            </a:r>
            <a:r>
              <a:rPr lang="ko-KR" altLang="en-US"/>
              <a:t>달성</a:t>
            </a:r>
            <a:endParaRPr lang="en-US" altLang="ko-KR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C2746D9-FDB6-A028-FE30-FA96625D8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721" y="2836902"/>
            <a:ext cx="7696557" cy="2781310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F9282DE0-CFEA-39D3-19E9-FD54BE9B2068}"/>
              </a:ext>
            </a:extLst>
          </p:cNvPr>
          <p:cNvSpPr/>
          <p:nvPr/>
        </p:nvSpPr>
        <p:spPr>
          <a:xfrm rot="18780612">
            <a:off x="7978901" y="4511806"/>
            <a:ext cx="698691" cy="176342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5205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F088A4D-10BF-C116-BBC1-0ACB8B1B30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400E9A-DA5E-72A1-1BD7-D9A106C84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Introduction</a:t>
            </a:r>
          </a:p>
          <a:p>
            <a:endParaRPr lang="en-US" altLang="ko-KR"/>
          </a:p>
          <a:p>
            <a:r>
              <a:rPr lang="en-US" altLang="ko-KR"/>
              <a:t>Related</a:t>
            </a:r>
            <a:r>
              <a:rPr lang="ko-KR" altLang="en-US"/>
              <a:t> </a:t>
            </a:r>
            <a:r>
              <a:rPr lang="en-US" altLang="ko-KR"/>
              <a:t>work</a:t>
            </a:r>
          </a:p>
          <a:p>
            <a:endParaRPr lang="en-US" altLang="ko-KR"/>
          </a:p>
          <a:p>
            <a:r>
              <a:rPr lang="en-US" altLang="ko-KR"/>
              <a:t>Methodology</a:t>
            </a:r>
          </a:p>
          <a:p>
            <a:endParaRPr lang="en-US" altLang="ko-KR"/>
          </a:p>
          <a:p>
            <a:r>
              <a:rPr lang="en-US" altLang="ko-KR"/>
              <a:t>Experiments</a:t>
            </a:r>
          </a:p>
          <a:p>
            <a:endParaRPr lang="en-US" altLang="ko-KR"/>
          </a:p>
          <a:p>
            <a:r>
              <a:rPr lang="en-US" altLang="ko-KR"/>
              <a:t>Conclusion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38900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46968-DB1C-93DE-856C-ADF50ECAD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ADCDCE9-2D55-4F6C-87CE-7BCE50037F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902760C-518D-FA86-2B0F-67A6EAA33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Benchmark Test</a:t>
            </a:r>
          </a:p>
          <a:p>
            <a:pPr lvl="1"/>
            <a:r>
              <a:rPr lang="ko-KR" altLang="en-US"/>
              <a:t>구조화된 대화와 구조화되지 않은 대화 비교</a:t>
            </a:r>
            <a:endParaRPr lang="en-US" altLang="ko-KR"/>
          </a:p>
          <a:p>
            <a:pPr lvl="2"/>
            <a:r>
              <a:rPr lang="ko-KR" altLang="en-US"/>
              <a:t>실행가능성은 코드 실행부터 디버깅 오류까지의 정도를 매핑</a:t>
            </a:r>
            <a:endParaRPr lang="en-US" altLang="ko-KR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E4C797C-1253-002B-1A88-0162AF33E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389" y="3194825"/>
            <a:ext cx="7859222" cy="2305372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256867E-7517-A613-5A98-362472FC9288}"/>
              </a:ext>
            </a:extLst>
          </p:cNvPr>
          <p:cNvSpPr/>
          <p:nvPr/>
        </p:nvSpPr>
        <p:spPr>
          <a:xfrm>
            <a:off x="9103896" y="3281575"/>
            <a:ext cx="698691" cy="176342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1074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D3306-880A-FEA7-0C09-6DEB88579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0A0FE27-7FBD-FBBB-E689-903890B15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Experiments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6BDD7D-FEC0-45F4-6F51-6A56B3F95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Ablation Study</a:t>
            </a:r>
          </a:p>
          <a:p>
            <a:pPr lvl="1"/>
            <a:r>
              <a:rPr lang="ko-KR" altLang="en-US"/>
              <a:t>다중 에이전트를 사용하였을 때 비용이 줄며 성능이 향상 됨을 증명</a:t>
            </a:r>
            <a:endParaRPr lang="en-US" altLang="ko-KR"/>
          </a:p>
          <a:p>
            <a:pPr lvl="2"/>
            <a:r>
              <a:rPr lang="ko-KR" altLang="en-US"/>
              <a:t>비용은 </a:t>
            </a:r>
            <a:r>
              <a:rPr lang="en-US" altLang="ko-KR"/>
              <a:t>API </a:t>
            </a:r>
            <a:r>
              <a:rPr lang="ko-KR" altLang="en-US"/>
              <a:t>사용량으로 계산</a:t>
            </a:r>
            <a:endParaRPr lang="en-US" altLang="ko-KR"/>
          </a:p>
          <a:p>
            <a:pPr lvl="2"/>
            <a:r>
              <a:rPr lang="ko-KR" altLang="en-US"/>
              <a:t>실행가능성은 코드 실행부터 디버깅 오류까지의 정도를 매핑</a:t>
            </a:r>
            <a:endParaRPr lang="en-US" altLang="ko-KR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4AA82A4-1DC3-A1B9-9CAA-1617B6BBD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611" y="3429000"/>
            <a:ext cx="9374778" cy="192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282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919A0-783C-7ED5-F88D-93285F0DA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7FD9568-04C6-4EA2-C282-5B413EB307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Conclusion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F32013B-3559-6923-9EC8-53FCA170E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Summary</a:t>
            </a:r>
          </a:p>
          <a:p>
            <a:pPr lvl="1"/>
            <a:r>
              <a:rPr lang="ko-KR" altLang="en-US"/>
              <a:t>인간의 </a:t>
            </a:r>
            <a:r>
              <a:rPr lang="en-US" altLang="ko-KR"/>
              <a:t>SOP</a:t>
            </a:r>
            <a:r>
              <a:rPr lang="ko-KR" altLang="en-US"/>
              <a:t>를 </a:t>
            </a:r>
            <a:r>
              <a:rPr lang="en-US" altLang="ko-KR"/>
              <a:t>LLM </a:t>
            </a:r>
            <a:r>
              <a:rPr lang="ko-KR" altLang="en-US"/>
              <a:t>기반 다중 에이전트에 이식</a:t>
            </a:r>
            <a:endParaRPr lang="en-US" altLang="ko-KR"/>
          </a:p>
          <a:p>
            <a:pPr lvl="1"/>
            <a:r>
              <a:rPr lang="ko-KR" altLang="en-US"/>
              <a:t>역할 구성</a:t>
            </a:r>
            <a:r>
              <a:rPr lang="en-US" altLang="ko-KR"/>
              <a:t>, </a:t>
            </a:r>
            <a:r>
              <a:rPr lang="ko-KR" altLang="en-US"/>
              <a:t>구조화된 통신</a:t>
            </a:r>
            <a:r>
              <a:rPr lang="en-US" altLang="ko-KR"/>
              <a:t>, </a:t>
            </a:r>
            <a:r>
              <a:rPr lang="ko-KR" altLang="en-US"/>
              <a:t>실행 가능 피드백을 통해 다중 에이전트의 환각 문제를 완화</a:t>
            </a:r>
            <a:endParaRPr lang="en-US" altLang="ko-KR"/>
          </a:p>
          <a:p>
            <a:pPr lvl="1"/>
            <a:r>
              <a:rPr lang="ko-KR" altLang="en-US"/>
              <a:t>또한 코드 생성 벤치마크에서 </a:t>
            </a:r>
            <a:r>
              <a:rPr lang="en-US" altLang="ko-KR"/>
              <a:t>SOTA </a:t>
            </a:r>
            <a:r>
              <a:rPr lang="ko-KR" altLang="en-US"/>
              <a:t>달성</a:t>
            </a:r>
            <a:endParaRPr lang="en-US" altLang="ko-KR"/>
          </a:p>
          <a:p>
            <a:pPr lvl="1"/>
            <a:endParaRPr lang="en-US" altLang="ko-KR"/>
          </a:p>
          <a:p>
            <a:r>
              <a:rPr lang="en-US" altLang="ko-KR"/>
              <a:t>Limit</a:t>
            </a:r>
          </a:p>
          <a:p>
            <a:pPr lvl="1"/>
            <a:r>
              <a:rPr lang="ko-KR" altLang="en-US"/>
              <a:t>프로젝트가 독립적으로 실행되어</a:t>
            </a:r>
            <a:r>
              <a:rPr lang="en-US" altLang="ko-KR"/>
              <a:t> </a:t>
            </a:r>
            <a:r>
              <a:rPr lang="ko-KR" altLang="en-US"/>
              <a:t>프로젝트간 경험 축적이 제한적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73459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402C7-1E99-2440-39E3-2D1D257D3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A44955-9065-9ED7-AD5C-765FBD1AF3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Conclusion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A4E7532-C568-791C-7A8D-BAA030C81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DARE-CXR </a:t>
            </a:r>
            <a:r>
              <a:rPr lang="ko-KR" altLang="en-US"/>
              <a:t>접목 가능성</a:t>
            </a:r>
            <a:endParaRPr lang="en-US" altLang="ko-KR" sz="1400"/>
          </a:p>
          <a:p>
            <a:pPr lvl="1"/>
            <a:r>
              <a:rPr lang="ko-KR" altLang="en-US"/>
              <a:t>에이전트 간 대화에서 토큰 비용을 최소화 하기 위한 방법</a:t>
            </a:r>
            <a:endParaRPr lang="en-US" altLang="ko-KR"/>
          </a:p>
          <a:p>
            <a:pPr lvl="1"/>
            <a:r>
              <a:rPr lang="ko-KR" altLang="en-US"/>
              <a:t>판독 소견을 구조화된 포맷으로 교환하여 정보 왜곡을 최소화</a:t>
            </a:r>
            <a:endParaRPr lang="en-US" altLang="ko-KR"/>
          </a:p>
          <a:p>
            <a:pPr lvl="1"/>
            <a:r>
              <a:rPr lang="ko-KR" altLang="en-US"/>
              <a:t>실행 가능한 샌드박스를 만들어 에이전트 답변에 대한 피드백을 생성을 고려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2963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5099736-A0A4-BCD7-C786-F85B08135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9037" y="362"/>
            <a:ext cx="11339177" cy="624423"/>
          </a:xfrm>
        </p:spPr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E0C542-54DB-C485-0145-F85282661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23" y="1051560"/>
            <a:ext cx="11332755" cy="5278845"/>
          </a:xfrm>
        </p:spPr>
        <p:txBody>
          <a:bodyPr/>
          <a:lstStyle/>
          <a:p>
            <a:r>
              <a:rPr lang="ko-KR" altLang="en-US"/>
              <a:t>현실을 모방하는 </a:t>
            </a:r>
            <a:r>
              <a:rPr lang="en-US" altLang="ko-KR"/>
              <a:t>LLM</a:t>
            </a:r>
            <a:r>
              <a:rPr lang="ko-KR" altLang="en-US"/>
              <a:t> 베이스 자율 에이전트의 등장</a:t>
            </a:r>
            <a:endParaRPr lang="en-US" altLang="ko-KR"/>
          </a:p>
          <a:p>
            <a:pPr lvl="1"/>
            <a:r>
              <a:rPr lang="ko-KR" altLang="en-US"/>
              <a:t>현실의 문제에 대해서 스스로 목표를 세우고 이를 달성하기 위해 행동</a:t>
            </a:r>
            <a:endParaRPr lang="en-US" altLang="ko-KR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B416042A-876C-3CB6-823C-8DD1BA9B452D}"/>
              </a:ext>
            </a:extLst>
          </p:cNvPr>
          <p:cNvGrpSpPr/>
          <p:nvPr/>
        </p:nvGrpSpPr>
        <p:grpSpPr>
          <a:xfrm>
            <a:off x="1972974" y="2116406"/>
            <a:ext cx="8246049" cy="3740834"/>
            <a:chOff x="1972974" y="2091006"/>
            <a:chExt cx="8246049" cy="3740834"/>
          </a:xfrm>
        </p:grpSpPr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326CEAE4-C92F-2D40-221F-3E2208EA7F6A}"/>
                </a:ext>
              </a:extLst>
            </p:cNvPr>
            <p:cNvSpPr/>
            <p:nvPr/>
          </p:nvSpPr>
          <p:spPr>
            <a:xfrm>
              <a:off x="1972974" y="4477172"/>
              <a:ext cx="1354668" cy="13546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8000" tIns="0" rIns="18000" bIns="0" rtlCol="0" anchor="ctr"/>
            <a:lstStyle/>
            <a:p>
              <a:pPr algn="ctr"/>
              <a:r>
                <a:rPr lang="en-US" altLang="ko-KR" sz="110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Rule-based</a:t>
              </a:r>
            </a:p>
            <a:p>
              <a:pPr algn="ctr"/>
              <a:r>
                <a:rPr lang="en-US" altLang="ko-KR" sz="110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(ML)</a:t>
              </a:r>
              <a:endParaRPr lang="ko-KR" altLang="en-US" sz="11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AC32510E-421D-8067-C04D-AEFCB87FFEEF}"/>
                </a:ext>
              </a:extLst>
            </p:cNvPr>
            <p:cNvSpPr/>
            <p:nvPr/>
          </p:nvSpPr>
          <p:spPr>
            <a:xfrm>
              <a:off x="4270101" y="3912727"/>
              <a:ext cx="1354668" cy="135466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8000" tIns="0" rIns="18000" bIns="0" rtlCol="0" anchor="ctr"/>
            <a:lstStyle/>
            <a:p>
              <a:pPr algn="ctr"/>
              <a:r>
                <a:rPr lang="en-US" altLang="ko-KR" sz="110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Chatbot</a:t>
              </a:r>
            </a:p>
            <a:p>
              <a:pPr algn="ctr"/>
              <a:r>
                <a:rPr lang="en-US" altLang="ko-KR" sz="110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(LLM)</a:t>
              </a:r>
              <a:endParaRPr lang="ko-KR" altLang="en-US" sz="11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1B864AAF-D179-A3C0-CAE7-C6E22FA1C9C2}"/>
                </a:ext>
              </a:extLst>
            </p:cNvPr>
            <p:cNvSpPr/>
            <p:nvPr/>
          </p:nvSpPr>
          <p:spPr>
            <a:xfrm>
              <a:off x="6567228" y="3297725"/>
              <a:ext cx="1354668" cy="135466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8000" tIns="0" rIns="18000" bIns="0" rtlCol="0" anchor="ctr"/>
            <a:lstStyle/>
            <a:p>
              <a:pPr algn="ctr"/>
              <a:r>
                <a:rPr lang="en-US" altLang="ko-KR" sz="110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AI Agent</a:t>
              </a:r>
              <a:endParaRPr lang="ko-KR" altLang="en-US" sz="11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D83C8690-4EF3-B427-CEC4-66A67C6F6A19}"/>
                </a:ext>
              </a:extLst>
            </p:cNvPr>
            <p:cNvSpPr/>
            <p:nvPr/>
          </p:nvSpPr>
          <p:spPr>
            <a:xfrm>
              <a:off x="8864355" y="2751666"/>
              <a:ext cx="1354668" cy="135466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8000" tIns="0" rIns="18000" bIns="0" rtlCol="0" anchor="ctr"/>
            <a:lstStyle/>
            <a:p>
              <a:pPr algn="ctr"/>
              <a:r>
                <a:rPr lang="en-US" altLang="ko-KR" sz="110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Multi-Agent</a:t>
              </a:r>
              <a:endParaRPr lang="ko-KR" altLang="en-US" sz="11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  <p:cxnSp>
          <p:nvCxnSpPr>
            <p:cNvPr id="23" name="연결선: 꺾임 22">
              <a:extLst>
                <a:ext uri="{FF2B5EF4-FFF2-40B4-BE49-F238E27FC236}">
                  <a16:creationId xmlns:a16="http://schemas.microsoft.com/office/drawing/2014/main" id="{F855B59C-E10D-7A0E-B630-63FD8838A0D6}"/>
                </a:ext>
              </a:extLst>
            </p:cNvPr>
            <p:cNvCxnSpPr>
              <a:endCxn id="17" idx="2"/>
            </p:cNvCxnSpPr>
            <p:nvPr/>
          </p:nvCxnSpPr>
          <p:spPr>
            <a:xfrm flipV="1">
              <a:off x="3327642" y="5267395"/>
              <a:ext cx="1619793" cy="309316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연결선: 꺾임 23">
              <a:extLst>
                <a:ext uri="{FF2B5EF4-FFF2-40B4-BE49-F238E27FC236}">
                  <a16:creationId xmlns:a16="http://schemas.microsoft.com/office/drawing/2014/main" id="{5DD0BB7B-3583-1055-5E10-3B55EB1B2113}"/>
                </a:ext>
              </a:extLst>
            </p:cNvPr>
            <p:cNvCxnSpPr>
              <a:cxnSpLocks/>
              <a:endCxn id="18" idx="2"/>
            </p:cNvCxnSpPr>
            <p:nvPr/>
          </p:nvCxnSpPr>
          <p:spPr>
            <a:xfrm flipV="1">
              <a:off x="5624769" y="4652393"/>
              <a:ext cx="1619793" cy="350157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연결선: 꺾임 28">
              <a:extLst>
                <a:ext uri="{FF2B5EF4-FFF2-40B4-BE49-F238E27FC236}">
                  <a16:creationId xmlns:a16="http://schemas.microsoft.com/office/drawing/2014/main" id="{75C22DC6-FF6A-FB4F-EC71-A8E3802B2FC6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 flipV="1">
              <a:off x="7921896" y="4106334"/>
              <a:ext cx="1619793" cy="285044"/>
            </a:xfrm>
            <a:prstGeom prst="bent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화살표: 아래쪽 31">
              <a:extLst>
                <a:ext uri="{FF2B5EF4-FFF2-40B4-BE49-F238E27FC236}">
                  <a16:creationId xmlns:a16="http://schemas.microsoft.com/office/drawing/2014/main" id="{BDB73385-32EB-689A-3308-66335A56F8DD}"/>
                </a:ext>
              </a:extLst>
            </p:cNvPr>
            <p:cNvSpPr/>
            <p:nvPr/>
          </p:nvSpPr>
          <p:spPr>
            <a:xfrm>
              <a:off x="9445232" y="2362200"/>
              <a:ext cx="192913" cy="389466"/>
            </a:xfrm>
            <a:prstGeom prst="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2E0D7C5-2B28-CD7B-63C0-42AFA6BA452E}"/>
                </a:ext>
              </a:extLst>
            </p:cNvPr>
            <p:cNvSpPr txBox="1"/>
            <p:nvPr/>
          </p:nvSpPr>
          <p:spPr>
            <a:xfrm>
              <a:off x="8892675" y="2091006"/>
              <a:ext cx="1298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Current</a:t>
              </a:r>
              <a:endParaRPr lang="ko-KR" altLang="en-US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8472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9D687-F327-3E09-6FD8-F15734419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A1EE91F-63F1-2C6B-2503-953C067213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C9868A-4F8C-7BD8-9C90-F978264AC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기존의 시스템은 복잡성을 지나치게 단순화 하는 경향이 존재한다</a:t>
            </a:r>
            <a:r>
              <a:rPr lang="en-US" altLang="ko-KR"/>
              <a:t>.</a:t>
            </a:r>
            <a:endParaRPr lang="en-US" altLang="ko-KR" sz="1400"/>
          </a:p>
          <a:p>
            <a:pPr lvl="1"/>
            <a:r>
              <a:rPr lang="ko-KR" altLang="en-US"/>
              <a:t>실제 환경은 단순히 상호작용하지 않고 유기적으로 연결되어 있음</a:t>
            </a:r>
            <a:endParaRPr lang="en-US" altLang="ko-KR"/>
          </a:p>
          <a:p>
            <a:pPr lvl="1"/>
            <a:r>
              <a:rPr lang="ko-KR" altLang="en-US"/>
              <a:t>에이전트가 환각을 발생하였을 때 다음 에이전트가 이를 검증하지 못하고 그대로 수긍</a:t>
            </a:r>
            <a:endParaRPr lang="en-US" altLang="ko-KR"/>
          </a:p>
          <a:p>
            <a:pPr lvl="1"/>
            <a:endParaRPr lang="en-US" altLang="ko-KR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EC1E754-755B-82DC-1498-2009FD07B37C}"/>
              </a:ext>
            </a:extLst>
          </p:cNvPr>
          <p:cNvGrpSpPr/>
          <p:nvPr/>
        </p:nvGrpSpPr>
        <p:grpSpPr>
          <a:xfrm>
            <a:off x="4953613" y="3074335"/>
            <a:ext cx="5616374" cy="2612459"/>
            <a:chOff x="1199424" y="3167590"/>
            <a:chExt cx="5616374" cy="2612459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75B8F313-F283-BC69-735F-3B766FAE27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9424" y="3167590"/>
              <a:ext cx="5616374" cy="233546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5C3277-7F8A-1234-6372-11EBA6F58F85}"/>
                </a:ext>
              </a:extLst>
            </p:cNvPr>
            <p:cNvSpPr txBox="1"/>
            <p:nvPr/>
          </p:nvSpPr>
          <p:spPr>
            <a:xfrm>
              <a:off x="3056960" y="5503050"/>
              <a:ext cx="19013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Generative agents</a:t>
              </a:r>
              <a:endParaRPr lang="ko-KR" altLang="en-US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3A923F5-B769-9E55-59A2-D151E5DCEF06}"/>
              </a:ext>
            </a:extLst>
          </p:cNvPr>
          <p:cNvGrpSpPr/>
          <p:nvPr/>
        </p:nvGrpSpPr>
        <p:grpSpPr>
          <a:xfrm>
            <a:off x="1622013" y="2458526"/>
            <a:ext cx="2442275" cy="3846479"/>
            <a:chOff x="7890400" y="2735525"/>
            <a:chExt cx="2442275" cy="3846479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12EA9BE7-793B-B4ED-37F1-B4DFFE41D6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90400" y="2735525"/>
              <a:ext cx="2442275" cy="356948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4DBC252-51D5-DBA2-F521-B1B37BA63462}"/>
                </a:ext>
              </a:extLst>
            </p:cNvPr>
            <p:cNvSpPr txBox="1"/>
            <p:nvPr/>
          </p:nvSpPr>
          <p:spPr>
            <a:xfrm>
              <a:off x="8462524" y="6305005"/>
              <a:ext cx="12980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ko-KR" sz="1200"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Mindstorm</a:t>
              </a:r>
              <a:endParaRPr lang="ko-KR" altLang="en-US" sz="12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2341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004C0-BF3F-E2CB-CE0B-41D53372A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6A734FD-A4FE-339D-5351-471AE0AEE5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493664-BAC8-96AF-EEFF-C4ED9E34D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복잡한 문제를 단순화하지 않고 해결하기 위해서 어떻게 해야할까</a:t>
            </a:r>
            <a:r>
              <a:rPr lang="en-US" altLang="ko-KR"/>
              <a:t>?</a:t>
            </a:r>
            <a:endParaRPr lang="en-US" altLang="ko-KR" sz="1400"/>
          </a:p>
          <a:p>
            <a:pPr lvl="1"/>
            <a:r>
              <a:rPr lang="ko-KR" altLang="en-US"/>
              <a:t>현실 세계에서 사용하는 방법을 모방하여 해결</a:t>
            </a:r>
            <a:endParaRPr lang="en-US" altLang="ko-KR"/>
          </a:p>
          <a:p>
            <a:pPr lvl="1"/>
            <a:r>
              <a:rPr lang="ko-KR" altLang="en-US"/>
              <a:t>즉 복잡한 문제를 단순화하지 않고 해당 문제에 대해 실제 역할 분담과 절차를 활용</a:t>
            </a:r>
            <a:endParaRPr lang="en-US" altLang="ko-KR"/>
          </a:p>
          <a:p>
            <a:pPr marL="457200" lvl="1" indent="0">
              <a:buNone/>
            </a:pPr>
            <a:r>
              <a:rPr lang="ko-KR" altLang="ko-KR">
                <a:solidFill>
                  <a:schemeClr val="accent1"/>
                </a:solidFill>
              </a:rPr>
              <a:t>→</a:t>
            </a:r>
            <a:r>
              <a:rPr lang="en-US" altLang="ko-KR">
                <a:solidFill>
                  <a:schemeClr val="accent1"/>
                </a:solidFill>
              </a:rPr>
              <a:t> </a:t>
            </a:r>
            <a:r>
              <a:rPr lang="ko-KR" altLang="en-US">
                <a:solidFill>
                  <a:schemeClr val="accent1"/>
                </a:solidFill>
              </a:rPr>
              <a:t>실제 인간이 사용하고 있는 </a:t>
            </a:r>
            <a:r>
              <a:rPr lang="en-US" altLang="ko-KR">
                <a:solidFill>
                  <a:schemeClr val="accent1"/>
                </a:solidFill>
              </a:rPr>
              <a:t>SOP(Standaized Operating Procedures)</a:t>
            </a:r>
            <a:r>
              <a:rPr lang="ko-KR" altLang="en-US">
                <a:solidFill>
                  <a:schemeClr val="accent1"/>
                </a:solidFill>
              </a:rPr>
              <a:t>을 적용</a:t>
            </a:r>
            <a:endParaRPr lang="en-US" altLang="ko-KR">
              <a:solidFill>
                <a:schemeClr val="accent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1FBDC0B-DDB2-1CAD-60A1-13D68748E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655" y="2724649"/>
            <a:ext cx="6390690" cy="35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74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48273-DEA3-5024-8D55-28B52727D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F236448-F4BC-6441-753C-342A86773B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7B76F1F-0C9A-1B34-4576-C26AA2A03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Summary</a:t>
            </a:r>
            <a:endParaRPr lang="en-US" altLang="ko-KR" sz="1400"/>
          </a:p>
          <a:p>
            <a:pPr lvl="1"/>
            <a:r>
              <a:rPr lang="ko-KR" altLang="en-US"/>
              <a:t>최근 트렌드는 현실 시스템을 다중 에이전트 시스템에 이식하는 연구가 진행되고 있음</a:t>
            </a:r>
            <a:endParaRPr lang="en-US" altLang="ko-KR"/>
          </a:p>
          <a:p>
            <a:pPr lvl="1"/>
            <a:r>
              <a:rPr lang="ko-KR" altLang="en-US"/>
              <a:t>하지만 기존의 연구 방식은 복잡한 현실을 경량화하여 지나치게 문제를 단순화하는 문제가 존재</a:t>
            </a:r>
            <a:endParaRPr lang="en-US" altLang="ko-KR"/>
          </a:p>
          <a:p>
            <a:pPr lvl="1"/>
            <a:r>
              <a:rPr lang="ko-KR" altLang="en-US"/>
              <a:t>이를 해결하기 위해 실제 인간의 방식을 다중 에이전트에 접목하여 문제를 해결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4257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C26FD-65D8-F621-9815-ECD4D2A8A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EF41F2B-ED8B-C3BB-15F4-A6B96B29C7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Related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2DEE07-F994-5D3D-EC66-4A137FC2F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자동 프로그래밍의 발전사</a:t>
            </a:r>
            <a:endParaRPr lang="en-US" altLang="ko-KR" sz="1400"/>
          </a:p>
          <a:p>
            <a:pPr lvl="1"/>
            <a:r>
              <a:rPr lang="ko-KR" altLang="en-US"/>
              <a:t>컴퓨터가 스스로 코드를 작성하는 자동 프로그래밍은 과거부터 현재까지 진행되고 있음</a:t>
            </a:r>
            <a:endParaRPr lang="en-US" altLang="ko-KR"/>
          </a:p>
          <a:p>
            <a:pPr lvl="1"/>
            <a:r>
              <a:rPr lang="ko-KR" altLang="en-US"/>
              <a:t>과거</a:t>
            </a:r>
            <a:r>
              <a:rPr lang="en-US" altLang="ko-KR"/>
              <a:t>:</a:t>
            </a:r>
          </a:p>
          <a:p>
            <a:pPr lvl="2"/>
            <a:r>
              <a:rPr lang="ko-KR" altLang="en-US"/>
              <a:t>서술식으로 작성된 프로그램을 입력받아 규칙기반으로 알고리즘을 생성</a:t>
            </a:r>
            <a:endParaRPr lang="en-US" altLang="ko-KR"/>
          </a:p>
          <a:p>
            <a:pPr lvl="1"/>
            <a:r>
              <a:rPr lang="ko-KR" altLang="en-US"/>
              <a:t>현재</a:t>
            </a:r>
            <a:endParaRPr lang="en-US" altLang="ko-KR"/>
          </a:p>
          <a:p>
            <a:pPr lvl="2"/>
            <a:r>
              <a:rPr lang="ko-KR" altLang="en-US"/>
              <a:t>자연어 처리 기술을 도입하여 코드를 작성</a:t>
            </a:r>
            <a:endParaRPr lang="en-US" altLang="ko-KR"/>
          </a:p>
          <a:p>
            <a:pPr lvl="2"/>
            <a:r>
              <a:rPr lang="en-US" altLang="ko-KR"/>
              <a:t>LLM </a:t>
            </a:r>
            <a:r>
              <a:rPr lang="ko-KR" altLang="en-US"/>
              <a:t>기반 에이전트를 활용하여 모델 스스로 추론을 하여 자율적으로 프로그래밍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27130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E3BF5-571F-02F9-E206-2ED4E80D3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6468310-00AC-F41D-18DF-C240E2190F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Related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674E44D-96D2-0556-4AEA-BA2B6115D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LLM </a:t>
            </a:r>
            <a:r>
              <a:rPr lang="ko-KR" altLang="en-US"/>
              <a:t>기반 다중 에이전트 프레임워크</a:t>
            </a:r>
            <a:endParaRPr lang="en-US" altLang="ko-KR" sz="1600"/>
          </a:p>
          <a:p>
            <a:pPr lvl="1"/>
            <a:r>
              <a:rPr lang="ko-KR" altLang="en-US"/>
              <a:t>최근 산업계에서 또는 학계에서 여러 에이전트를 결합하여 문제 해결 능력을 높이고 있음</a:t>
            </a:r>
            <a:endParaRPr lang="en-US" altLang="ko-KR"/>
          </a:p>
          <a:p>
            <a:pPr lvl="1"/>
            <a:r>
              <a:rPr lang="en-US" altLang="ko-KR"/>
              <a:t>Multi-Agent </a:t>
            </a:r>
            <a:r>
              <a:rPr lang="ko-KR" altLang="en-US"/>
              <a:t>연구</a:t>
            </a:r>
            <a:r>
              <a:rPr lang="en-US" altLang="ko-KR"/>
              <a:t>:</a:t>
            </a:r>
          </a:p>
          <a:p>
            <a:pPr lvl="2"/>
            <a:r>
              <a:rPr lang="en-US" altLang="ko-KR"/>
              <a:t>Stable-Aligment</a:t>
            </a:r>
          </a:p>
          <a:p>
            <a:pPr lvl="3"/>
            <a:r>
              <a:rPr lang="ko-KR" altLang="en-US"/>
              <a:t>샌드박스 안에서 에이전트간 상호작용하며 가치 파단에 대한 합의를 도출하고</a:t>
            </a:r>
            <a:r>
              <a:rPr lang="en-US" altLang="ko-KR"/>
              <a:t>, </a:t>
            </a:r>
            <a:r>
              <a:rPr lang="ko-KR" altLang="en-US"/>
              <a:t>데이터셋을 생성</a:t>
            </a:r>
            <a:endParaRPr lang="en-US" altLang="ko-KR"/>
          </a:p>
          <a:p>
            <a:pPr lvl="2"/>
            <a:r>
              <a:rPr lang="en-US" altLang="ko-KR"/>
              <a:t>Generative Agents</a:t>
            </a:r>
          </a:p>
          <a:p>
            <a:pPr lvl="3"/>
            <a:r>
              <a:rPr lang="ko-KR" altLang="en-US"/>
              <a:t>가상의 마을을 구축하여 </a:t>
            </a:r>
            <a:r>
              <a:rPr lang="en-US" altLang="ko-KR"/>
              <a:t>20</a:t>
            </a:r>
            <a:r>
              <a:rPr lang="ko-KR" altLang="en-US"/>
              <a:t>개 이상의 에이전트를 구축하고 언어적 상호작용에 대한 연구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26548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DE8F3-8A04-B1A6-119A-CDDA1FBC7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0F29284-15E8-9746-E046-6F59A0399E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427F41A-7A20-EA89-034A-0D5CF10D2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Overview</a:t>
            </a:r>
          </a:p>
          <a:p>
            <a:pPr lvl="1"/>
            <a:r>
              <a:rPr lang="ko-KR" altLang="en-US"/>
              <a:t>현실 실무 시스템을 다중 에이전트 프레임워크에 도입하여 프로그래밍</a:t>
            </a:r>
            <a:endParaRPr lang="en-US" altLang="ko-KR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5185FBD-F56C-00C8-6C35-D6FC5A70A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426" y="2019300"/>
            <a:ext cx="7278397" cy="406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68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9956</TotalTime>
  <Words>1179</Words>
  <Application>Microsoft Office PowerPoint</Application>
  <PresentationFormat>와이드스크린</PresentationFormat>
  <Paragraphs>255</Paragraphs>
  <Slides>23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2" baseType="lpstr">
      <vt:lpstr>KoPubWorld돋움체 Bold</vt:lpstr>
      <vt:lpstr>KoPubWorld돋움체 Medium</vt:lpstr>
      <vt:lpstr>맑은 고딕</vt:lpstr>
      <vt:lpstr>Malgun Gothic Semilight</vt:lpstr>
      <vt:lpstr>Arial</vt:lpstr>
      <vt:lpstr>Calibri</vt:lpstr>
      <vt:lpstr>Calibri Light</vt:lpstr>
      <vt:lpstr>Wingdings 2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cs.hong</dc:creator>
  <cp:lastModifiedBy>이재원</cp:lastModifiedBy>
  <cp:revision>786</cp:revision>
  <cp:lastPrinted>2026-07-07T05:20:41Z</cp:lastPrinted>
  <dcterms:created xsi:type="dcterms:W3CDTF">2022-02-02T04:32:22Z</dcterms:created>
  <dcterms:modified xsi:type="dcterms:W3CDTF">2026-07-21T05:48:17Z</dcterms:modified>
</cp:coreProperties>
</file>