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770" r:id="rId1"/>
  </p:sldMasterIdLst>
  <p:notesMasterIdLst>
    <p:notesMasterId r:id="rId25"/>
  </p:notesMasterIdLst>
  <p:sldIdLst>
    <p:sldId id="342" r:id="rId2"/>
    <p:sldId id="346" r:id="rId3"/>
    <p:sldId id="407" r:id="rId4"/>
    <p:sldId id="469" r:id="rId5"/>
    <p:sldId id="470" r:id="rId6"/>
    <p:sldId id="516" r:id="rId7"/>
    <p:sldId id="520" r:id="rId8"/>
    <p:sldId id="519" r:id="rId9"/>
    <p:sldId id="518" r:id="rId10"/>
    <p:sldId id="517" r:id="rId11"/>
    <p:sldId id="521" r:id="rId12"/>
    <p:sldId id="522" r:id="rId13"/>
    <p:sldId id="523" r:id="rId14"/>
    <p:sldId id="524" r:id="rId15"/>
    <p:sldId id="525" r:id="rId16"/>
    <p:sldId id="526" r:id="rId17"/>
    <p:sldId id="527" r:id="rId18"/>
    <p:sldId id="528" r:id="rId19"/>
    <p:sldId id="529" r:id="rId20"/>
    <p:sldId id="530" r:id="rId21"/>
    <p:sldId id="531" r:id="rId22"/>
    <p:sldId id="532" r:id="rId23"/>
    <p:sldId id="515" r:id="rId24"/>
  </p:sldIdLst>
  <p:sldSz cx="12192000" cy="6858000"/>
  <p:notesSz cx="6831013" cy="9853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문 기렴" initials="문기" lastIdx="1" clrIdx="0">
    <p:extLst>
      <p:ext uri="{19B8F6BF-5375-455C-9EA6-DF929625EA0E}">
        <p15:presenceInfo xmlns:p15="http://schemas.microsoft.com/office/powerpoint/2012/main" userId="0a84f5e582197ce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D6D"/>
    <a:srgbClr val="FD8177"/>
    <a:srgbClr val="F4B2E1"/>
    <a:srgbClr val="FF9933"/>
    <a:srgbClr val="FF5B5B"/>
    <a:srgbClr val="FF9900"/>
    <a:srgbClr val="FF3300"/>
    <a:srgbClr val="AA72D4"/>
    <a:srgbClr val="391DFF"/>
    <a:srgbClr val="00DC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보통 스타일 2 - 강조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테마 스타일 1 - 강조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테마 스타일 1 - 강조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테마 스타일 1 - 강조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테마 스타일 1 - 강조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7" autoAdjust="0"/>
    <p:restoredTop sz="73850" autoAdjust="0"/>
  </p:normalViewPr>
  <p:slideViewPr>
    <p:cSldViewPr snapToGrid="0">
      <p:cViewPr varScale="1">
        <p:scale>
          <a:sx n="81" d="100"/>
          <a:sy n="81" d="100"/>
        </p:scale>
        <p:origin x="1866" y="9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60106" cy="494392"/>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69326" y="0"/>
            <a:ext cx="2960106" cy="494392"/>
          </a:xfrm>
          <a:prstGeom prst="rect">
            <a:avLst/>
          </a:prstGeom>
        </p:spPr>
        <p:txBody>
          <a:bodyPr vert="horz" lIns="91440" tIns="45720" rIns="91440" bIns="45720" rtlCol="0"/>
          <a:lstStyle>
            <a:lvl1pPr algn="r">
              <a:defRPr sz="1200"/>
            </a:lvl1pPr>
          </a:lstStyle>
          <a:p>
            <a:fld id="{0F4F3803-FCDE-4E49-BEE8-1D0AA57BC22C}" type="datetimeFigureOut">
              <a:rPr lang="ko-KR" altLang="en-US" smtClean="0"/>
              <a:t>2026-07-28</a:t>
            </a:fld>
            <a:endParaRPr lang="ko-KR" altLang="en-US"/>
          </a:p>
        </p:txBody>
      </p:sp>
      <p:sp>
        <p:nvSpPr>
          <p:cNvPr id="4" name="슬라이드 이미지 개체 틀 3"/>
          <p:cNvSpPr>
            <a:spLocks noGrp="1" noRot="1" noChangeAspect="1"/>
          </p:cNvSpPr>
          <p:nvPr>
            <p:ph type="sldImg" idx="2"/>
          </p:nvPr>
        </p:nvSpPr>
        <p:spPr>
          <a:xfrm>
            <a:off x="460375" y="1231900"/>
            <a:ext cx="5910263" cy="3325813"/>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3102" y="4742051"/>
            <a:ext cx="5464810" cy="3879860"/>
          </a:xfrm>
          <a:prstGeom prst="rect">
            <a:avLst/>
          </a:prstGeom>
        </p:spPr>
        <p:txBody>
          <a:bodyPr vert="horz" lIns="91440" tIns="45720" rIns="91440" bIns="45720"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9359223"/>
            <a:ext cx="2960106" cy="494391"/>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69326" y="9359223"/>
            <a:ext cx="2960106" cy="494391"/>
          </a:xfrm>
          <a:prstGeom prst="rect">
            <a:avLst/>
          </a:prstGeom>
        </p:spPr>
        <p:txBody>
          <a:bodyPr vert="horz" lIns="91440" tIns="45720" rIns="91440" bIns="45720" rtlCol="0" anchor="b"/>
          <a:lstStyle>
            <a:lvl1pPr algn="r">
              <a:defRPr sz="1200"/>
            </a:lvl1pPr>
          </a:lstStyle>
          <a:p>
            <a:fld id="{4409FEC2-E03A-4AE0-A376-EF4F600C0078}" type="slidenum">
              <a:rPr lang="ko-KR" altLang="en-US" smtClean="0"/>
              <a:t>‹#›</a:t>
            </a:fld>
            <a:endParaRPr lang="ko-KR" altLang="en-US"/>
          </a:p>
        </p:txBody>
      </p:sp>
    </p:spTree>
    <p:extLst>
      <p:ext uri="{BB962C8B-B14F-4D97-AF65-F5344CB8AC3E}">
        <p14:creationId xmlns:p14="http://schemas.microsoft.com/office/powerpoint/2010/main" val="22959474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dirty="0"/>
              <a:t>The main focus of this paper is not generating radiology reports, but </a:t>
            </a:r>
            <a:r>
              <a:rPr lang="en-US" b="1" dirty="0"/>
              <a:t>how we can properly evaluate AI-generated radiology reports</a:t>
            </a:r>
            <a:r>
              <a:rPr lang="en-US" dirty="0"/>
              <a:t>.</a:t>
            </a:r>
            <a:br>
              <a:rPr lang="en-US" dirty="0"/>
            </a:br>
            <a:r>
              <a:rPr lang="en-US" dirty="0"/>
              <a:t>The authors propose </a:t>
            </a:r>
            <a:r>
              <a:rPr lang="en-US" dirty="0" err="1"/>
              <a:t>RadEval</a:t>
            </a:r>
            <a:r>
              <a:rPr lang="en-US" dirty="0"/>
              <a:t>, which brings many existing radiology evaluation metrics into one standardized framework.</a:t>
            </a:r>
            <a:endParaRPr lang="en-US" altLang="ko-KR" sz="1200" dirty="0">
              <a:latin typeface="Malgun Gothic Semilight" panose="020B0502040204020203" pitchFamily="50" charset="-127"/>
              <a:ea typeface="Malgun Gothic Semilight" panose="020B0502040204020203" pitchFamily="50" charset="-127"/>
              <a:cs typeface="Malgun Gothic Semilight" panose="020B0502040204020203" pitchFamily="50" charset="-127"/>
            </a:endParaRPr>
          </a:p>
        </p:txBody>
      </p:sp>
      <p:sp>
        <p:nvSpPr>
          <p:cNvPr id="4" name="슬라이드 번호 개체 틀 3"/>
          <p:cNvSpPr>
            <a:spLocks noGrp="1"/>
          </p:cNvSpPr>
          <p:nvPr>
            <p:ph type="sldNum" sz="quarter" idx="5"/>
          </p:nvPr>
        </p:nvSpPr>
        <p:spPr/>
        <p:txBody>
          <a:bodyPr/>
          <a:lstStyle/>
          <a:p>
            <a:fld id="{984702A0-409D-4B63-B3B2-61BA02D306DE}" type="slidenum">
              <a:rPr lang="ko-KR" altLang="en-US" smtClean="0"/>
              <a:t>1</a:t>
            </a:fld>
            <a:endParaRPr lang="ko-KR" altLang="en-US"/>
          </a:p>
        </p:txBody>
      </p:sp>
    </p:spTree>
    <p:extLst>
      <p:ext uri="{BB962C8B-B14F-4D97-AF65-F5344CB8AC3E}">
        <p14:creationId xmlns:p14="http://schemas.microsoft.com/office/powerpoint/2010/main" val="2801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evaluate the framework using three public chest X-ray datasets.</a:t>
            </a:r>
          </a:p>
          <a:p>
            <a:r>
              <a:rPr lang="en-US" b="1" dirty="0"/>
              <a:t>MIMIC-CXR</a:t>
            </a:r>
            <a:r>
              <a:rPr lang="en-US" dirty="0"/>
              <a:t> contains more than 377,000 images.</a:t>
            </a:r>
            <a:br>
              <a:rPr lang="en-US" dirty="0"/>
            </a:br>
            <a:r>
              <a:rPr lang="en-US" b="1" dirty="0" err="1"/>
              <a:t>CheXpert</a:t>
            </a:r>
            <a:r>
              <a:rPr lang="en-US" b="1" dirty="0"/>
              <a:t>-Plus</a:t>
            </a:r>
            <a:r>
              <a:rPr lang="en-US" dirty="0"/>
              <a:t> contains more than 223,000 image-report pairs. Because it has no official test split, the authors use its validation set.</a:t>
            </a:r>
            <a:br>
              <a:rPr lang="en-US" dirty="0"/>
            </a:br>
            <a:r>
              <a:rPr lang="en-US" b="1" dirty="0"/>
              <a:t>ReXGradient-160K</a:t>
            </a:r>
            <a:r>
              <a:rPr lang="en-US" dirty="0"/>
              <a:t> contains data from a large number of patients and multiple U.S. medical sites.</a:t>
            </a:r>
          </a:p>
          <a:p>
            <a:r>
              <a:rPr lang="en-US" dirty="0"/>
              <a:t>The authors evaluate the </a:t>
            </a:r>
            <a:r>
              <a:rPr lang="en-US" b="1" dirty="0"/>
              <a:t>Findings and Impression sections separately</a:t>
            </a:r>
            <a:r>
              <a:rPr lang="en-US" dirty="0"/>
              <a:t>, because these sections serve different purposes.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10</a:t>
            </a:fld>
            <a:endParaRPr lang="ko-KR" altLang="en-US"/>
          </a:p>
        </p:txBody>
      </p:sp>
    </p:spTree>
    <p:extLst>
      <p:ext uri="{BB962C8B-B14F-4D97-AF65-F5344CB8AC3E}">
        <p14:creationId xmlns:p14="http://schemas.microsoft.com/office/powerpoint/2010/main" val="320384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benchmark several different radiology report-generation architectures.</a:t>
            </a:r>
          </a:p>
          <a:p>
            <a:r>
              <a:rPr lang="en-US" dirty="0" err="1"/>
              <a:t>CheXpert</a:t>
            </a:r>
            <a:r>
              <a:rPr lang="en-US" dirty="0"/>
              <a:t>-Plus uses a SwinV2 encoder with a BERT decoder.</a:t>
            </a:r>
            <a:br>
              <a:rPr lang="en-US" dirty="0"/>
            </a:br>
            <a:r>
              <a:rPr lang="en-US" dirty="0" err="1"/>
              <a:t>CheXagent</a:t>
            </a:r>
            <a:r>
              <a:rPr lang="en-US" dirty="0"/>
              <a:t> is an instruction-tuned chest X-ray foundation model.</a:t>
            </a:r>
            <a:br>
              <a:rPr lang="en-US" dirty="0"/>
            </a:br>
            <a:r>
              <a:rPr lang="en-US" dirty="0"/>
              <a:t>MAIRA-2 performs grounded report generation and can also localize findings.</a:t>
            </a:r>
            <a:br>
              <a:rPr lang="en-US" dirty="0"/>
            </a:br>
            <a:r>
              <a:rPr lang="en-US" dirty="0"/>
              <a:t>Libra uses current and previous X-rays to model temporal progression.</a:t>
            </a:r>
            <a:br>
              <a:rPr lang="en-US" dirty="0"/>
            </a:br>
            <a:r>
              <a:rPr lang="en-US" dirty="0"/>
              <a:t>Med-</a:t>
            </a:r>
            <a:r>
              <a:rPr lang="en-US" dirty="0" err="1"/>
              <a:t>CXRGen</a:t>
            </a:r>
            <a:r>
              <a:rPr lang="en-US" dirty="0"/>
              <a:t> supports multiple images and uses visual instruction tuning.</a:t>
            </a:r>
          </a:p>
          <a:p>
            <a:r>
              <a:rPr lang="en-US" dirty="0"/>
              <a:t>The point of using these different models is to demonstrate that </a:t>
            </a:r>
            <a:r>
              <a:rPr lang="en-US" dirty="0" err="1"/>
              <a:t>RadEval</a:t>
            </a:r>
            <a:r>
              <a:rPr lang="en-US" dirty="0"/>
              <a:t> can benchmark many different types of RRG systems.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11</a:t>
            </a:fld>
            <a:endParaRPr lang="ko-KR" altLang="en-US"/>
          </a:p>
        </p:txBody>
      </p:sp>
    </p:spTree>
    <p:extLst>
      <p:ext uri="{BB962C8B-B14F-4D97-AF65-F5344CB8AC3E}">
        <p14:creationId xmlns:p14="http://schemas.microsoft.com/office/powerpoint/2010/main" val="124522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combining existing metrics, the authors introduce their own radiology-specific text encoder called </a:t>
            </a:r>
            <a:r>
              <a:rPr lang="en-US" b="1" dirty="0" err="1"/>
              <a:t>RadEvalBERT</a:t>
            </a:r>
            <a:r>
              <a:rPr lang="en-US" dirty="0"/>
              <a:t>.</a:t>
            </a:r>
          </a:p>
          <a:p>
            <a:r>
              <a:rPr lang="en-US" dirty="0"/>
              <a:t>They start from </a:t>
            </a:r>
            <a:r>
              <a:rPr lang="en-US" dirty="0" err="1"/>
              <a:t>ModernBERT</a:t>
            </a:r>
            <a:r>
              <a:rPr lang="en-US" dirty="0"/>
              <a:t>-base and train it using </a:t>
            </a:r>
            <a:r>
              <a:rPr lang="en-US" dirty="0" err="1"/>
              <a:t>SimCSE</a:t>
            </a:r>
            <a:r>
              <a:rPr lang="en-US" dirty="0"/>
              <a:t> contrastive learning on Findings and Impression sections from MIMIC-CXR, </a:t>
            </a:r>
            <a:r>
              <a:rPr lang="en-US" dirty="0" err="1"/>
              <a:t>CheXpert</a:t>
            </a:r>
            <a:r>
              <a:rPr lang="en-US" dirty="0"/>
              <a:t>, and </a:t>
            </a:r>
            <a:r>
              <a:rPr lang="en-US" dirty="0" err="1"/>
              <a:t>ReXGradient</a:t>
            </a:r>
            <a:r>
              <a:rPr lang="en-US" dirty="0"/>
              <a:t>.</a:t>
            </a:r>
          </a:p>
          <a:p>
            <a:r>
              <a:rPr lang="en-US" dirty="0"/>
              <a:t>The goal is to learn embeddings where reports with similar clinical meaning are positioned closer together.</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12</a:t>
            </a:fld>
            <a:endParaRPr lang="ko-KR" altLang="en-US"/>
          </a:p>
        </p:txBody>
      </p:sp>
    </p:spTree>
    <p:extLst>
      <p:ext uri="{BB962C8B-B14F-4D97-AF65-F5344CB8AC3E}">
        <p14:creationId xmlns:p14="http://schemas.microsoft.com/office/powerpoint/2010/main" val="1966573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test whether </a:t>
            </a:r>
            <a:r>
              <a:rPr lang="en-US" dirty="0" err="1"/>
              <a:t>RadEvalBERT</a:t>
            </a:r>
            <a:r>
              <a:rPr lang="en-US" dirty="0"/>
              <a:t> actually learns good radiology representations, the authors use a zero-shot retrieval experiment.</a:t>
            </a:r>
          </a:p>
          <a:p>
            <a:r>
              <a:rPr lang="en-US" dirty="0"/>
              <a:t>A query report is encoded, candidate reports are also encoded, and cosine similarity is calculated between them. The candidates are then ranked from most similar to least similar.</a:t>
            </a:r>
          </a:p>
          <a:p>
            <a:r>
              <a:rPr lang="en-US" dirty="0"/>
              <a:t>A candidate is considered relevant if it shares at least one radiology label with the query.</a:t>
            </a:r>
          </a:p>
          <a:p>
            <a:r>
              <a:rPr lang="en-US" dirty="0"/>
              <a:t>They evaluate this using </a:t>
            </a:r>
            <a:r>
              <a:rPr lang="en-US" b="1" dirty="0"/>
              <a:t>Precision at K</a:t>
            </a:r>
            <a:r>
              <a:rPr lang="en-US" dirty="0"/>
              <a:t>, </a:t>
            </a:r>
            <a:r>
              <a:rPr lang="en-US" b="1" dirty="0"/>
              <a:t>mean Average Precision</a:t>
            </a:r>
            <a:r>
              <a:rPr lang="en-US" dirty="0"/>
              <a:t>, and </a:t>
            </a:r>
            <a:r>
              <a:rPr lang="en-US" b="1" dirty="0" err="1"/>
              <a:t>nDCG</a:t>
            </a:r>
            <a:r>
              <a:rPr lang="en-US" dirty="0"/>
              <a:t>.</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13</a:t>
            </a:fld>
            <a:endParaRPr lang="ko-KR" altLang="en-US"/>
          </a:p>
        </p:txBody>
      </p:sp>
    </p:spTree>
    <p:extLst>
      <p:ext uri="{BB962C8B-B14F-4D97-AF65-F5344CB8AC3E}">
        <p14:creationId xmlns:p14="http://schemas.microsoft.com/office/powerpoint/2010/main" val="2480512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Table from the paper. It compares </a:t>
            </a:r>
            <a:r>
              <a:rPr lang="en-US" dirty="0" err="1"/>
              <a:t>RadEvalBERT</a:t>
            </a:r>
            <a:r>
              <a:rPr lang="en-US" dirty="0"/>
              <a:t> with general BERT, </a:t>
            </a:r>
            <a:r>
              <a:rPr lang="en-US" dirty="0" err="1"/>
              <a:t>ModernBERT</a:t>
            </a:r>
            <a:r>
              <a:rPr lang="en-US" dirty="0"/>
              <a:t>, and </a:t>
            </a:r>
            <a:r>
              <a:rPr lang="en-US" dirty="0" err="1"/>
              <a:t>BioClinical</a:t>
            </a:r>
            <a:r>
              <a:rPr lang="en-US" dirty="0"/>
              <a:t> </a:t>
            </a:r>
            <a:r>
              <a:rPr lang="en-US" dirty="0" err="1"/>
              <a:t>ModernBERT</a:t>
            </a:r>
            <a:r>
              <a:rPr lang="en-US" dirty="0"/>
              <a:t>.</a:t>
            </a:r>
          </a:p>
          <a:p>
            <a:r>
              <a:rPr lang="en-US" dirty="0"/>
              <a:t>There are three evaluation datasets: </a:t>
            </a:r>
            <a:r>
              <a:rPr lang="en-US" dirty="0" err="1"/>
              <a:t>CheXpert</a:t>
            </a:r>
            <a:r>
              <a:rPr lang="en-US" dirty="0"/>
              <a:t> 5×200, HOPPR 8×200, and the </a:t>
            </a:r>
            <a:r>
              <a:rPr lang="en-US" dirty="0" err="1"/>
              <a:t>CheXbert</a:t>
            </a:r>
            <a:r>
              <a:rPr lang="en-US" dirty="0"/>
              <a:t> test set.</a:t>
            </a:r>
          </a:p>
          <a:p>
            <a:r>
              <a:rPr lang="en-US" dirty="0"/>
              <a:t>The main thing to notice is that </a:t>
            </a:r>
            <a:r>
              <a:rPr lang="en-US" b="1" dirty="0" err="1"/>
              <a:t>RadEvalBERT</a:t>
            </a:r>
            <a:r>
              <a:rPr lang="en-US" b="1" dirty="0"/>
              <a:t> obtains the highest result in every reported metric across all three datasets</a:t>
            </a:r>
            <a:r>
              <a:rPr lang="en-US" dirty="0"/>
              <a:t>.</a:t>
            </a:r>
          </a:p>
          <a:p>
            <a:r>
              <a:rPr lang="en-US" dirty="0"/>
              <a:t>So we do not need to memorize every number. The important result is that radiology-specific contrastive training produces better report embeddings.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14</a:t>
            </a:fld>
            <a:endParaRPr lang="ko-KR" altLang="en-US"/>
          </a:p>
        </p:txBody>
      </p:sp>
    </p:spTree>
    <p:extLst>
      <p:ext uri="{BB962C8B-B14F-4D97-AF65-F5344CB8AC3E}">
        <p14:creationId xmlns:p14="http://schemas.microsoft.com/office/powerpoint/2010/main" val="2217039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Table.</a:t>
            </a:r>
          </a:p>
          <a:p>
            <a:r>
              <a:rPr lang="en-US" dirty="0"/>
              <a:t>On </a:t>
            </a:r>
            <a:r>
              <a:rPr lang="en-US" dirty="0" err="1"/>
              <a:t>CheXpert</a:t>
            </a:r>
            <a:r>
              <a:rPr lang="en-US" dirty="0"/>
              <a:t>, </a:t>
            </a:r>
            <a:r>
              <a:rPr lang="en-US" dirty="0" err="1"/>
              <a:t>RadEvalBERT</a:t>
            </a:r>
            <a:r>
              <a:rPr lang="en-US" dirty="0"/>
              <a:t> performs best on all </a:t>
            </a:r>
            <a:r>
              <a:rPr lang="en-US" dirty="0" err="1"/>
              <a:t>Precision@K</a:t>
            </a:r>
            <a:r>
              <a:rPr lang="en-US" dirty="0"/>
              <a:t> values and </a:t>
            </a:r>
            <a:r>
              <a:rPr lang="en-US" dirty="0" err="1"/>
              <a:t>mAP</a:t>
            </a:r>
            <a:r>
              <a:rPr lang="en-US" dirty="0"/>
              <a:t>.</a:t>
            </a:r>
            <a:br>
              <a:rPr lang="en-US" dirty="0"/>
            </a:br>
            <a:r>
              <a:rPr lang="en-US" dirty="0"/>
              <a:t>It also performs best on HOPPR, which is important because HOPPR is out-of-domain, suggesting better generalization.</a:t>
            </a:r>
            <a:br>
              <a:rPr lang="en-US" dirty="0"/>
            </a:br>
            <a:r>
              <a:rPr lang="en-US" dirty="0"/>
              <a:t>Finally, on the multi-label </a:t>
            </a:r>
            <a:r>
              <a:rPr lang="en-US" dirty="0" err="1"/>
              <a:t>CheXbert</a:t>
            </a:r>
            <a:r>
              <a:rPr lang="en-US" dirty="0"/>
              <a:t> test set, it also leads in Precision, </a:t>
            </a:r>
            <a:r>
              <a:rPr lang="en-US" dirty="0" err="1"/>
              <a:t>nDCG</a:t>
            </a:r>
            <a:r>
              <a:rPr lang="en-US" dirty="0"/>
              <a:t>, and </a:t>
            </a:r>
            <a:r>
              <a:rPr lang="en-US" dirty="0" err="1"/>
              <a:t>mAP</a:t>
            </a:r>
            <a:r>
              <a:rPr lang="en-US" dirty="0"/>
              <a:t>.</a:t>
            </a:r>
          </a:p>
          <a:p>
            <a:r>
              <a:rPr lang="en-US" dirty="0"/>
              <a:t>So the main conclusion is that the radiology-specific training produces better semantic representations than the compared general-purpose encoders.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15</a:t>
            </a:fld>
            <a:endParaRPr lang="ko-KR" altLang="en-US"/>
          </a:p>
        </p:txBody>
      </p:sp>
    </p:spTree>
    <p:extLst>
      <p:ext uri="{BB962C8B-B14F-4D97-AF65-F5344CB8AC3E}">
        <p14:creationId xmlns:p14="http://schemas.microsoft.com/office/powerpoint/2010/main" val="2335038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major contribution is the </a:t>
            </a:r>
            <a:r>
              <a:rPr lang="en-US" b="1" dirty="0" err="1"/>
              <a:t>RadEval</a:t>
            </a:r>
            <a:r>
              <a:rPr lang="en-US" b="1" dirty="0"/>
              <a:t> Expert Dataset</a:t>
            </a:r>
            <a:r>
              <a:rPr lang="en-US" dirty="0"/>
              <a:t>.</a:t>
            </a:r>
          </a:p>
          <a:p>
            <a:r>
              <a:rPr lang="en-US" dirty="0"/>
              <a:t>The authors include 208 studies: 148 Findings cases and 60 Impression cases.</a:t>
            </a:r>
            <a:br>
              <a:rPr lang="en-US" dirty="0"/>
            </a:br>
            <a:r>
              <a:rPr lang="en-US" dirty="0"/>
              <a:t>For each reference report, three AI-generated candidate reports are evaluated, giving a total of </a:t>
            </a:r>
            <a:r>
              <a:rPr lang="en-US" b="1" dirty="0"/>
              <a:t>624 candidate reports</a:t>
            </a:r>
            <a:r>
              <a:rPr lang="en-US" dirty="0"/>
              <a:t>.</a:t>
            </a:r>
          </a:p>
          <a:p>
            <a:r>
              <a:rPr lang="en-US" dirty="0"/>
              <a:t>The candidates come from </a:t>
            </a:r>
            <a:r>
              <a:rPr lang="en-US" dirty="0" err="1"/>
              <a:t>CheXagent</a:t>
            </a:r>
            <a:r>
              <a:rPr lang="en-US" dirty="0"/>
              <a:t>, </a:t>
            </a:r>
            <a:r>
              <a:rPr lang="en-US" dirty="0" err="1"/>
              <a:t>CheXpert</a:t>
            </a:r>
            <a:r>
              <a:rPr lang="en-US" dirty="0"/>
              <a:t>-Plus, and MAIRA-2.</a:t>
            </a:r>
          </a:p>
          <a:p>
            <a:r>
              <a:rPr lang="en-US" dirty="0"/>
              <a:t>Board-certified radiologists annotate errors such as false findings, omitted findings, wrong location, wrong severity, incorrect comparisons, temporal mistakes, and grammar problems. Each error is also labeled as clinically significant or insignificant.</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16</a:t>
            </a:fld>
            <a:endParaRPr lang="ko-KR" altLang="en-US"/>
          </a:p>
        </p:txBody>
      </p:sp>
    </p:spTree>
    <p:extLst>
      <p:ext uri="{BB962C8B-B14F-4D97-AF65-F5344CB8AC3E}">
        <p14:creationId xmlns:p14="http://schemas.microsoft.com/office/powerpoint/2010/main" val="726267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authors want to know whether automatic metric scores actually agree with radiologist judgments.</a:t>
            </a:r>
          </a:p>
          <a:p>
            <a:r>
              <a:rPr lang="en-US" dirty="0"/>
              <a:t>They use </a:t>
            </a:r>
            <a:r>
              <a:rPr lang="en-US" b="1" dirty="0"/>
              <a:t>Kendall's tau-b</a:t>
            </a:r>
            <a:r>
              <a:rPr lang="en-US" dirty="0"/>
              <a:t>, which is a rank correlation measure.</a:t>
            </a:r>
          </a:p>
          <a:p>
            <a:r>
              <a:rPr lang="en-US" dirty="0"/>
              <a:t>Here, a </a:t>
            </a:r>
            <a:r>
              <a:rPr lang="en-US" b="1" dirty="0"/>
              <a:t>more negative correlation is better</a:t>
            </a:r>
            <a:r>
              <a:rPr lang="en-US" dirty="0"/>
              <a:t>, because we expect a higher metric score to correspond to fewer radiologist errors.</a:t>
            </a:r>
          </a:p>
          <a:p>
            <a:r>
              <a:rPr lang="en-US" dirty="0"/>
              <a:t>They perform two analyses. The pooled analysis treats every candidate independently. The blocked analysis compares the three candidate reports within the same study.</a:t>
            </a:r>
          </a:p>
          <a:p>
            <a:r>
              <a:rPr lang="en-US" dirty="0"/>
              <a:t>A result is marked aligned when the confidence interval is entirely below zero, misaligned when it is above zero, and not significant when it crosses zero.</a:t>
            </a:r>
          </a:p>
          <a:p>
            <a:endParaRPr lang="en-PK"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17</a:t>
            </a:fld>
            <a:endParaRPr lang="ko-KR" altLang="en-US"/>
          </a:p>
        </p:txBody>
      </p:sp>
    </p:spTree>
    <p:extLst>
      <p:ext uri="{BB962C8B-B14F-4D97-AF65-F5344CB8AC3E}">
        <p14:creationId xmlns:p14="http://schemas.microsoft.com/office/powerpoint/2010/main" val="3104318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most important tables in the paper.</a:t>
            </a:r>
          </a:p>
          <a:p>
            <a:r>
              <a:rPr lang="en-US" dirty="0"/>
              <a:t>For overall clinically significant errors, GREEN has the strongest negative correlation, followed by SRR-BERT, </a:t>
            </a:r>
            <a:r>
              <a:rPr lang="en-US" dirty="0" err="1"/>
              <a:t>RadCliQ</a:t>
            </a:r>
            <a:r>
              <a:rPr lang="en-US" dirty="0"/>
              <a:t>, and </a:t>
            </a:r>
            <a:r>
              <a:rPr lang="en-US" dirty="0" err="1"/>
              <a:t>RadEvalBERTScore</a:t>
            </a:r>
            <a:r>
              <a:rPr lang="en-US" dirty="0"/>
              <a:t>.</a:t>
            </a:r>
          </a:p>
          <a:p>
            <a:r>
              <a:rPr lang="en-US" dirty="0"/>
              <a:t>Interestingly, </a:t>
            </a:r>
            <a:r>
              <a:rPr lang="en-US" dirty="0" err="1"/>
              <a:t>CheXbert</a:t>
            </a:r>
            <a:r>
              <a:rPr lang="en-US" dirty="0"/>
              <a:t> is misaligned overall. However, when we look specifically at </a:t>
            </a:r>
            <a:r>
              <a:rPr lang="en-US" b="1" dirty="0"/>
              <a:t>omission of findings</a:t>
            </a:r>
            <a:r>
              <a:rPr lang="en-US" dirty="0"/>
              <a:t>, </a:t>
            </a:r>
            <a:r>
              <a:rPr lang="en-US" dirty="0" err="1"/>
              <a:t>CheXbert</a:t>
            </a:r>
            <a:r>
              <a:rPr lang="en-US" dirty="0"/>
              <a:t> and SRR-BERT perform extremely well.</a:t>
            </a:r>
          </a:p>
          <a:p>
            <a:r>
              <a:rPr lang="en-US" dirty="0"/>
              <a:t>Another important observation is that location, severity, spurious comparisons, and temporal-change omissions remain difficult for most metrics.</a:t>
            </a:r>
          </a:p>
          <a:p>
            <a:r>
              <a:rPr lang="en-US" dirty="0"/>
              <a:t>Therefore, the authors conclude that </a:t>
            </a:r>
            <a:r>
              <a:rPr lang="en-US" b="1" dirty="0"/>
              <a:t>GREEN is the most reliable single metric overall</a:t>
            </a:r>
            <a:r>
              <a:rPr lang="en-US" dirty="0"/>
              <a:t>, but no metric handles every error category equally well.</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18</a:t>
            </a:fld>
            <a:endParaRPr lang="ko-KR" altLang="en-US"/>
          </a:p>
        </p:txBody>
      </p:sp>
    </p:spTree>
    <p:extLst>
      <p:ext uri="{BB962C8B-B14F-4D97-AF65-F5344CB8AC3E}">
        <p14:creationId xmlns:p14="http://schemas.microsoft.com/office/powerpoint/2010/main" val="1164991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simplifies the previous table.</a:t>
            </a:r>
          </a:p>
          <a:p>
            <a:r>
              <a:rPr lang="en-US" dirty="0"/>
              <a:t>GREEN performs best overall for clinically significant errors and also performs well for Findings.</a:t>
            </a:r>
            <a:br>
              <a:rPr lang="en-US" dirty="0"/>
            </a:br>
            <a:r>
              <a:rPr lang="en-US" dirty="0"/>
              <a:t>SRR-BERT and </a:t>
            </a:r>
            <a:r>
              <a:rPr lang="en-US" dirty="0" err="1"/>
              <a:t>CheXbert</a:t>
            </a:r>
            <a:r>
              <a:rPr lang="en-US" dirty="0"/>
              <a:t> are especially strong for missing findings.</a:t>
            </a:r>
            <a:br>
              <a:rPr lang="en-US" dirty="0"/>
            </a:br>
            <a:r>
              <a:rPr lang="en-US" dirty="0" err="1"/>
              <a:t>BERTScore</a:t>
            </a:r>
            <a:r>
              <a:rPr lang="en-US" dirty="0"/>
              <a:t> performs strongly for the Impression section.</a:t>
            </a:r>
            <a:br>
              <a:rPr lang="en-US" dirty="0"/>
            </a:br>
            <a:r>
              <a:rPr lang="en-US" dirty="0" err="1"/>
              <a:t>RadCliQ</a:t>
            </a:r>
            <a:r>
              <a:rPr lang="en-US" dirty="0"/>
              <a:t> performs best for grammar and readability errors.</a:t>
            </a:r>
          </a:p>
          <a:p>
            <a:r>
              <a:rPr lang="en-US" dirty="0"/>
              <a:t>But for location, severity, and temporal errors, there is no consistently reliable winner.</a:t>
            </a:r>
          </a:p>
          <a:p>
            <a:r>
              <a:rPr lang="en-US" dirty="0"/>
              <a:t>So the key message is: </a:t>
            </a:r>
            <a:r>
              <a:rPr lang="en-US" b="1" dirty="0"/>
              <a:t>a metric can be weak overall but very useful for a specific error type</a:t>
            </a:r>
            <a:r>
              <a:rPr lang="en-US" dirty="0"/>
              <a:t>.</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19</a:t>
            </a:fld>
            <a:endParaRPr lang="ko-KR" altLang="en-US"/>
          </a:p>
        </p:txBody>
      </p:sp>
    </p:spTree>
    <p:extLst>
      <p:ext uri="{BB962C8B-B14F-4D97-AF65-F5344CB8AC3E}">
        <p14:creationId xmlns:p14="http://schemas.microsoft.com/office/powerpoint/2010/main" val="2577119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first explain why radiology report evaluation is difficult. Then I will briefly introduce the existing evaluation metrics.</a:t>
            </a:r>
            <a:br>
              <a:rPr lang="en-US" dirty="0"/>
            </a:br>
            <a:r>
              <a:rPr lang="en-US" dirty="0"/>
              <a:t>After that, I will explain the </a:t>
            </a:r>
            <a:r>
              <a:rPr lang="en-US" dirty="0" err="1"/>
              <a:t>RadEval</a:t>
            </a:r>
            <a:r>
              <a:rPr lang="en-US" dirty="0"/>
              <a:t> framework, the datasets and baseline models used for benchmarking, </a:t>
            </a:r>
            <a:r>
              <a:rPr lang="en-US" dirty="0" err="1"/>
              <a:t>RadEvalBERTScore</a:t>
            </a:r>
            <a:r>
              <a:rPr lang="en-US" dirty="0"/>
              <a:t>, and the expert radiologist evaluation.</a:t>
            </a:r>
            <a:br>
              <a:rPr lang="en-US" dirty="0"/>
            </a:br>
            <a:r>
              <a:rPr lang="en-US" dirty="0"/>
              <a:t>Finally, I will discuss the main results, the refined GREEN metric, conclusion, and limitations.</a:t>
            </a:r>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2</a:t>
            </a:fld>
            <a:endParaRPr lang="ko-KR" altLang="en-US"/>
          </a:p>
        </p:txBody>
      </p:sp>
    </p:spTree>
    <p:extLst>
      <p:ext uri="{BB962C8B-B14F-4D97-AF65-F5344CB8AC3E}">
        <p14:creationId xmlns:p14="http://schemas.microsoft.com/office/powerpoint/2010/main" val="1611826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the full model benchmarking result.</a:t>
            </a:r>
          </a:p>
          <a:p>
            <a:r>
              <a:rPr lang="en-US" dirty="0"/>
              <a:t>The rows are different report-generation models and the columns are the different </a:t>
            </a:r>
            <a:r>
              <a:rPr lang="en-US" dirty="0" err="1"/>
              <a:t>RadEval</a:t>
            </a:r>
            <a:r>
              <a:rPr lang="en-US" dirty="0"/>
              <a:t> metrics.</a:t>
            </a:r>
          </a:p>
          <a:p>
            <a:r>
              <a:rPr lang="en-US" dirty="0"/>
              <a:t>Results are presented separately for </a:t>
            </a:r>
            <a:r>
              <a:rPr lang="en-US" dirty="0" err="1"/>
              <a:t>CheXpert</a:t>
            </a:r>
            <a:r>
              <a:rPr lang="en-US" dirty="0"/>
              <a:t>-Plus, MIMIC-CXR, and </a:t>
            </a:r>
            <a:r>
              <a:rPr lang="en-US" dirty="0" err="1"/>
              <a:t>ReXGradient</a:t>
            </a:r>
            <a:r>
              <a:rPr lang="en-US" dirty="0"/>
              <a:t>, and separately for Findings and Impression.</a:t>
            </a:r>
          </a:p>
          <a:p>
            <a:r>
              <a:rPr lang="en-US" dirty="0"/>
              <a:t>I would not focus on individual numbers here. The main observation is that </a:t>
            </a:r>
            <a:r>
              <a:rPr lang="en-US" b="1" dirty="0"/>
              <a:t>different metrics often rank the same models differently</a:t>
            </a:r>
            <a:r>
              <a:rPr lang="en-US" dirty="0"/>
              <a:t>.</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20</a:t>
            </a:fld>
            <a:endParaRPr lang="ko-KR" altLang="en-US"/>
          </a:p>
        </p:txBody>
      </p:sp>
    </p:spTree>
    <p:extLst>
      <p:ext uri="{BB962C8B-B14F-4D97-AF65-F5344CB8AC3E}">
        <p14:creationId xmlns:p14="http://schemas.microsoft.com/office/powerpoint/2010/main" val="172810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previous Table demonstrates why relying on one metric can be misleading.</a:t>
            </a:r>
          </a:p>
          <a:p>
            <a:r>
              <a:rPr lang="en-US" dirty="0"/>
              <a:t>First, </a:t>
            </a:r>
            <a:r>
              <a:rPr lang="en-US" b="1" dirty="0"/>
              <a:t>dataset matters</a:t>
            </a:r>
            <a:r>
              <a:rPr lang="en-US" dirty="0"/>
              <a:t>. A model that performs well on MIMIC-CXR may perform differently on </a:t>
            </a:r>
            <a:r>
              <a:rPr lang="en-US" dirty="0" err="1"/>
              <a:t>ReXGradient</a:t>
            </a:r>
            <a:r>
              <a:rPr lang="en-US" dirty="0"/>
              <a:t>.</a:t>
            </a:r>
            <a:br>
              <a:rPr lang="en-US" dirty="0"/>
            </a:br>
            <a:r>
              <a:rPr lang="en-US" dirty="0"/>
              <a:t>Second, </a:t>
            </a:r>
            <a:r>
              <a:rPr lang="en-US" b="1" dirty="0"/>
              <a:t>report section matters</a:t>
            </a:r>
            <a:r>
              <a:rPr lang="en-US" dirty="0"/>
              <a:t>, because Findings and Impression are different generation tasks.</a:t>
            </a:r>
            <a:br>
              <a:rPr lang="en-US" dirty="0"/>
            </a:br>
            <a:r>
              <a:rPr lang="en-US" dirty="0"/>
              <a:t>Third, </a:t>
            </a:r>
            <a:r>
              <a:rPr lang="en-US" b="1" dirty="0"/>
              <a:t>metric choice matters</a:t>
            </a:r>
            <a:r>
              <a:rPr lang="en-US" dirty="0"/>
              <a:t>, because GREEN, BLEU, </a:t>
            </a:r>
            <a:r>
              <a:rPr lang="en-US" dirty="0" err="1"/>
              <a:t>CheXbert</a:t>
            </a:r>
            <a:r>
              <a:rPr lang="en-US" dirty="0"/>
              <a:t>, </a:t>
            </a:r>
            <a:r>
              <a:rPr lang="en-US" dirty="0" err="1"/>
              <a:t>RadGraph</a:t>
            </a:r>
            <a:r>
              <a:rPr lang="en-US" dirty="0"/>
              <a:t>, and temporal metrics can produce different rankings.</a:t>
            </a:r>
          </a:p>
          <a:p>
            <a:r>
              <a:rPr lang="en-US" dirty="0"/>
              <a:t>This is exactly the motivation for having a framework like </a:t>
            </a:r>
            <a:r>
              <a:rPr lang="en-US" dirty="0" err="1"/>
              <a:t>RadEval</a:t>
            </a:r>
            <a:r>
              <a:rPr lang="en-US" dirty="0"/>
              <a:t> with multiple complementary metrics.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21</a:t>
            </a:fld>
            <a:endParaRPr lang="ko-KR" altLang="en-US"/>
          </a:p>
        </p:txBody>
      </p:sp>
    </p:spTree>
    <p:extLst>
      <p:ext uri="{BB962C8B-B14F-4D97-AF65-F5344CB8AC3E}">
        <p14:creationId xmlns:p14="http://schemas.microsoft.com/office/powerpoint/2010/main" val="3349948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also improve the GREEN metric.</a:t>
            </a:r>
          </a:p>
          <a:p>
            <a:r>
              <a:rPr lang="en-US" dirty="0"/>
              <a:t>The original GREEN was mainly focused on chest X-ray report evaluation. In </a:t>
            </a:r>
            <a:r>
              <a:rPr lang="en-US" dirty="0" err="1"/>
              <a:t>RadEval</a:t>
            </a:r>
            <a:r>
              <a:rPr lang="en-US" dirty="0"/>
              <a:t>, they fine-tune a smaller </a:t>
            </a:r>
            <a:r>
              <a:rPr lang="en-US" b="1" dirty="0"/>
              <a:t>Gemma-2B model</a:t>
            </a:r>
            <a:r>
              <a:rPr lang="en-US" dirty="0"/>
              <a:t> using the original GREEN data plus </a:t>
            </a:r>
            <a:r>
              <a:rPr lang="en-US" b="1" dirty="0"/>
              <a:t>50,000 additional annotated radiology report pairs</a:t>
            </a:r>
            <a:r>
              <a:rPr lang="en-US" dirty="0"/>
              <a:t>.</a:t>
            </a:r>
          </a:p>
          <a:p>
            <a:r>
              <a:rPr lang="en-US" dirty="0"/>
              <a:t>These additional reports include multiple modalities such as CT, MRI, and ultrasound.</a:t>
            </a:r>
          </a:p>
          <a:p>
            <a:r>
              <a:rPr lang="en-US" dirty="0"/>
              <a:t>The refined model takes around </a:t>
            </a:r>
            <a:r>
              <a:rPr lang="en-US" b="1" dirty="0"/>
              <a:t>2 to 3 seconds per report</a:t>
            </a:r>
            <a:r>
              <a:rPr lang="en-US" dirty="0"/>
              <a:t> while maintaining performance comparable to larger models.</a:t>
            </a:r>
          </a:p>
          <a:p>
            <a:r>
              <a:rPr lang="en-US" dirty="0"/>
              <a:t>So the main benefit is that GREEN becomes smaller, faster, and more broadly applicable.</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22</a:t>
            </a:fld>
            <a:endParaRPr lang="ko-KR" altLang="en-US"/>
          </a:p>
        </p:txBody>
      </p:sp>
    </p:spTree>
    <p:extLst>
      <p:ext uri="{BB962C8B-B14F-4D97-AF65-F5344CB8AC3E}">
        <p14:creationId xmlns:p14="http://schemas.microsoft.com/office/powerpoint/2010/main" val="3818557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a:t>
            </a:r>
            <a:r>
              <a:rPr lang="en-US" dirty="0" err="1"/>
              <a:t>RadEval</a:t>
            </a:r>
            <a:r>
              <a:rPr lang="en-US" dirty="0"/>
              <a:t> provides a unified and open-source framework for evaluating radiology report generation using many complementary metrics.</a:t>
            </a:r>
          </a:p>
          <a:p>
            <a:r>
              <a:rPr lang="en-US" dirty="0"/>
              <a:t>The authors also contribute </a:t>
            </a:r>
            <a:r>
              <a:rPr lang="en-US" dirty="0" err="1"/>
              <a:t>RadEvalBERT</a:t>
            </a:r>
            <a:r>
              <a:rPr lang="en-US" dirty="0"/>
              <a:t> and an expert-annotated dataset for evaluating how well automatic metrics agree with radiologists.</a:t>
            </a:r>
          </a:p>
          <a:p>
            <a:r>
              <a:rPr lang="en-US" dirty="0"/>
              <a:t>Among the tested metrics, GREEN showed the strongest overall alignment with clinically significant errors.</a:t>
            </a:r>
          </a:p>
          <a:p>
            <a:endParaRPr lang="en-US" dirty="0"/>
          </a:p>
          <a:p>
            <a:r>
              <a:rPr lang="en-US" dirty="0"/>
              <a:t>However, there are several limitations. Some recent LLM metrics such as </a:t>
            </a:r>
            <a:r>
              <a:rPr lang="en-US" dirty="0" err="1"/>
              <a:t>CheXprompt</a:t>
            </a:r>
            <a:r>
              <a:rPr lang="en-US" dirty="0"/>
              <a:t>, </a:t>
            </a:r>
            <a:r>
              <a:rPr lang="en-US" dirty="0" err="1"/>
              <a:t>FineRadScore</a:t>
            </a:r>
            <a:r>
              <a:rPr lang="en-US" dirty="0"/>
              <a:t>, and </a:t>
            </a:r>
            <a:r>
              <a:rPr lang="en-US" dirty="0" err="1"/>
              <a:t>RadFact</a:t>
            </a:r>
            <a:r>
              <a:rPr lang="en-US" dirty="0"/>
              <a:t> were not implemented in the paper version.</a:t>
            </a:r>
            <a:br>
              <a:rPr lang="en-US" dirty="0"/>
            </a:br>
            <a:r>
              <a:rPr lang="en-US" dirty="0"/>
              <a:t>Some metrics depend on upstream parsers, so parser errors can influence evaluation.</a:t>
            </a:r>
            <a:br>
              <a:rPr lang="en-US" dirty="0"/>
            </a:br>
            <a:r>
              <a:rPr lang="en-US" dirty="0"/>
              <a:t>The experiments mainly focus on English chest X-ray reports from U.S. institutions, so generalization is limited.</a:t>
            </a:r>
            <a:br>
              <a:rPr lang="en-US" dirty="0"/>
            </a:br>
            <a:r>
              <a:rPr lang="en-US" dirty="0"/>
              <a:t>Finally, the expert dataset is still relatively small and could benefit from more reports and more radiologist annotators.</a:t>
            </a:r>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23</a:t>
            </a:fld>
            <a:endParaRPr lang="ko-KR" altLang="en-US"/>
          </a:p>
        </p:txBody>
      </p:sp>
    </p:spTree>
    <p:extLst>
      <p:ext uri="{BB962C8B-B14F-4D97-AF65-F5344CB8AC3E}">
        <p14:creationId xmlns:p14="http://schemas.microsoft.com/office/powerpoint/2010/main" val="47906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dirty="0"/>
              <a:t>The first problem is that evaluating a radiology report is very different from evaluating normal generated text.</a:t>
            </a:r>
            <a:br>
              <a:rPr lang="en-US" dirty="0"/>
            </a:br>
            <a:r>
              <a:rPr lang="en-US" dirty="0"/>
              <a:t>A report can be grammatically perfect but still contain a serious medical error. Therefore, evaluation has to consider not only language quality, but also </a:t>
            </a:r>
            <a:r>
              <a:rPr lang="en-US" b="1" dirty="0"/>
              <a:t>clinical factuality, terminology, uncertainty, severity, location, and diagnostic relevance</a:t>
            </a:r>
            <a:r>
              <a:rPr lang="en-US" dirty="0"/>
              <a:t>.</a:t>
            </a:r>
          </a:p>
          <a:p>
            <a:r>
              <a:rPr lang="en-US" dirty="0"/>
              <a:t>For example, “No pleural effusion” and “Small pleural effusion” have many of the same words, but clinically they mean opposite things.</a:t>
            </a:r>
            <a:br>
              <a:rPr lang="en-US" dirty="0"/>
            </a:br>
            <a:r>
              <a:rPr lang="en-US" dirty="0"/>
              <a:t>So, the central question of this paper is: </a:t>
            </a:r>
            <a:r>
              <a:rPr lang="en-US" b="1" dirty="0"/>
              <a:t>Which automatic evaluation metrics actually agree with radiologists?</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dirty="0">
              <a:solidFill>
                <a:srgbClr val="0E0E0E"/>
              </a:solidFill>
              <a:effectLst/>
              <a:latin typeface=".AppleSystemUIFont"/>
            </a:endParaRPr>
          </a:p>
        </p:txBody>
      </p:sp>
      <p:sp>
        <p:nvSpPr>
          <p:cNvPr id="4" name="슬라이드 번호 개체 틀 3"/>
          <p:cNvSpPr>
            <a:spLocks noGrp="1"/>
          </p:cNvSpPr>
          <p:nvPr>
            <p:ph type="sldNum" sz="quarter" idx="5"/>
          </p:nvPr>
        </p:nvSpPr>
        <p:spPr/>
        <p:txBody>
          <a:bodyPr/>
          <a:lstStyle/>
          <a:p>
            <a:fld id="{984702A0-409D-4B63-B3B2-61BA02D306DE}" type="slidenum">
              <a:rPr lang="ko-KR" altLang="en-US" smtClean="0"/>
              <a:t>3</a:t>
            </a:fld>
            <a:endParaRPr lang="ko-KR" altLang="en-US"/>
          </a:p>
        </p:txBody>
      </p:sp>
    </p:spTree>
    <p:extLst>
      <p:ext uri="{BB962C8B-B14F-4D97-AF65-F5344CB8AC3E}">
        <p14:creationId xmlns:p14="http://schemas.microsoft.com/office/powerpoint/2010/main" val="417841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19D41-0490-9768-7E24-4BDDD99275AD}"/>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7FDBCAD-9271-B206-FB6A-DC5ABC0965A8}"/>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924C56E-19CD-8F68-0C3B-67D83468AD82}"/>
              </a:ext>
            </a:extLst>
          </p:cNvPr>
          <p:cNvSpPr>
            <a:spLocks noGrp="1"/>
          </p:cNvSpPr>
          <p:nvPr>
            <p:ph type="body" idx="1"/>
          </p:nvPr>
        </p:nvSpPr>
        <p:spPr/>
        <p:txBody>
          <a:bodyPr/>
          <a:lstStyle/>
          <a:p>
            <a:r>
              <a:rPr lang="en-US" dirty="0" err="1"/>
              <a:t>RadEval</a:t>
            </a:r>
            <a:r>
              <a:rPr lang="en-US" dirty="0"/>
              <a:t> is important to understand as an </a:t>
            </a:r>
            <a:r>
              <a:rPr lang="en-US" b="1" dirty="0"/>
              <a:t>evaluation framework, not a report-generation model</a:t>
            </a:r>
            <a:r>
              <a:rPr lang="en-US" dirty="0"/>
              <a:t>.</a:t>
            </a:r>
          </a:p>
          <a:p>
            <a:r>
              <a:rPr lang="en-US" dirty="0"/>
              <a:t>Its first contribution is a unified open-source codebase containing many radiology evaluation metrics.</a:t>
            </a:r>
            <a:br>
              <a:rPr lang="en-US" dirty="0"/>
            </a:br>
            <a:r>
              <a:rPr lang="en-US" dirty="0"/>
              <a:t>Second, the authors correct and standardize implementations of several existing metrics.</a:t>
            </a:r>
            <a:br>
              <a:rPr lang="en-US" dirty="0"/>
            </a:br>
            <a:r>
              <a:rPr lang="en-US" dirty="0"/>
              <a:t>Third, they provide an expert dataset where radiologists annotate clinically significant and insignificant errors.</a:t>
            </a:r>
            <a:br>
              <a:rPr lang="en-US" dirty="0"/>
            </a:br>
            <a:r>
              <a:rPr lang="en-US" dirty="0"/>
              <a:t>Finally, they include baseline model predictions and statistical testing tools.</a:t>
            </a:r>
          </a:p>
          <a:p>
            <a:r>
              <a:rPr lang="en-US" dirty="0"/>
              <a:t>Overall, the aim is to make radiology report evaluation easier to reproduce and compare across studies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dirty="0">
              <a:solidFill>
                <a:srgbClr val="0E0E0E"/>
              </a:solidFill>
              <a:effectLst/>
              <a:latin typeface=".AppleSystemUIFont"/>
            </a:endParaRPr>
          </a:p>
        </p:txBody>
      </p:sp>
      <p:sp>
        <p:nvSpPr>
          <p:cNvPr id="4" name="슬라이드 번호 개체 틀 3">
            <a:extLst>
              <a:ext uri="{FF2B5EF4-FFF2-40B4-BE49-F238E27FC236}">
                <a16:creationId xmlns:a16="http://schemas.microsoft.com/office/drawing/2014/main" id="{C0D75314-CAF9-8259-BE62-BAAC5EE31349}"/>
              </a:ext>
            </a:extLst>
          </p:cNvPr>
          <p:cNvSpPr>
            <a:spLocks noGrp="1"/>
          </p:cNvSpPr>
          <p:nvPr>
            <p:ph type="sldNum" sz="quarter" idx="5"/>
          </p:nvPr>
        </p:nvSpPr>
        <p:spPr/>
        <p:txBody>
          <a:bodyPr/>
          <a:lstStyle/>
          <a:p>
            <a:fld id="{984702A0-409D-4B63-B3B2-61BA02D306DE}" type="slidenum">
              <a:rPr lang="ko-KR" altLang="en-US" smtClean="0"/>
              <a:t>4</a:t>
            </a:fld>
            <a:endParaRPr lang="ko-KR" altLang="en-US"/>
          </a:p>
        </p:txBody>
      </p:sp>
    </p:spTree>
    <p:extLst>
      <p:ext uri="{BB962C8B-B14F-4D97-AF65-F5344CB8AC3E}">
        <p14:creationId xmlns:p14="http://schemas.microsoft.com/office/powerpoint/2010/main" val="1060251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B0B61-CE8D-62F8-D311-EF305C4E9993}"/>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46D8CBC-B77D-3056-682C-5FB480D7CB36}"/>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0398D4FE-603C-94C3-6E73-01C844BFC279}"/>
              </a:ext>
            </a:extLst>
          </p:cNvPr>
          <p:cNvSpPr>
            <a:spLocks noGrp="1"/>
          </p:cNvSpPr>
          <p:nvPr>
            <p:ph type="body" idx="1"/>
          </p:nvPr>
        </p:nvSpPr>
        <p:spPr/>
        <p:txBody>
          <a:bodyPr/>
          <a:lstStyle/>
          <a:p>
            <a:r>
              <a:rPr lang="en-US" dirty="0"/>
              <a:t>The authors organize the history of radiology report evaluation roughly into four groups.</a:t>
            </a:r>
          </a:p>
          <a:p>
            <a:r>
              <a:rPr lang="en-US" dirty="0"/>
              <a:t>First are </a:t>
            </a:r>
            <a:r>
              <a:rPr lang="en-US" b="1" dirty="0"/>
              <a:t>lexical metrics</a:t>
            </a:r>
            <a:r>
              <a:rPr lang="en-US" dirty="0"/>
              <a:t>, such as BLEU and ROUGE, which mainly compare words and n-grams.</a:t>
            </a:r>
            <a:br>
              <a:rPr lang="en-US" dirty="0"/>
            </a:br>
            <a:r>
              <a:rPr lang="en-US" dirty="0"/>
              <a:t>Then semantic metrics such as </a:t>
            </a:r>
            <a:r>
              <a:rPr lang="en-US" dirty="0" err="1"/>
              <a:t>BERTScore</a:t>
            </a:r>
            <a:r>
              <a:rPr lang="en-US" dirty="0"/>
              <a:t> use embeddings to compare meaning.</a:t>
            </a:r>
            <a:br>
              <a:rPr lang="en-US" dirty="0"/>
            </a:br>
            <a:r>
              <a:rPr lang="en-US" dirty="0"/>
              <a:t>Clinical metrics such as </a:t>
            </a:r>
            <a:r>
              <a:rPr lang="en-US" dirty="0" err="1"/>
              <a:t>CheXbert</a:t>
            </a:r>
            <a:r>
              <a:rPr lang="en-US" dirty="0"/>
              <a:t>, </a:t>
            </a:r>
            <a:r>
              <a:rPr lang="en-US" dirty="0" err="1"/>
              <a:t>RadGraph</a:t>
            </a:r>
            <a:r>
              <a:rPr lang="en-US" dirty="0"/>
              <a:t>, and </a:t>
            </a:r>
            <a:r>
              <a:rPr lang="en-US" dirty="0" err="1"/>
              <a:t>RaTEScore</a:t>
            </a:r>
            <a:r>
              <a:rPr lang="en-US" dirty="0"/>
              <a:t> compare medical findings, entities, or relations.</a:t>
            </a:r>
            <a:br>
              <a:rPr lang="en-US" dirty="0"/>
            </a:br>
            <a:r>
              <a:rPr lang="en-US" dirty="0"/>
              <a:t>Finally, newer LLM-based metrics such as GREEN try to reason directly about clinical errors.</a:t>
            </a:r>
          </a:p>
          <a:p>
            <a:r>
              <a:rPr lang="en-US" dirty="0"/>
              <a:t>An important point is that this progression does not mean the older metrics are useless. Each family measures a different aspect of report quality.</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dirty="0">
              <a:solidFill>
                <a:srgbClr val="0E0E0E"/>
              </a:solidFill>
              <a:effectLst/>
              <a:latin typeface=".AppleSystemUIFont"/>
            </a:endParaRPr>
          </a:p>
        </p:txBody>
      </p:sp>
      <p:sp>
        <p:nvSpPr>
          <p:cNvPr id="4" name="슬라이드 번호 개체 틀 3">
            <a:extLst>
              <a:ext uri="{FF2B5EF4-FFF2-40B4-BE49-F238E27FC236}">
                <a16:creationId xmlns:a16="http://schemas.microsoft.com/office/drawing/2014/main" id="{9BE068ED-DFF4-C788-D049-C77B40C81051}"/>
              </a:ext>
            </a:extLst>
          </p:cNvPr>
          <p:cNvSpPr>
            <a:spLocks noGrp="1"/>
          </p:cNvSpPr>
          <p:nvPr>
            <p:ph type="sldNum" sz="quarter" idx="5"/>
          </p:nvPr>
        </p:nvSpPr>
        <p:spPr/>
        <p:txBody>
          <a:bodyPr/>
          <a:lstStyle/>
          <a:p>
            <a:fld id="{984702A0-409D-4B63-B3B2-61BA02D306DE}" type="slidenum">
              <a:rPr lang="ko-KR" altLang="en-US" smtClean="0"/>
              <a:t>5</a:t>
            </a:fld>
            <a:endParaRPr lang="ko-KR" altLang="en-US"/>
          </a:p>
        </p:txBody>
      </p:sp>
    </p:spTree>
    <p:extLst>
      <p:ext uri="{BB962C8B-B14F-4D97-AF65-F5344CB8AC3E}">
        <p14:creationId xmlns:p14="http://schemas.microsoft.com/office/powerpoint/2010/main" val="309464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earliest evaluation methods were BLEU and ROUGE. These are simple because they compare word or n-gram overlap between the generated report and reference report.</a:t>
            </a:r>
          </a:p>
          <a:p>
            <a:r>
              <a:rPr lang="en-US" dirty="0" err="1"/>
              <a:t>BERTScore</a:t>
            </a:r>
            <a:r>
              <a:rPr lang="en-US" dirty="0"/>
              <a:t> improves this by using contextual embeddings, so different wording with similar meaning can still receive credit.</a:t>
            </a:r>
          </a:p>
          <a:p>
            <a:r>
              <a:rPr lang="en-US" dirty="0"/>
              <a:t>But the main weakness remains: </a:t>
            </a:r>
            <a:r>
              <a:rPr lang="en-US" b="1" dirty="0"/>
              <a:t>textual similarity is not the same as clinical correctness</a:t>
            </a:r>
            <a:r>
              <a:rPr lang="en-US" dirty="0"/>
              <a:t>.</a:t>
            </a:r>
          </a:p>
          <a:p>
            <a:r>
              <a:rPr lang="en-US" dirty="0"/>
              <a:t>In this example, “No pleural effusion” and “Small pleural effusion” share many words, but one says the disease is absent and the other says it is present.</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6</a:t>
            </a:fld>
            <a:endParaRPr lang="ko-KR" altLang="en-US"/>
          </a:p>
        </p:txBody>
      </p:sp>
    </p:spTree>
    <p:extLst>
      <p:ext uri="{BB962C8B-B14F-4D97-AF65-F5344CB8AC3E}">
        <p14:creationId xmlns:p14="http://schemas.microsoft.com/office/powerpoint/2010/main" val="358030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evaluation more medically meaningful, researchers introduced clinical concept-based metrics.</a:t>
            </a:r>
          </a:p>
          <a:p>
            <a:r>
              <a:rPr lang="en-US" b="1" dirty="0"/>
              <a:t>F1CheXbert</a:t>
            </a:r>
            <a:r>
              <a:rPr lang="en-US" dirty="0"/>
              <a:t> extracts 14 </a:t>
            </a:r>
            <a:r>
              <a:rPr lang="en-US" dirty="0" err="1"/>
              <a:t>CheXpert</a:t>
            </a:r>
            <a:r>
              <a:rPr lang="en-US" dirty="0"/>
              <a:t> categories and compares them.</a:t>
            </a:r>
            <a:br>
              <a:rPr lang="en-US" dirty="0"/>
            </a:br>
            <a:r>
              <a:rPr lang="en-US" b="1" dirty="0"/>
              <a:t>SRR-BERT</a:t>
            </a:r>
            <a:r>
              <a:rPr lang="en-US" dirty="0"/>
              <a:t> expands this label space to 55 labels.</a:t>
            </a:r>
            <a:br>
              <a:rPr lang="en-US" dirty="0"/>
            </a:br>
            <a:r>
              <a:rPr lang="en-US" b="1" dirty="0"/>
              <a:t>F1RadGraph</a:t>
            </a:r>
            <a:r>
              <a:rPr lang="en-US" dirty="0"/>
              <a:t> represents reports using clinical entities and their relationships.</a:t>
            </a:r>
            <a:br>
              <a:rPr lang="en-US" dirty="0"/>
            </a:br>
            <a:r>
              <a:rPr lang="en-US" b="1" dirty="0" err="1"/>
              <a:t>RaTEScore</a:t>
            </a:r>
            <a:r>
              <a:rPr lang="en-US" dirty="0"/>
              <a:t> performs entity matching while considering synonyms and diagnostic importance.</a:t>
            </a:r>
            <a:br>
              <a:rPr lang="en-US" dirty="0"/>
            </a:br>
            <a:r>
              <a:rPr lang="en-US" b="1" dirty="0"/>
              <a:t>Temporal Entity F1</a:t>
            </a:r>
            <a:r>
              <a:rPr lang="en-US" dirty="0"/>
              <a:t> specifically evaluates temporal information such as improved, worsened, or stable.</a:t>
            </a:r>
          </a:p>
          <a:p>
            <a:r>
              <a:rPr lang="en-US" dirty="0"/>
              <a:t>These metrics are more domain-specific, but their performance can depend on the underlying labeler, parser, or matching rules.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7</a:t>
            </a:fld>
            <a:endParaRPr lang="ko-KR" altLang="en-US"/>
          </a:p>
        </p:txBody>
      </p:sp>
    </p:spTree>
    <p:extLst>
      <p:ext uri="{BB962C8B-B14F-4D97-AF65-F5344CB8AC3E}">
        <p14:creationId xmlns:p14="http://schemas.microsoft.com/office/powerpoint/2010/main" val="6437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generation either combines multiple metrics or uses LLMs directly.</a:t>
            </a:r>
          </a:p>
          <a:p>
            <a:r>
              <a:rPr lang="en-US" b="1" dirty="0" err="1"/>
              <a:t>RadCliQ</a:t>
            </a:r>
            <a:r>
              <a:rPr lang="en-US" dirty="0"/>
              <a:t> combines BLEU, </a:t>
            </a:r>
            <a:r>
              <a:rPr lang="en-US" dirty="0" err="1"/>
              <a:t>BERTScore</a:t>
            </a:r>
            <a:r>
              <a:rPr lang="en-US" dirty="0"/>
              <a:t>, </a:t>
            </a:r>
            <a:r>
              <a:rPr lang="en-US" dirty="0" err="1"/>
              <a:t>CheXbert</a:t>
            </a:r>
            <a:r>
              <a:rPr lang="en-US" dirty="0"/>
              <a:t> similarity, and </a:t>
            </a:r>
            <a:r>
              <a:rPr lang="en-US" dirty="0" err="1"/>
              <a:t>RadGraph</a:t>
            </a:r>
            <a:r>
              <a:rPr lang="en-US" dirty="0"/>
              <a:t> using a learned linear model trained on radiologist error counts.</a:t>
            </a:r>
          </a:p>
          <a:p>
            <a:r>
              <a:rPr lang="en-US" dirty="0"/>
              <a:t>GREEN takes a different approach. It uses an LLM to read the generated and reference reports and identify clinical errors.</a:t>
            </a:r>
          </a:p>
          <a:p>
            <a:r>
              <a:rPr lang="en-US" dirty="0"/>
              <a:t>LLM-based metrics are flexible and often align better with expert judgment, but they can be computationally expensive, inconsistent, or dependent on proprietary APIs</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8</a:t>
            </a:fld>
            <a:endParaRPr lang="ko-KR" altLang="en-US"/>
          </a:p>
        </p:txBody>
      </p:sp>
    </p:spTree>
    <p:extLst>
      <p:ext uri="{BB962C8B-B14F-4D97-AF65-F5344CB8AC3E}">
        <p14:creationId xmlns:p14="http://schemas.microsoft.com/office/powerpoint/2010/main" val="970030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summarizes the software idea behind </a:t>
            </a:r>
            <a:r>
              <a:rPr lang="en-US" dirty="0" err="1"/>
              <a:t>RadEval</a:t>
            </a:r>
            <a:r>
              <a:rPr lang="en-US" dirty="0"/>
              <a:t>.</a:t>
            </a:r>
          </a:p>
          <a:p>
            <a:r>
              <a:rPr lang="en-US" dirty="0"/>
              <a:t>The user provides the </a:t>
            </a:r>
            <a:r>
              <a:rPr lang="en-US" b="1" dirty="0"/>
              <a:t>reference reports and generated reports</a:t>
            </a:r>
            <a:r>
              <a:rPr lang="en-US" dirty="0"/>
              <a:t>. These go into the </a:t>
            </a:r>
            <a:r>
              <a:rPr lang="en-US" dirty="0" err="1"/>
              <a:t>RadEval</a:t>
            </a:r>
            <a:r>
              <a:rPr lang="en-US" dirty="0"/>
              <a:t> controller.</a:t>
            </a:r>
            <a:br>
              <a:rPr lang="en-US" dirty="0"/>
            </a:br>
            <a:r>
              <a:rPr lang="en-US" dirty="0" err="1"/>
              <a:t>RadEval</a:t>
            </a:r>
            <a:r>
              <a:rPr lang="en-US" dirty="0"/>
              <a:t> then runs whichever metrics the user selects, whether lexical, clinical, semantic, or LLM-based.</a:t>
            </a:r>
          </a:p>
          <a:p>
            <a:r>
              <a:rPr lang="en-US" dirty="0"/>
              <a:t>All the results are returned through a common interface.</a:t>
            </a:r>
          </a:p>
          <a:p>
            <a:r>
              <a:rPr lang="en-US" dirty="0"/>
              <a:t>The framework is modular and plug-and-play, which means a new metric can be added without redesigning the whole system.</a:t>
            </a:r>
          </a:p>
          <a:p>
            <a:endParaRPr lang="en-US" dirty="0"/>
          </a:p>
        </p:txBody>
      </p:sp>
      <p:sp>
        <p:nvSpPr>
          <p:cNvPr id="4" name="Slide Number Placeholder 3"/>
          <p:cNvSpPr>
            <a:spLocks noGrp="1"/>
          </p:cNvSpPr>
          <p:nvPr>
            <p:ph type="sldNum" sz="quarter" idx="5"/>
          </p:nvPr>
        </p:nvSpPr>
        <p:spPr/>
        <p:txBody>
          <a:bodyPr/>
          <a:lstStyle/>
          <a:p>
            <a:fld id="{4409FEC2-E03A-4AE0-A376-EF4F600C0078}" type="slidenum">
              <a:rPr lang="ko-KR" altLang="en-US" smtClean="0"/>
              <a:t>9</a:t>
            </a:fld>
            <a:endParaRPr lang="ko-KR" altLang="en-US"/>
          </a:p>
        </p:txBody>
      </p:sp>
    </p:spTree>
    <p:extLst>
      <p:ext uri="{BB962C8B-B14F-4D97-AF65-F5344CB8AC3E}">
        <p14:creationId xmlns:p14="http://schemas.microsoft.com/office/powerpoint/2010/main" val="191403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7" name="직선 연결선 6">
            <a:extLst>
              <a:ext uri="{FF2B5EF4-FFF2-40B4-BE49-F238E27FC236}">
                <a16:creationId xmlns:a16="http://schemas.microsoft.com/office/drawing/2014/main" id="{68E84F63-7CCD-07EF-3438-3E099D167A4C}"/>
              </a:ext>
            </a:extLst>
          </p:cNvPr>
          <p:cNvCxnSpPr/>
          <p:nvPr userDrawn="1"/>
        </p:nvCxnSpPr>
        <p:spPr>
          <a:xfrm flipV="1">
            <a:off x="831851" y="2447110"/>
            <a:ext cx="10515600" cy="29227"/>
          </a:xfrm>
          <a:prstGeom prst="line">
            <a:avLst/>
          </a:prstGeom>
          <a:ln w="3810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93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3D1F3853-045D-40B1-82A2-45D776B2E9AC}" type="datetime1">
              <a:rPr lang="ko-KR" altLang="en-US" smtClean="0"/>
              <a:t>2026-07-28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120344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8020C7ED-5BF3-4D03-B896-DAF14C40C429}" type="datetime1">
              <a:rPr lang="ko-KR" altLang="en-US" smtClean="0"/>
              <a:t>2026-07-28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247695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타이틀">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E8137E06-CC97-4619-9A56-19D0A3FFCF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9306"/>
            <a:ext cx="12192000" cy="688694"/>
          </a:xfrm>
          <a:prstGeom prst="rect">
            <a:avLst/>
          </a:prstGeom>
        </p:spPr>
      </p:pic>
      <p:pic>
        <p:nvPicPr>
          <p:cNvPr id="4" name="Picture 2">
            <a:extLst>
              <a:ext uri="{FF2B5EF4-FFF2-40B4-BE49-F238E27FC236}">
                <a16:creationId xmlns:a16="http://schemas.microsoft.com/office/drawing/2014/main" id="{39322541-8C97-729F-9E19-B407D204EC6D}"/>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2762" t="76094" r="22476" b="10136"/>
          <a:stretch/>
        </p:blipFill>
        <p:spPr bwMode="auto">
          <a:xfrm>
            <a:off x="9309124" y="5312752"/>
            <a:ext cx="2438400" cy="733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4432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본문">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E9CD81CA-D64A-45D9-BC85-7CC84BB4C2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808"/>
            <a:ext cx="12192000" cy="676656"/>
          </a:xfrm>
          <a:prstGeom prst="rect">
            <a:avLst/>
          </a:prstGeom>
        </p:spPr>
      </p:pic>
      <p:sp>
        <p:nvSpPr>
          <p:cNvPr id="21" name="직사각형 20">
            <a:extLst>
              <a:ext uri="{FF2B5EF4-FFF2-40B4-BE49-F238E27FC236}">
                <a16:creationId xmlns:a16="http://schemas.microsoft.com/office/drawing/2014/main" id="{FCD35250-8866-49A9-B0FC-9F0AE4C32026}"/>
              </a:ext>
            </a:extLst>
          </p:cNvPr>
          <p:cNvSpPr/>
          <p:nvPr userDrawn="1"/>
        </p:nvSpPr>
        <p:spPr>
          <a:xfrm rot="5400000">
            <a:off x="171787" y="159192"/>
            <a:ext cx="504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TextBox 4">
            <a:extLst>
              <a:ext uri="{FF2B5EF4-FFF2-40B4-BE49-F238E27FC236}">
                <a16:creationId xmlns:a16="http://schemas.microsoft.com/office/drawing/2014/main" id="{CB435254-E8CC-4107-BAB3-2D503DF0BBA9}"/>
              </a:ext>
            </a:extLst>
          </p:cNvPr>
          <p:cNvSpPr txBox="1"/>
          <p:nvPr userDrawn="1"/>
        </p:nvSpPr>
        <p:spPr>
          <a:xfrm>
            <a:off x="11444347" y="6415084"/>
            <a:ext cx="621000" cy="261610"/>
          </a:xfrm>
          <a:prstGeom prst="rect">
            <a:avLst/>
          </a:prstGeom>
          <a:noFill/>
        </p:spPr>
        <p:txBody>
          <a:bodyPr wrap="square" rtlCol="0">
            <a:spAutoFit/>
          </a:bodyPr>
          <a:lstStyle/>
          <a:p>
            <a:pPr algn="ctr"/>
            <a:fld id="{C10F0811-F307-44F9-A192-63EBA736051C}" type="slidenum">
              <a:rPr lang="ko-KR" altLang="en-US" sz="1100" smtClean="0">
                <a:solidFill>
                  <a:srgbClr val="000000"/>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pPr algn="ctr"/>
              <a:t>‹#›</a:t>
            </a:fld>
            <a:endParaRPr lang="ko-KR" altLang="en-US" sz="1800" dirty="0">
              <a:solidFill>
                <a:srgbClr val="000000"/>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cxnSp>
        <p:nvCxnSpPr>
          <p:cNvPr id="8" name="직선 연결선 7">
            <a:extLst>
              <a:ext uri="{FF2B5EF4-FFF2-40B4-BE49-F238E27FC236}">
                <a16:creationId xmlns:a16="http://schemas.microsoft.com/office/drawing/2014/main" id="{05577CD6-5A45-4988-9298-FAC45821B30C}"/>
              </a:ext>
            </a:extLst>
          </p:cNvPr>
          <p:cNvCxnSpPr/>
          <p:nvPr userDrawn="1"/>
        </p:nvCxnSpPr>
        <p:spPr>
          <a:xfrm>
            <a:off x="11628847" y="6648119"/>
            <a:ext cx="252000" cy="0"/>
          </a:xfrm>
          <a:prstGeom prst="line">
            <a:avLst/>
          </a:prstGeom>
          <a:ln w="6350">
            <a:solidFill>
              <a:srgbClr val="024A4B"/>
            </a:solidFill>
          </a:ln>
        </p:spPr>
        <p:style>
          <a:lnRef idx="1">
            <a:schemeClr val="accent1"/>
          </a:lnRef>
          <a:fillRef idx="0">
            <a:schemeClr val="accent1"/>
          </a:fillRef>
          <a:effectRef idx="0">
            <a:schemeClr val="accent1"/>
          </a:effectRef>
          <a:fontRef idx="minor">
            <a:schemeClr val="tx1"/>
          </a:fontRef>
        </p:style>
      </p:cxnSp>
      <p:sp>
        <p:nvSpPr>
          <p:cNvPr id="12" name="텍스트 개체 틀 3">
            <a:extLst>
              <a:ext uri="{FF2B5EF4-FFF2-40B4-BE49-F238E27FC236}">
                <a16:creationId xmlns:a16="http://schemas.microsoft.com/office/drawing/2014/main" id="{2E72D198-9532-4DC7-A14A-C275A93777AA}"/>
              </a:ext>
            </a:extLst>
          </p:cNvPr>
          <p:cNvSpPr>
            <a:spLocks noGrp="1"/>
          </p:cNvSpPr>
          <p:nvPr>
            <p:ph type="body" sz="quarter" idx="10" hasCustomPrompt="1"/>
          </p:nvPr>
        </p:nvSpPr>
        <p:spPr>
          <a:xfrm>
            <a:off x="519037" y="-25038"/>
            <a:ext cx="11339177" cy="624423"/>
          </a:xfrm>
          <a:prstGeom prst="rect">
            <a:avLst/>
          </a:prstGeom>
        </p:spPr>
        <p:txBody>
          <a:bodyPr anchor="ctr">
            <a:normAutofit/>
          </a:bodyPr>
          <a:lstStyle>
            <a:lvl1pPr marL="0" indent="0">
              <a:lnSpc>
                <a:spcPct val="130000"/>
              </a:lnSpc>
              <a:spcBef>
                <a:spcPts val="0"/>
              </a:spcBef>
              <a:buNone/>
              <a:defRPr sz="2400" spc="-150">
                <a:solidFill>
                  <a:schemeClr val="bg1"/>
                </a:solidFill>
                <a:effectLst/>
                <a:latin typeface="KoPubWorld돋움체 Bold" panose="00000800000000000000" pitchFamily="2" charset="-127"/>
                <a:ea typeface="KoPubWorld돋움체 Bold" panose="00000800000000000000" pitchFamily="2" charset="-127"/>
                <a:cs typeface="KoPubWorld돋움체 Bold" panose="00000800000000000000" pitchFamily="2" charset="-127"/>
              </a:defRPr>
            </a:lvl1pPr>
          </a:lstStyle>
          <a:p>
            <a:pPr lvl="0"/>
            <a:r>
              <a:rPr lang="ko-KR" altLang="en-US" dirty="0"/>
              <a:t>슬라이드제목을 입력하세요</a:t>
            </a:r>
          </a:p>
        </p:txBody>
      </p:sp>
      <p:sp>
        <p:nvSpPr>
          <p:cNvPr id="6" name="Content Placeholder 2">
            <a:extLst>
              <a:ext uri="{FF2B5EF4-FFF2-40B4-BE49-F238E27FC236}">
                <a16:creationId xmlns:a16="http://schemas.microsoft.com/office/drawing/2014/main" id="{553EBB06-5B39-4834-C186-40B88C782432}"/>
              </a:ext>
            </a:extLst>
          </p:cNvPr>
          <p:cNvSpPr>
            <a:spLocks noGrp="1"/>
          </p:cNvSpPr>
          <p:nvPr>
            <p:ph idx="1"/>
          </p:nvPr>
        </p:nvSpPr>
        <p:spPr>
          <a:xfrm>
            <a:off x="429623" y="1026160"/>
            <a:ext cx="11332755" cy="5278845"/>
          </a:xfrm>
        </p:spPr>
        <p:txBody>
          <a:bodyPr>
            <a:normAutofit/>
          </a:bodyPr>
          <a:lstStyle>
            <a:lvl1pPr marL="266700" indent="-266700" latinLnBrk="0">
              <a:lnSpc>
                <a:spcPct val="100000"/>
              </a:lnSpc>
              <a:spcAft>
                <a:spcPts val="0"/>
              </a:spcAft>
              <a:buSzPct val="100000"/>
              <a:buFont typeface="Wingdings 2" panose="05020102010507070707" pitchFamily="18" charset="2"/>
              <a:buChar char=""/>
              <a:defRPr sz="2000">
                <a:latin typeface="KoPubWorld돋움체 Bold" panose="00000800000000000000" pitchFamily="2" charset="-127"/>
                <a:ea typeface="KoPubWorld돋움체 Bold" panose="00000800000000000000" pitchFamily="2" charset="-127"/>
                <a:cs typeface="KoPubWorld돋움체 Bold" panose="00000800000000000000" pitchFamily="2" charset="-127"/>
              </a:defRPr>
            </a:lvl1pPr>
            <a:lvl2pPr marL="685800" indent="-228600" latinLnBrk="0">
              <a:lnSpc>
                <a:spcPct val="100000"/>
              </a:lnSpc>
              <a:spcBef>
                <a:spcPts val="1000"/>
              </a:spcBef>
              <a:buFont typeface="Wingdings 2" panose="05020102010507070707" pitchFamily="18" charset="2"/>
              <a:buChar char=""/>
              <a:defRPr sz="1800">
                <a:latin typeface="KoPubWorld돋움체 Bold" panose="00000800000000000000" pitchFamily="2" charset="-127"/>
                <a:ea typeface="KoPubWorld돋움체 Bold" panose="00000800000000000000" pitchFamily="2" charset="-127"/>
                <a:cs typeface="KoPubWorld돋움체 Bold" panose="00000800000000000000" pitchFamily="2" charset="-127"/>
              </a:defRPr>
            </a:lvl2pPr>
            <a:lvl3pPr marL="1143000" indent="-228600" latinLnBrk="0">
              <a:lnSpc>
                <a:spcPct val="100000"/>
              </a:lnSpc>
              <a:spcBef>
                <a:spcPts val="1000"/>
              </a:spcBef>
              <a:buFont typeface="Calibri" panose="020F0502020204030204" pitchFamily="34" charset="0"/>
              <a:buChar char="‒"/>
              <a:defRPr sz="1600">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3pPr>
            <a:lvl4pPr marL="1600200" indent="-228600" latinLnBrk="0">
              <a:lnSpc>
                <a:spcPct val="100000"/>
              </a:lnSpc>
              <a:spcBef>
                <a:spcPts val="1000"/>
              </a:spcBef>
              <a:buFont typeface="맑은 고딕" panose="020B0503020000020004" pitchFamily="50" charset="-127"/>
              <a:buChar char="〮"/>
              <a:defRPr sz="1400">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4pPr>
            <a:lvl5pPr marL="2057400" indent="-228600" latinLnBrk="0">
              <a:lnSpc>
                <a:spcPct val="100000"/>
              </a:lnSpc>
              <a:spcBef>
                <a:spcPts val="1000"/>
              </a:spcBef>
              <a:buFont typeface="Wingdings 2" panose="05020102010507070707" pitchFamily="18" charset="2"/>
              <a:buChar char=""/>
              <a:defRPr sz="1400">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endParaRPr lang="en-US" dirty="0"/>
          </a:p>
        </p:txBody>
      </p:sp>
    </p:spTree>
    <p:extLst>
      <p:ext uri="{BB962C8B-B14F-4D97-AF65-F5344CB8AC3E}">
        <p14:creationId xmlns:p14="http://schemas.microsoft.com/office/powerpoint/2010/main" val="288918417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제목 슬라이드">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dirty="0"/>
              <a:t>마스터 부제목 스타일 편집</a:t>
            </a:r>
            <a:endParaRPr lang="en-US" dirty="0"/>
          </a:p>
        </p:txBody>
      </p:sp>
      <p:sp>
        <p:nvSpPr>
          <p:cNvPr id="7" name="Title 1"/>
          <p:cNvSpPr>
            <a:spLocks noGrp="1"/>
          </p:cNvSpPr>
          <p:nvPr>
            <p:ph type="title"/>
          </p:nvPr>
        </p:nvSpPr>
        <p:spPr>
          <a:xfrm>
            <a:off x="831851" y="1491296"/>
            <a:ext cx="10515600" cy="955812"/>
          </a:xfrm>
        </p:spPr>
        <p:txBody>
          <a:bodyPr anchor="ctr" anchorCtr="0">
            <a:normAutofit/>
          </a:bodyPr>
          <a:lstStyle>
            <a:lvl1pPr>
              <a:defRPr sz="4000">
                <a:latin typeface="KoPub돋움체 Bold" panose="00000800000000000000" pitchFamily="2" charset="-127"/>
                <a:ea typeface="KoPub돋움체 Bold" panose="00000800000000000000" pitchFamily="2" charset="-127"/>
              </a:defRPr>
            </a:lvl1pPr>
          </a:lstStyle>
          <a:p>
            <a:r>
              <a:rPr lang="ko-KR" altLang="en-US" dirty="0"/>
              <a:t>마스터 제목 스타일 편집</a:t>
            </a:r>
            <a:endParaRPr lang="en-US" dirty="0"/>
          </a:p>
        </p:txBody>
      </p:sp>
      <p:cxnSp>
        <p:nvCxnSpPr>
          <p:cNvPr id="8" name="직선 연결선 7"/>
          <p:cNvCxnSpPr/>
          <p:nvPr userDrawn="1"/>
        </p:nvCxnSpPr>
        <p:spPr>
          <a:xfrm flipV="1">
            <a:off x="831851" y="2447110"/>
            <a:ext cx="10515600" cy="29227"/>
          </a:xfrm>
          <a:prstGeom prst="line">
            <a:avLst/>
          </a:prstGeom>
          <a:ln w="3810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370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제목 및 내용">
    <p:spTree>
      <p:nvGrpSpPr>
        <p:cNvPr id="1" name=""/>
        <p:cNvGrpSpPr/>
        <p:nvPr/>
      </p:nvGrpSpPr>
      <p:grpSpPr>
        <a:xfrm>
          <a:off x="0" y="0"/>
          <a:ext cx="0" cy="0"/>
          <a:chOff x="0" y="0"/>
          <a:chExt cx="0" cy="0"/>
        </a:xfrm>
      </p:grpSpPr>
      <p:sp>
        <p:nvSpPr>
          <p:cNvPr id="7" name="Title 1"/>
          <p:cNvSpPr>
            <a:spLocks noGrp="1"/>
          </p:cNvSpPr>
          <p:nvPr>
            <p:ph type="title"/>
          </p:nvPr>
        </p:nvSpPr>
        <p:spPr>
          <a:xfrm>
            <a:off x="429623" y="195944"/>
            <a:ext cx="11332755" cy="761999"/>
          </a:xfrm>
        </p:spPr>
        <p:txBody>
          <a:bodyPr>
            <a:normAutofit/>
          </a:bodyPr>
          <a:lstStyle>
            <a:lvl1pPr>
              <a:defRPr sz="3200" b="1">
                <a:latin typeface="KoPub돋움체 Bold" panose="00000800000000000000" pitchFamily="2" charset="-127"/>
                <a:ea typeface="KoPub돋움체 Bold" panose="00000800000000000000" pitchFamily="2" charset="-127"/>
              </a:defRPr>
            </a:lvl1pPr>
          </a:lstStyle>
          <a:p>
            <a:r>
              <a:rPr lang="ko-KR" altLang="en-US" dirty="0"/>
              <a:t>마스터 제목 스타일 편집</a:t>
            </a:r>
            <a:endParaRPr lang="en-US" dirty="0"/>
          </a:p>
        </p:txBody>
      </p:sp>
      <p:sp>
        <p:nvSpPr>
          <p:cNvPr id="8" name="Content Placeholder 2"/>
          <p:cNvSpPr>
            <a:spLocks noGrp="1"/>
          </p:cNvSpPr>
          <p:nvPr>
            <p:ph idx="1"/>
          </p:nvPr>
        </p:nvSpPr>
        <p:spPr>
          <a:xfrm>
            <a:off x="429623" y="1271451"/>
            <a:ext cx="11332755" cy="5033555"/>
          </a:xfrm>
        </p:spPr>
        <p:txBody>
          <a:bodyPr>
            <a:normAutofit/>
          </a:bodyPr>
          <a:lstStyle>
            <a:lvl1pPr marL="266700" indent="-266700" latinLnBrk="0">
              <a:buSzPct val="100000"/>
              <a:buFont typeface="Wingdings 2" panose="05020102010507070707" pitchFamily="18" charset="2"/>
              <a:buChar char=""/>
              <a:defRPr sz="2400">
                <a:latin typeface="KoPub돋움체 Bold" panose="00000800000000000000" pitchFamily="2" charset="-127"/>
                <a:ea typeface="KoPub돋움체 Bold" panose="00000800000000000000" pitchFamily="2" charset="-127"/>
              </a:defRPr>
            </a:lvl1pPr>
            <a:lvl2pPr marL="685800" indent="-228600" latinLnBrk="0">
              <a:buFont typeface="Wingdings 2" panose="05020102010507070707" pitchFamily="18" charset="2"/>
              <a:buChar char=""/>
              <a:defRPr sz="2000">
                <a:latin typeface="KoPub돋움체 Bold" panose="00000800000000000000" pitchFamily="2" charset="-127"/>
                <a:ea typeface="KoPub돋움체 Bold" panose="00000800000000000000" pitchFamily="2" charset="-127"/>
              </a:defRPr>
            </a:lvl2pPr>
            <a:lvl3pPr marL="1143000" indent="-228600" latinLnBrk="0">
              <a:buFont typeface="Calibri" panose="020F0502020204030204" pitchFamily="34" charset="0"/>
              <a:buChar char="‒"/>
              <a:defRPr sz="1800">
                <a:latin typeface="KoPub돋움체 Bold" panose="00000800000000000000" pitchFamily="2" charset="-127"/>
                <a:ea typeface="KoPub돋움체 Bold" panose="00000800000000000000" pitchFamily="2" charset="-127"/>
              </a:defRPr>
            </a:lvl3pPr>
            <a:lvl4pPr marL="1600200" indent="-228600" latinLnBrk="0">
              <a:buFont typeface="맑은 고딕" panose="020B0503020000020004" pitchFamily="50" charset="-127"/>
              <a:buChar char="〮"/>
              <a:defRPr sz="1600">
                <a:latin typeface="KoPub돋움체 Bold" panose="00000800000000000000" pitchFamily="2" charset="-127"/>
                <a:ea typeface="KoPub돋움체 Bold" panose="00000800000000000000" pitchFamily="2" charset="-127"/>
              </a:defRPr>
            </a:lvl4pPr>
            <a:lvl5pPr marL="2057400" indent="-228600" latinLnBrk="0">
              <a:buFont typeface="Wingdings 2" panose="05020102010507070707" pitchFamily="18" charset="2"/>
              <a:buChar char=""/>
              <a:defRPr sz="1600">
                <a:latin typeface="KoPub돋움체 Bold" panose="00000800000000000000" pitchFamily="2" charset="-127"/>
                <a:ea typeface="KoPub돋움체 Bold" panose="00000800000000000000" pitchFamily="2" charset="-127"/>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endParaRPr lang="en-US" dirty="0"/>
          </a:p>
        </p:txBody>
      </p:sp>
      <p:sp>
        <p:nvSpPr>
          <p:cNvPr id="9" name="Slide Number Placeholder 5"/>
          <p:cNvSpPr>
            <a:spLocks noGrp="1"/>
          </p:cNvSpPr>
          <p:nvPr>
            <p:ph type="sldNum" sz="quarter" idx="12"/>
          </p:nvPr>
        </p:nvSpPr>
        <p:spPr>
          <a:xfrm>
            <a:off x="8610600" y="6430370"/>
            <a:ext cx="3151777" cy="365125"/>
          </a:xfrm>
        </p:spPr>
        <p:txBody>
          <a:bodyPr/>
          <a:lstStyle/>
          <a:p>
            <a:fld id="{96F6E33C-608B-4FE7-86A1-D0D7EE07B18B}" type="slidenum">
              <a:rPr lang="ko-KR" altLang="en-US" smtClean="0"/>
              <a:t>‹#›</a:t>
            </a:fld>
            <a:endParaRPr lang="ko-KR" altLang="en-US"/>
          </a:p>
        </p:txBody>
      </p:sp>
      <p:cxnSp>
        <p:nvCxnSpPr>
          <p:cNvPr id="10" name="직선 연결선 9"/>
          <p:cNvCxnSpPr/>
          <p:nvPr userDrawn="1"/>
        </p:nvCxnSpPr>
        <p:spPr>
          <a:xfrm>
            <a:off x="429623" y="969537"/>
            <a:ext cx="11332755" cy="0"/>
          </a:xfrm>
          <a:prstGeom prst="line">
            <a:avLst/>
          </a:prstGeom>
          <a:ln w="3810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pic>
        <p:nvPicPr>
          <p:cNvPr id="11" name="그림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8689" t="71892" r="3525"/>
          <a:stretch/>
        </p:blipFill>
        <p:spPr>
          <a:xfrm>
            <a:off x="422010" y="6365966"/>
            <a:ext cx="2124585" cy="481400"/>
          </a:xfrm>
          <a:prstGeom prst="rect">
            <a:avLst/>
          </a:prstGeom>
        </p:spPr>
      </p:pic>
    </p:spTree>
    <p:extLst>
      <p:ext uri="{BB962C8B-B14F-4D97-AF65-F5344CB8AC3E}">
        <p14:creationId xmlns:p14="http://schemas.microsoft.com/office/powerpoint/2010/main" val="336285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F6E33C-608B-4FE7-86A1-D0D7EE07B18B}" type="slidenum">
              <a:rPr lang="ko-KR" altLang="en-US" smtClean="0"/>
              <a:t>‹#›</a:t>
            </a:fld>
            <a:endParaRPr lang="ko-KR" altLang="en-US"/>
          </a:p>
        </p:txBody>
      </p:sp>
      <p:cxnSp>
        <p:nvCxnSpPr>
          <p:cNvPr id="7" name="직선 연결선 6">
            <a:extLst>
              <a:ext uri="{FF2B5EF4-FFF2-40B4-BE49-F238E27FC236}">
                <a16:creationId xmlns:a16="http://schemas.microsoft.com/office/drawing/2014/main" id="{CACAA8C2-C318-BBA5-5457-622C5FA6C1D3}"/>
              </a:ext>
            </a:extLst>
          </p:cNvPr>
          <p:cNvCxnSpPr/>
          <p:nvPr userDrawn="1"/>
        </p:nvCxnSpPr>
        <p:spPr>
          <a:xfrm>
            <a:off x="429623" y="969537"/>
            <a:ext cx="11332755" cy="0"/>
          </a:xfrm>
          <a:prstGeom prst="line">
            <a:avLst/>
          </a:prstGeom>
          <a:ln w="3810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pic>
        <p:nvPicPr>
          <p:cNvPr id="8" name="그림 7">
            <a:extLst>
              <a:ext uri="{FF2B5EF4-FFF2-40B4-BE49-F238E27FC236}">
                <a16:creationId xmlns:a16="http://schemas.microsoft.com/office/drawing/2014/main" id="{9FF9CA2F-B90E-73A8-4657-017E82C692B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689" t="71892" r="3525"/>
          <a:stretch/>
        </p:blipFill>
        <p:spPr>
          <a:xfrm>
            <a:off x="422010" y="6365966"/>
            <a:ext cx="2124585" cy="481400"/>
          </a:xfrm>
          <a:prstGeom prst="rect">
            <a:avLst/>
          </a:prstGeom>
        </p:spPr>
      </p:pic>
    </p:spTree>
    <p:extLst>
      <p:ext uri="{BB962C8B-B14F-4D97-AF65-F5344CB8AC3E}">
        <p14:creationId xmlns:p14="http://schemas.microsoft.com/office/powerpoint/2010/main" val="325848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D7296D90-1A0C-4670-BB78-48B232EF3EED}" type="datetime1">
              <a:rPr lang="ko-KR" altLang="en-US" smtClean="0"/>
              <a:t>2026-07-28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273554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6B92D312-FD9F-42DF-A41F-79D2D6FCCFFE}" type="datetime1">
              <a:rPr lang="ko-KR" altLang="en-US" smtClean="0"/>
              <a:t>2026-07-28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221063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E94D93FE-21E4-4CBA-98A7-40F152473B58}" type="datetime1">
              <a:rPr lang="ko-KR" altLang="en-US" smtClean="0"/>
              <a:t>2026-07-28</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1102606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48E4D4AE-924E-460B-90D3-F4B7C0D5F8E2}" type="datetime1">
              <a:rPr lang="ko-KR" altLang="en-US" smtClean="0"/>
              <a:t>2026-07-28</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2333589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B4FF2B-25BB-429C-A6B2-359C6B75F068}" type="datetime1">
              <a:rPr lang="ko-KR" altLang="en-US" smtClean="0"/>
              <a:t>2026-07-28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46753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B38237FB-2700-4EDB-98DB-0207F05EBC6C}" type="datetime1">
              <a:rPr lang="ko-KR" altLang="en-US" smtClean="0"/>
              <a:t>2026-07-28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1693388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AAFEED21-1ECB-41CD-A690-9F83AA2A7757}" type="datetime1">
              <a:rPr lang="ko-KR" altLang="en-US" smtClean="0"/>
              <a:t>2026-07-28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245588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ECCF3-1E80-4EFC-B9F8-E76FB6BDBE51}" type="datetime1">
              <a:rPr lang="ko-KR" altLang="en-US" smtClean="0"/>
              <a:t>2026-07-28</a:t>
            </a:fld>
            <a:endParaRPr lang="ko-KR"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306103-5126-4115-869A-A1AF11FD5C09}" type="slidenum">
              <a:rPr lang="ko-KR" altLang="en-US" smtClean="0"/>
              <a:t>‹#›</a:t>
            </a:fld>
            <a:endParaRPr lang="ko-KR" altLang="en-US"/>
          </a:p>
        </p:txBody>
      </p:sp>
    </p:spTree>
    <p:extLst>
      <p:ext uri="{BB962C8B-B14F-4D97-AF65-F5344CB8AC3E}">
        <p14:creationId xmlns:p14="http://schemas.microsoft.com/office/powerpoint/2010/main" val="8750660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661" r:id="rId14"/>
    <p:sldLayoutId id="2147483662" r:id="rId15"/>
  </p:sldLayoutIdLst>
  <p:hf hdr="0" ft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4B68E53-37F7-4DEC-A2E4-8962022C78D9}"/>
              </a:ext>
            </a:extLst>
          </p:cNvPr>
          <p:cNvSpPr txBox="1"/>
          <p:nvPr/>
        </p:nvSpPr>
        <p:spPr>
          <a:xfrm>
            <a:off x="1168116" y="1645394"/>
            <a:ext cx="9853398" cy="1077218"/>
          </a:xfrm>
          <a:prstGeom prst="rect">
            <a:avLst/>
          </a:prstGeom>
          <a:noFill/>
        </p:spPr>
        <p:txBody>
          <a:bodyPr wrap="square" rtlCol="0">
            <a:spAutoFit/>
          </a:bodyPr>
          <a:lstStyle/>
          <a:p>
            <a:pPr algn="ctr"/>
            <a:r>
              <a:rPr lang="en-US" sz="3200" b="1" dirty="0" err="1">
                <a:ea typeface="KoPubWorld돋움체 Bold" panose="00000800000000000000"/>
              </a:rPr>
              <a:t>RadEval</a:t>
            </a:r>
            <a:r>
              <a:rPr lang="en-US" sz="3200" b="1" dirty="0">
                <a:ea typeface="KoPubWorld돋움체 Bold" panose="00000800000000000000"/>
              </a:rPr>
              <a:t>: A framework for radiology text evaluation </a:t>
            </a:r>
          </a:p>
          <a:p>
            <a:pPr algn="ctr"/>
            <a:r>
              <a:rPr lang="en-US" altLang="ko-KR" sz="3200" b="1" spc="-150" dirty="0">
                <a:solidFill>
                  <a:srgbClr val="000000"/>
                </a:solidFill>
                <a:latin typeface="KoPubWorld돋움체 Bold" panose="00000800000000000000" pitchFamily="2" charset="-127"/>
                <a:ea typeface="KoPubWorld돋움체 Bold" panose="00000800000000000000"/>
                <a:cs typeface="KoPubWorld돋움체 Bold" panose="00000800000000000000" pitchFamily="2" charset="-127"/>
              </a:rPr>
              <a:t>(EMNLP 2025)</a:t>
            </a:r>
          </a:p>
        </p:txBody>
      </p:sp>
      <p:cxnSp>
        <p:nvCxnSpPr>
          <p:cNvPr id="11" name="직선 연결선 10">
            <a:extLst>
              <a:ext uri="{FF2B5EF4-FFF2-40B4-BE49-F238E27FC236}">
                <a16:creationId xmlns:a16="http://schemas.microsoft.com/office/drawing/2014/main" id="{18F3127D-9AF5-4AA5-A260-A119480BE8FD}"/>
              </a:ext>
            </a:extLst>
          </p:cNvPr>
          <p:cNvCxnSpPr/>
          <p:nvPr/>
        </p:nvCxnSpPr>
        <p:spPr>
          <a:xfrm>
            <a:off x="5278800" y="1394745"/>
            <a:ext cx="1632031" cy="0"/>
          </a:xfrm>
          <a:prstGeom prst="line">
            <a:avLst/>
          </a:prstGeom>
          <a:ln w="38100">
            <a:solidFill>
              <a:srgbClr val="3E3E3E"/>
            </a:solidFill>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56E64E2-B93A-D1CF-6BCF-5F24A50994A9}"/>
              </a:ext>
            </a:extLst>
          </p:cNvPr>
          <p:cNvSpPr txBox="1"/>
          <p:nvPr/>
        </p:nvSpPr>
        <p:spPr>
          <a:xfrm>
            <a:off x="6910831" y="3093054"/>
            <a:ext cx="4839989" cy="1888979"/>
          </a:xfrm>
          <a:prstGeom prst="rect">
            <a:avLst/>
          </a:prstGeom>
          <a:noFill/>
        </p:spPr>
        <p:txBody>
          <a:bodyPr wrap="square" rtlCol="0">
            <a:spAutoFit/>
          </a:bodyPr>
          <a:lstStyle/>
          <a:p>
            <a:pPr algn="r">
              <a:lnSpc>
                <a:spcPct val="150000"/>
              </a:lnSpc>
            </a:pPr>
            <a:r>
              <a:rPr lang="en-US" altLang="ko-KR"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rPr>
              <a:t>2026.07.28</a:t>
            </a:r>
          </a:p>
          <a:p>
            <a:pPr algn="r"/>
            <a:endParaRPr lang="en-US" altLang="ko-KR" sz="1100"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endParaRPr>
          </a:p>
          <a:p>
            <a:pPr algn="r"/>
            <a:endParaRPr lang="en-US" altLang="ko-KR"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endParaRPr>
          </a:p>
          <a:p>
            <a:pPr algn="r"/>
            <a:endParaRPr lang="en-US" altLang="ko-KR"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endParaRPr>
          </a:p>
          <a:p>
            <a:pPr algn="r"/>
            <a:r>
              <a:rPr lang="en-US" altLang="ko-KR"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rPr>
              <a:t>Chudhary Shoaib Ahmad </a:t>
            </a:r>
          </a:p>
          <a:p>
            <a:pPr algn="r">
              <a:lnSpc>
                <a:spcPct val="150000"/>
              </a:lnSpc>
            </a:pPr>
            <a:r>
              <a:rPr lang="en-US" altLang="ko-KR" dirty="0">
                <a:solidFill>
                  <a:srgbClr val="232F3F"/>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rPr>
              <a:t>Department of Computer Science</a:t>
            </a:r>
          </a:p>
        </p:txBody>
      </p:sp>
    </p:spTree>
    <p:extLst>
      <p:ext uri="{BB962C8B-B14F-4D97-AF65-F5344CB8AC3E}">
        <p14:creationId xmlns:p14="http://schemas.microsoft.com/office/powerpoint/2010/main" val="3368230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AD460-FEF7-426C-A3A0-570A3222030F}"/>
              </a:ext>
            </a:extLst>
          </p:cNvPr>
          <p:cNvSpPr>
            <a:spLocks noGrp="1"/>
          </p:cNvSpPr>
          <p:nvPr>
            <p:ph type="body" sz="quarter" idx="10"/>
          </p:nvPr>
        </p:nvSpPr>
        <p:spPr/>
        <p:txBody>
          <a:bodyPr/>
          <a:lstStyle/>
          <a:p>
            <a:r>
              <a:rPr lang="en-US" dirty="0"/>
              <a:t>Benchmarking datasets</a:t>
            </a:r>
            <a:endParaRPr lang="en-US" altLang="ko-KR" sz="2400" dirty="0"/>
          </a:p>
        </p:txBody>
      </p:sp>
      <p:sp>
        <p:nvSpPr>
          <p:cNvPr id="3" name="Content Placeholder 2">
            <a:extLst>
              <a:ext uri="{FF2B5EF4-FFF2-40B4-BE49-F238E27FC236}">
                <a16:creationId xmlns:a16="http://schemas.microsoft.com/office/drawing/2014/main" id="{65B6D3B9-A85C-409F-8696-A32AA886000C}"/>
              </a:ext>
            </a:extLst>
          </p:cNvPr>
          <p:cNvSpPr>
            <a:spLocks noGrp="1"/>
          </p:cNvSpPr>
          <p:nvPr>
            <p:ph idx="1"/>
          </p:nvPr>
        </p:nvSpPr>
        <p:spPr/>
        <p:txBody>
          <a:bodyPr/>
          <a:lstStyle/>
          <a:p>
            <a:r>
              <a:rPr lang="en-US" dirty="0"/>
              <a:t>The authors evaluate models on three public chest X-ray report datasets.</a:t>
            </a:r>
          </a:p>
          <a:p>
            <a:endParaRPr lang="en-US" dirty="0"/>
          </a:p>
          <a:p>
            <a:endParaRPr lang="en-US" dirty="0"/>
          </a:p>
          <a:p>
            <a:endParaRPr lang="en-US" dirty="0"/>
          </a:p>
          <a:p>
            <a:endParaRPr lang="en-US" dirty="0"/>
          </a:p>
          <a:p>
            <a:endParaRPr lang="en-US" dirty="0"/>
          </a:p>
          <a:p>
            <a:endParaRPr lang="en-US" dirty="0"/>
          </a:p>
          <a:p>
            <a:endParaRPr lang="en-US" dirty="0"/>
          </a:p>
          <a:p>
            <a:pPr lvl="1"/>
            <a:r>
              <a:rPr lang="en-US" dirty="0"/>
              <a:t>Findings and Impression are evaluated separately because they are different sections with different roles.</a:t>
            </a:r>
            <a:endParaRPr lang="en-PK" dirty="0"/>
          </a:p>
        </p:txBody>
      </p:sp>
      <p:sp>
        <p:nvSpPr>
          <p:cNvPr id="4" name="Rectangle 3">
            <a:extLst>
              <a:ext uri="{FF2B5EF4-FFF2-40B4-BE49-F238E27FC236}">
                <a16:creationId xmlns:a16="http://schemas.microsoft.com/office/drawing/2014/main" id="{57F1E5CF-D1FA-4824-9FD1-4BC820628992}"/>
              </a:ext>
            </a:extLst>
          </p:cNvPr>
          <p:cNvSpPr/>
          <p:nvPr/>
        </p:nvSpPr>
        <p:spPr>
          <a:xfrm>
            <a:off x="1256145" y="1524000"/>
            <a:ext cx="2743200" cy="2946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MIMIC-CXR </a:t>
            </a:r>
          </a:p>
          <a:p>
            <a:endParaRPr lang="en-US" dirty="0">
              <a:solidFill>
                <a:schemeClr val="accent1">
                  <a:lumMod val="50000"/>
                </a:schemeClr>
              </a:solidFill>
            </a:endParaRPr>
          </a:p>
          <a:p>
            <a:r>
              <a:rPr lang="en-US" dirty="0">
                <a:solidFill>
                  <a:schemeClr val="accent1">
                    <a:lumMod val="50000"/>
                  </a:schemeClr>
                </a:solidFill>
              </a:rPr>
              <a:t>377,110 images 227,835 studies Test: 2,347 Findings /2,224 Impressions</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621AE866-4526-415C-8AEB-0D96239CC4A8}"/>
              </a:ext>
            </a:extLst>
          </p:cNvPr>
          <p:cNvSpPr/>
          <p:nvPr/>
        </p:nvSpPr>
        <p:spPr>
          <a:xfrm>
            <a:off x="4648200" y="1524000"/>
            <a:ext cx="2743200" cy="2946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1">
                    <a:lumMod val="50000"/>
                  </a:schemeClr>
                </a:solidFill>
              </a:rPr>
              <a:t>CheXpert</a:t>
            </a:r>
            <a:r>
              <a:rPr lang="en-US" dirty="0">
                <a:solidFill>
                  <a:schemeClr val="accent1">
                    <a:lumMod val="50000"/>
                  </a:schemeClr>
                </a:solidFill>
              </a:rPr>
              <a:t>-Plus </a:t>
            </a:r>
          </a:p>
          <a:p>
            <a:endParaRPr lang="en-US" dirty="0">
              <a:solidFill>
                <a:schemeClr val="accent1">
                  <a:lumMod val="50000"/>
                </a:schemeClr>
              </a:solidFill>
            </a:endParaRPr>
          </a:p>
          <a:p>
            <a:r>
              <a:rPr lang="en-US" dirty="0">
                <a:solidFill>
                  <a:schemeClr val="accent1">
                    <a:lumMod val="50000"/>
                  </a:schemeClr>
                </a:solidFill>
              </a:rPr>
              <a:t>223,462 image-report pairs 187,711 studies Validation: 74 Findings/ 234 Impressions</a:t>
            </a:r>
            <a:endParaRPr lang="en-PK" dirty="0">
              <a:solidFill>
                <a:schemeClr val="accent1">
                  <a:lumMod val="50000"/>
                </a:schemeClr>
              </a:solidFill>
            </a:endParaRPr>
          </a:p>
        </p:txBody>
      </p:sp>
      <p:sp>
        <p:nvSpPr>
          <p:cNvPr id="6" name="Rectangle 5">
            <a:extLst>
              <a:ext uri="{FF2B5EF4-FFF2-40B4-BE49-F238E27FC236}">
                <a16:creationId xmlns:a16="http://schemas.microsoft.com/office/drawing/2014/main" id="{0F43593E-EBD9-49C7-AC75-39FF0550B7D2}"/>
              </a:ext>
            </a:extLst>
          </p:cNvPr>
          <p:cNvSpPr/>
          <p:nvPr/>
        </p:nvSpPr>
        <p:spPr>
          <a:xfrm>
            <a:off x="8040255" y="1524000"/>
            <a:ext cx="2743200" cy="2946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ReXGradient-160K </a:t>
            </a:r>
          </a:p>
          <a:p>
            <a:endParaRPr lang="en-US" dirty="0">
              <a:solidFill>
                <a:schemeClr val="accent1">
                  <a:lumMod val="50000"/>
                </a:schemeClr>
              </a:solidFill>
            </a:endParaRPr>
          </a:p>
          <a:p>
            <a:r>
              <a:rPr lang="en-US" dirty="0">
                <a:solidFill>
                  <a:schemeClr val="accent1">
                    <a:lumMod val="50000"/>
                  </a:schemeClr>
                </a:solidFill>
              </a:rPr>
              <a:t>160,000 image-report pairs 109,487 </a:t>
            </a:r>
            <a:r>
              <a:rPr lang="az-Cyrl-AZ" dirty="0">
                <a:solidFill>
                  <a:schemeClr val="accent1">
                    <a:lumMod val="50000"/>
                  </a:schemeClr>
                </a:solidFill>
              </a:rPr>
              <a:t>р</a:t>
            </a:r>
            <a:r>
              <a:rPr lang="en-US" dirty="0" err="1">
                <a:solidFill>
                  <a:schemeClr val="accent1">
                    <a:lumMod val="50000"/>
                  </a:schemeClr>
                </a:solidFill>
              </a:rPr>
              <a:t>atients</a:t>
            </a:r>
            <a:r>
              <a:rPr lang="en-US" dirty="0">
                <a:solidFill>
                  <a:schemeClr val="accent1">
                    <a:lumMod val="50000"/>
                  </a:schemeClr>
                </a:solidFill>
              </a:rPr>
              <a:t> Test: 10,000 Findings + Impressions</a:t>
            </a:r>
            <a:endParaRPr lang="en-PK" dirty="0">
              <a:solidFill>
                <a:schemeClr val="accent1">
                  <a:lumMod val="50000"/>
                </a:schemeClr>
              </a:solidFill>
            </a:endParaRPr>
          </a:p>
        </p:txBody>
      </p:sp>
    </p:spTree>
    <p:extLst>
      <p:ext uri="{BB962C8B-B14F-4D97-AF65-F5344CB8AC3E}">
        <p14:creationId xmlns:p14="http://schemas.microsoft.com/office/powerpoint/2010/main" val="1425076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469F3-310E-4E28-8CF0-CABF29D5F11D}"/>
              </a:ext>
            </a:extLst>
          </p:cNvPr>
          <p:cNvSpPr>
            <a:spLocks noGrp="1"/>
          </p:cNvSpPr>
          <p:nvPr>
            <p:ph type="body" sz="quarter" idx="10"/>
          </p:nvPr>
        </p:nvSpPr>
        <p:spPr/>
        <p:txBody>
          <a:bodyPr/>
          <a:lstStyle/>
          <a:p>
            <a:r>
              <a:rPr lang="en-US" dirty="0"/>
              <a:t>Benchmarking datasets</a:t>
            </a:r>
            <a:endParaRPr lang="en-US" altLang="ko-KR" sz="2400" dirty="0"/>
          </a:p>
        </p:txBody>
      </p:sp>
      <p:sp>
        <p:nvSpPr>
          <p:cNvPr id="3" name="Content Placeholder 2">
            <a:extLst>
              <a:ext uri="{FF2B5EF4-FFF2-40B4-BE49-F238E27FC236}">
                <a16:creationId xmlns:a16="http://schemas.microsoft.com/office/drawing/2014/main" id="{51D6B6BF-1D92-4A4C-88E8-6970A38A699B}"/>
              </a:ext>
            </a:extLst>
          </p:cNvPr>
          <p:cNvSpPr>
            <a:spLocks noGrp="1"/>
          </p:cNvSpPr>
          <p:nvPr>
            <p:ph idx="1"/>
          </p:nvPr>
        </p:nvSpPr>
        <p:spPr/>
        <p:txBody>
          <a:bodyPr/>
          <a:lstStyle/>
          <a:p>
            <a:r>
              <a:rPr lang="en-US" b="1" dirty="0"/>
              <a:t>Baseline RRG models </a:t>
            </a:r>
          </a:p>
          <a:p>
            <a:pPr lvl="1"/>
            <a:r>
              <a:rPr lang="en-US" dirty="0"/>
              <a:t>The benchmark includes varied architectures and training styles. </a:t>
            </a:r>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r>
              <a:rPr lang="en-US" dirty="0"/>
              <a:t>This variety helps </a:t>
            </a:r>
            <a:r>
              <a:rPr lang="en-US" dirty="0" err="1"/>
              <a:t>RadEval</a:t>
            </a:r>
            <a:r>
              <a:rPr lang="en-US" dirty="0"/>
              <a:t> demonstrate broad benchmarking rather than a one-model showcase.</a:t>
            </a:r>
            <a:endParaRPr lang="en-PK" b="1" dirty="0"/>
          </a:p>
        </p:txBody>
      </p:sp>
      <p:sp>
        <p:nvSpPr>
          <p:cNvPr id="4" name="Rectangle 3">
            <a:extLst>
              <a:ext uri="{FF2B5EF4-FFF2-40B4-BE49-F238E27FC236}">
                <a16:creationId xmlns:a16="http://schemas.microsoft.com/office/drawing/2014/main" id="{09D8975B-0A96-427D-BFF5-F00A394AD100}"/>
              </a:ext>
            </a:extLst>
          </p:cNvPr>
          <p:cNvSpPr/>
          <p:nvPr/>
        </p:nvSpPr>
        <p:spPr>
          <a:xfrm>
            <a:off x="1413358" y="1904103"/>
            <a:ext cx="2872509" cy="1283855"/>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1">
                    <a:lumMod val="50000"/>
                  </a:schemeClr>
                </a:solidFill>
              </a:rPr>
              <a:t>CheXpert</a:t>
            </a:r>
            <a:r>
              <a:rPr lang="en-US" dirty="0">
                <a:solidFill>
                  <a:schemeClr val="accent1">
                    <a:lumMod val="50000"/>
                  </a:schemeClr>
                </a:solidFill>
              </a:rPr>
              <a:t>-Plus </a:t>
            </a:r>
          </a:p>
          <a:p>
            <a:r>
              <a:rPr lang="en-US" dirty="0">
                <a:solidFill>
                  <a:schemeClr val="accent1">
                    <a:lumMod val="50000"/>
                  </a:schemeClr>
                </a:solidFill>
              </a:rPr>
              <a:t>SwinV2 encoder + BERT decoder Separate Findings/Impression models</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2BCF9377-EC40-453E-83B6-75DE42A77395}"/>
              </a:ext>
            </a:extLst>
          </p:cNvPr>
          <p:cNvSpPr/>
          <p:nvPr/>
        </p:nvSpPr>
        <p:spPr>
          <a:xfrm>
            <a:off x="4752369" y="3484418"/>
            <a:ext cx="2872509" cy="1283855"/>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Med-</a:t>
            </a:r>
            <a:r>
              <a:rPr lang="en-US" dirty="0" err="1">
                <a:solidFill>
                  <a:schemeClr val="accent1">
                    <a:lumMod val="50000"/>
                  </a:schemeClr>
                </a:solidFill>
              </a:rPr>
              <a:t>CXRGen</a:t>
            </a:r>
            <a:r>
              <a:rPr lang="en-US" dirty="0">
                <a:solidFill>
                  <a:schemeClr val="accent1">
                    <a:lumMod val="50000"/>
                  </a:schemeClr>
                </a:solidFill>
              </a:rPr>
              <a:t> </a:t>
            </a:r>
          </a:p>
          <a:p>
            <a:r>
              <a:rPr lang="en-US" dirty="0" err="1">
                <a:solidFill>
                  <a:schemeClr val="accent1">
                    <a:lumMod val="50000"/>
                  </a:schemeClr>
                </a:solidFill>
              </a:rPr>
              <a:t>LLaVA</a:t>
            </a:r>
            <a:r>
              <a:rPr lang="en-US" dirty="0">
                <a:solidFill>
                  <a:schemeClr val="accent1">
                    <a:lumMod val="50000"/>
                  </a:schemeClr>
                </a:solidFill>
              </a:rPr>
              <a:t>-Med based Multi-image stitching + instruction tuning</a:t>
            </a:r>
            <a:endParaRPr lang="en-PK" dirty="0">
              <a:solidFill>
                <a:schemeClr val="accent1">
                  <a:lumMod val="50000"/>
                </a:schemeClr>
              </a:solidFill>
            </a:endParaRPr>
          </a:p>
        </p:txBody>
      </p:sp>
      <p:sp>
        <p:nvSpPr>
          <p:cNvPr id="6" name="Rectangle 5">
            <a:extLst>
              <a:ext uri="{FF2B5EF4-FFF2-40B4-BE49-F238E27FC236}">
                <a16:creationId xmlns:a16="http://schemas.microsoft.com/office/drawing/2014/main" id="{D8D85096-8AF4-4FDE-BDB3-2BB1AA076555}"/>
              </a:ext>
            </a:extLst>
          </p:cNvPr>
          <p:cNvSpPr/>
          <p:nvPr/>
        </p:nvSpPr>
        <p:spPr>
          <a:xfrm>
            <a:off x="1413358" y="3484418"/>
            <a:ext cx="2872509" cy="1283855"/>
          </a:xfrm>
          <a:prstGeom prst="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Libra </a:t>
            </a:r>
          </a:p>
          <a:p>
            <a:r>
              <a:rPr lang="en-US" dirty="0">
                <a:solidFill>
                  <a:schemeClr val="accent5">
                    <a:lumMod val="50000"/>
                  </a:schemeClr>
                </a:solidFill>
              </a:rPr>
              <a:t>Temporal MLLM Uses paired X-rays for progression</a:t>
            </a:r>
            <a:endParaRPr lang="en-PK" dirty="0">
              <a:solidFill>
                <a:schemeClr val="accent5">
                  <a:lumMod val="50000"/>
                </a:schemeClr>
              </a:solidFill>
            </a:endParaRPr>
          </a:p>
        </p:txBody>
      </p:sp>
      <p:sp>
        <p:nvSpPr>
          <p:cNvPr id="7" name="Rectangle 6">
            <a:extLst>
              <a:ext uri="{FF2B5EF4-FFF2-40B4-BE49-F238E27FC236}">
                <a16:creationId xmlns:a16="http://schemas.microsoft.com/office/drawing/2014/main" id="{D9867718-4415-4D93-B8AC-FC58E3624AEF}"/>
              </a:ext>
            </a:extLst>
          </p:cNvPr>
          <p:cNvSpPr/>
          <p:nvPr/>
        </p:nvSpPr>
        <p:spPr>
          <a:xfrm>
            <a:off x="4752370" y="1904103"/>
            <a:ext cx="2872509" cy="1283855"/>
          </a:xfrm>
          <a:prstGeom prst="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5">
                    <a:lumMod val="50000"/>
                  </a:schemeClr>
                </a:solidFill>
              </a:rPr>
              <a:t>CheXagent</a:t>
            </a:r>
            <a:r>
              <a:rPr lang="en-US" dirty="0">
                <a:solidFill>
                  <a:schemeClr val="accent5">
                    <a:lumMod val="50000"/>
                  </a:schemeClr>
                </a:solidFill>
              </a:rPr>
              <a:t> </a:t>
            </a:r>
          </a:p>
          <a:p>
            <a:r>
              <a:rPr lang="en-US" dirty="0">
                <a:solidFill>
                  <a:schemeClr val="accent5">
                    <a:lumMod val="50000"/>
                  </a:schemeClr>
                </a:solidFill>
              </a:rPr>
              <a:t>Instruction-tuned CXR foundation model Trained on </a:t>
            </a:r>
            <a:r>
              <a:rPr lang="en-US" dirty="0" err="1">
                <a:solidFill>
                  <a:schemeClr val="accent5">
                    <a:lumMod val="50000"/>
                  </a:schemeClr>
                </a:solidFill>
              </a:rPr>
              <a:t>CheXinstruct</a:t>
            </a:r>
            <a:endParaRPr lang="en-PK" dirty="0">
              <a:solidFill>
                <a:schemeClr val="accent5">
                  <a:lumMod val="50000"/>
                </a:schemeClr>
              </a:solidFill>
            </a:endParaRPr>
          </a:p>
        </p:txBody>
      </p:sp>
      <p:sp>
        <p:nvSpPr>
          <p:cNvPr id="8" name="Rectangle 7">
            <a:extLst>
              <a:ext uri="{FF2B5EF4-FFF2-40B4-BE49-F238E27FC236}">
                <a16:creationId xmlns:a16="http://schemas.microsoft.com/office/drawing/2014/main" id="{D159C39B-7A09-4222-8005-E2DB7E346F8B}"/>
              </a:ext>
            </a:extLst>
          </p:cNvPr>
          <p:cNvSpPr/>
          <p:nvPr/>
        </p:nvSpPr>
        <p:spPr>
          <a:xfrm>
            <a:off x="8091381" y="1904103"/>
            <a:ext cx="2872509" cy="1283855"/>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MAIRA-2 </a:t>
            </a:r>
          </a:p>
          <a:p>
            <a:r>
              <a:rPr lang="en-US" dirty="0">
                <a:solidFill>
                  <a:schemeClr val="accent1">
                    <a:lumMod val="50000"/>
                  </a:schemeClr>
                </a:solidFill>
              </a:rPr>
              <a:t>Grounded report generation Text + spatial localization</a:t>
            </a:r>
            <a:endParaRPr lang="en-PK" dirty="0">
              <a:solidFill>
                <a:schemeClr val="accent1">
                  <a:lumMod val="50000"/>
                </a:schemeClr>
              </a:solidFill>
            </a:endParaRPr>
          </a:p>
        </p:txBody>
      </p:sp>
    </p:spTree>
    <p:extLst>
      <p:ext uri="{BB962C8B-B14F-4D97-AF65-F5344CB8AC3E}">
        <p14:creationId xmlns:p14="http://schemas.microsoft.com/office/powerpoint/2010/main" val="1283635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351C1A-AB4D-43B0-BDA7-47D3AFACE4E8}"/>
              </a:ext>
            </a:extLst>
          </p:cNvPr>
          <p:cNvSpPr>
            <a:spLocks noGrp="1"/>
          </p:cNvSpPr>
          <p:nvPr>
            <p:ph type="body" sz="quarter" idx="10"/>
          </p:nvPr>
        </p:nvSpPr>
        <p:spPr/>
        <p:txBody>
          <a:bodyPr/>
          <a:lstStyle/>
          <a:p>
            <a:r>
              <a:rPr lang="en-US" dirty="0"/>
              <a:t>RadEvalBERTScore</a:t>
            </a:r>
            <a:endParaRPr lang="en-PK" dirty="0"/>
          </a:p>
        </p:txBody>
      </p:sp>
      <p:sp>
        <p:nvSpPr>
          <p:cNvPr id="3" name="Content Placeholder 2">
            <a:extLst>
              <a:ext uri="{FF2B5EF4-FFF2-40B4-BE49-F238E27FC236}">
                <a16:creationId xmlns:a16="http://schemas.microsoft.com/office/drawing/2014/main" id="{DE0260A7-D98B-4F50-B336-B893E18F8C37}"/>
              </a:ext>
            </a:extLst>
          </p:cNvPr>
          <p:cNvSpPr>
            <a:spLocks noGrp="1"/>
          </p:cNvSpPr>
          <p:nvPr>
            <p:ph idx="1"/>
          </p:nvPr>
        </p:nvSpPr>
        <p:spPr/>
        <p:txBody>
          <a:bodyPr/>
          <a:lstStyle/>
          <a:p>
            <a:r>
              <a:rPr lang="en-US" b="1" dirty="0"/>
              <a:t>RadEvalBERTScore: domain-specific encoder</a:t>
            </a:r>
          </a:p>
          <a:p>
            <a:pPr lvl="1"/>
            <a:r>
              <a:rPr lang="en-US" dirty="0"/>
              <a:t>The authors train a radiology text encoder to improve semantic representation.</a:t>
            </a:r>
          </a:p>
          <a:p>
            <a:pPr lvl="1"/>
            <a:endParaRPr lang="en-US" dirty="0"/>
          </a:p>
          <a:p>
            <a:pPr lvl="1"/>
            <a:endParaRPr lang="en-US" dirty="0"/>
          </a:p>
          <a:p>
            <a:pPr lvl="1"/>
            <a:endParaRPr lang="en-US" dirty="0"/>
          </a:p>
          <a:p>
            <a:pPr lvl="1"/>
            <a:endParaRPr lang="en-US" dirty="0"/>
          </a:p>
          <a:p>
            <a:pPr lvl="1"/>
            <a:r>
              <a:rPr lang="en-US" dirty="0"/>
              <a:t>Training data: MIMIC-CXR, </a:t>
            </a:r>
            <a:r>
              <a:rPr lang="en-US" dirty="0" err="1"/>
              <a:t>CheXpert</a:t>
            </a:r>
            <a:r>
              <a:rPr lang="en-US" dirty="0"/>
              <a:t>, and ReXGradient-160K report sections. </a:t>
            </a:r>
          </a:p>
          <a:p>
            <a:pPr lvl="1"/>
            <a:r>
              <a:rPr lang="en-US" dirty="0"/>
              <a:t>Purpose: learn clinically meaningful semantic relationships between reports. </a:t>
            </a:r>
          </a:p>
          <a:p>
            <a:pPr lvl="1"/>
            <a:r>
              <a:rPr lang="en-US" dirty="0"/>
              <a:t>Evaluation: zero-shot report-to-report retrieval. </a:t>
            </a:r>
            <a:endParaRPr lang="en-PK" dirty="0"/>
          </a:p>
        </p:txBody>
      </p:sp>
      <p:sp>
        <p:nvSpPr>
          <p:cNvPr id="4" name="Rectangle 3">
            <a:extLst>
              <a:ext uri="{FF2B5EF4-FFF2-40B4-BE49-F238E27FC236}">
                <a16:creationId xmlns:a16="http://schemas.microsoft.com/office/drawing/2014/main" id="{0670A713-7E04-443F-98A1-6C9AE27FF93E}"/>
              </a:ext>
            </a:extLst>
          </p:cNvPr>
          <p:cNvSpPr/>
          <p:nvPr/>
        </p:nvSpPr>
        <p:spPr>
          <a:xfrm>
            <a:off x="1468322" y="1999673"/>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1">
                    <a:lumMod val="50000"/>
                  </a:schemeClr>
                </a:solidFill>
              </a:rPr>
              <a:t>ModernBERT</a:t>
            </a:r>
            <a:r>
              <a:rPr lang="en-US" dirty="0">
                <a:solidFill>
                  <a:schemeClr val="accent1">
                    <a:lumMod val="50000"/>
                  </a:schemeClr>
                </a:solidFill>
              </a:rPr>
              <a:t>-base</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F15284F1-57B9-43D4-8CB8-4687B2D2544D}"/>
              </a:ext>
            </a:extLst>
          </p:cNvPr>
          <p:cNvSpPr/>
          <p:nvPr/>
        </p:nvSpPr>
        <p:spPr>
          <a:xfrm>
            <a:off x="3957783" y="2004291"/>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5">
                    <a:lumMod val="50000"/>
                  </a:schemeClr>
                </a:solidFill>
              </a:rPr>
              <a:t>SimCSE</a:t>
            </a:r>
            <a:r>
              <a:rPr lang="en-US" dirty="0">
                <a:solidFill>
                  <a:schemeClr val="accent5">
                    <a:lumMod val="50000"/>
                  </a:schemeClr>
                </a:solidFill>
              </a:rPr>
              <a:t> contrastive learning</a:t>
            </a:r>
            <a:endParaRPr lang="en-PK" dirty="0">
              <a:solidFill>
                <a:schemeClr val="accent5">
                  <a:lumMod val="50000"/>
                </a:schemeClr>
              </a:solidFill>
            </a:endParaRPr>
          </a:p>
        </p:txBody>
      </p:sp>
      <p:sp>
        <p:nvSpPr>
          <p:cNvPr id="6" name="Rectangle 5">
            <a:extLst>
              <a:ext uri="{FF2B5EF4-FFF2-40B4-BE49-F238E27FC236}">
                <a16:creationId xmlns:a16="http://schemas.microsoft.com/office/drawing/2014/main" id="{6BA228F9-0B28-4202-9FEE-F7AE4288168E}"/>
              </a:ext>
            </a:extLst>
          </p:cNvPr>
          <p:cNvSpPr/>
          <p:nvPr/>
        </p:nvSpPr>
        <p:spPr>
          <a:xfrm>
            <a:off x="6447244" y="1999673"/>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Radiology text Findings + Impression</a:t>
            </a:r>
            <a:endParaRPr lang="en-PK" dirty="0">
              <a:solidFill>
                <a:schemeClr val="accent1">
                  <a:lumMod val="50000"/>
                </a:schemeClr>
              </a:solidFill>
            </a:endParaRPr>
          </a:p>
        </p:txBody>
      </p:sp>
      <p:sp>
        <p:nvSpPr>
          <p:cNvPr id="7" name="Rectangle 6">
            <a:extLst>
              <a:ext uri="{FF2B5EF4-FFF2-40B4-BE49-F238E27FC236}">
                <a16:creationId xmlns:a16="http://schemas.microsoft.com/office/drawing/2014/main" id="{804B4C6C-273B-4143-86F9-C0E93AD6CE1F}"/>
              </a:ext>
            </a:extLst>
          </p:cNvPr>
          <p:cNvSpPr/>
          <p:nvPr/>
        </p:nvSpPr>
        <p:spPr>
          <a:xfrm>
            <a:off x="8936705" y="1999673"/>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5">
                    <a:lumMod val="50000"/>
                  </a:schemeClr>
                </a:solidFill>
              </a:rPr>
              <a:t>RadEvalBERT</a:t>
            </a:r>
            <a:r>
              <a:rPr lang="en-US" dirty="0">
                <a:solidFill>
                  <a:schemeClr val="accent5">
                    <a:lumMod val="50000"/>
                  </a:schemeClr>
                </a:solidFill>
              </a:rPr>
              <a:t> encoder</a:t>
            </a:r>
            <a:endParaRPr lang="en-PK" dirty="0">
              <a:solidFill>
                <a:schemeClr val="accent5">
                  <a:lumMod val="50000"/>
                </a:schemeClr>
              </a:solidFill>
            </a:endParaRPr>
          </a:p>
        </p:txBody>
      </p:sp>
      <p:cxnSp>
        <p:nvCxnSpPr>
          <p:cNvPr id="9" name="Straight Arrow Connector 8">
            <a:extLst>
              <a:ext uri="{FF2B5EF4-FFF2-40B4-BE49-F238E27FC236}">
                <a16:creationId xmlns:a16="http://schemas.microsoft.com/office/drawing/2014/main" id="{0ECF25E4-9D79-4479-A184-F3F1760C30DF}"/>
              </a:ext>
            </a:extLst>
          </p:cNvPr>
          <p:cNvCxnSpPr>
            <a:stCxn id="4" idx="3"/>
          </p:cNvCxnSpPr>
          <p:nvPr/>
        </p:nvCxnSpPr>
        <p:spPr>
          <a:xfrm>
            <a:off x="3075449" y="2553855"/>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18788B6A-AAF4-4A3F-A5B6-D6B038C5355D}"/>
              </a:ext>
            </a:extLst>
          </p:cNvPr>
          <p:cNvCxnSpPr>
            <a:stCxn id="5" idx="3"/>
            <a:endCxn id="6" idx="1"/>
          </p:cNvCxnSpPr>
          <p:nvPr/>
        </p:nvCxnSpPr>
        <p:spPr>
          <a:xfrm flipV="1">
            <a:off x="5564910" y="2553855"/>
            <a:ext cx="882334" cy="46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B0029EA8-35FA-4BA9-8FDD-E0AF8E734714}"/>
              </a:ext>
            </a:extLst>
          </p:cNvPr>
          <p:cNvCxnSpPr>
            <a:stCxn id="6" idx="3"/>
            <a:endCxn id="7" idx="1"/>
          </p:cNvCxnSpPr>
          <p:nvPr/>
        </p:nvCxnSpPr>
        <p:spPr>
          <a:xfrm>
            <a:off x="8054371" y="2553855"/>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31582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EA06A0-DA01-4CC7-ABDC-BCB1A443C064}"/>
              </a:ext>
            </a:extLst>
          </p:cNvPr>
          <p:cNvSpPr>
            <a:spLocks noGrp="1"/>
          </p:cNvSpPr>
          <p:nvPr>
            <p:ph type="body" sz="quarter" idx="10"/>
          </p:nvPr>
        </p:nvSpPr>
        <p:spPr/>
        <p:txBody>
          <a:bodyPr/>
          <a:lstStyle/>
          <a:p>
            <a:r>
              <a:rPr lang="en-US" dirty="0"/>
              <a:t>RadEvalBERTScore</a:t>
            </a:r>
            <a:endParaRPr lang="en-PK" dirty="0"/>
          </a:p>
        </p:txBody>
      </p:sp>
      <p:sp>
        <p:nvSpPr>
          <p:cNvPr id="3" name="Content Placeholder 2">
            <a:extLst>
              <a:ext uri="{FF2B5EF4-FFF2-40B4-BE49-F238E27FC236}">
                <a16:creationId xmlns:a16="http://schemas.microsoft.com/office/drawing/2014/main" id="{F0F71A28-A7DA-4CF2-ABC7-8D2F3F859CB6}"/>
              </a:ext>
            </a:extLst>
          </p:cNvPr>
          <p:cNvSpPr>
            <a:spLocks noGrp="1"/>
          </p:cNvSpPr>
          <p:nvPr>
            <p:ph idx="1"/>
          </p:nvPr>
        </p:nvSpPr>
        <p:spPr/>
        <p:txBody>
          <a:bodyPr/>
          <a:lstStyle/>
          <a:p>
            <a:r>
              <a:rPr lang="en-US" b="1" dirty="0"/>
              <a:t>Zero-shot report-to-report retrieval </a:t>
            </a:r>
          </a:p>
          <a:p>
            <a:pPr lvl="1"/>
            <a:r>
              <a:rPr lang="en-US" dirty="0"/>
              <a:t>A retrieval experiment tests whether embeddings group clinically similar reports. </a:t>
            </a:r>
          </a:p>
          <a:p>
            <a:pPr lvl="1"/>
            <a:endParaRPr lang="en-US" dirty="0"/>
          </a:p>
          <a:p>
            <a:pPr lvl="1"/>
            <a:endParaRPr lang="en-US" dirty="0"/>
          </a:p>
          <a:p>
            <a:pPr lvl="1"/>
            <a:endParaRPr lang="en-US" dirty="0"/>
          </a:p>
          <a:p>
            <a:pPr lvl="1"/>
            <a:endParaRPr lang="en-US" dirty="0"/>
          </a:p>
          <a:p>
            <a:pPr lvl="1"/>
            <a:r>
              <a:rPr lang="en-US" dirty="0"/>
              <a:t>Relevant candidate = shares at least one radiology label with the query. </a:t>
            </a:r>
          </a:p>
          <a:p>
            <a:pPr lvl="1"/>
            <a:r>
              <a:rPr lang="en-US" dirty="0" err="1"/>
              <a:t>Precision@K</a:t>
            </a:r>
            <a:r>
              <a:rPr lang="en-US" dirty="0"/>
              <a:t>: how many of top K are relevant. </a:t>
            </a:r>
          </a:p>
          <a:p>
            <a:pPr lvl="1"/>
            <a:r>
              <a:rPr lang="en-US" dirty="0" err="1"/>
              <a:t>mAP</a:t>
            </a:r>
            <a:r>
              <a:rPr lang="en-US" dirty="0"/>
              <a:t>: how early relevant reports appear overall.</a:t>
            </a:r>
          </a:p>
          <a:p>
            <a:pPr lvl="1"/>
            <a:r>
              <a:rPr lang="en-US" dirty="0" err="1"/>
              <a:t>nDCG@K</a:t>
            </a:r>
            <a:r>
              <a:rPr lang="en-US" dirty="0"/>
              <a:t>: rewards stronger multi-label overlap near the top.</a:t>
            </a:r>
            <a:endParaRPr lang="en-PK" dirty="0"/>
          </a:p>
        </p:txBody>
      </p:sp>
      <p:sp>
        <p:nvSpPr>
          <p:cNvPr id="4" name="Rectangle 3">
            <a:extLst>
              <a:ext uri="{FF2B5EF4-FFF2-40B4-BE49-F238E27FC236}">
                <a16:creationId xmlns:a16="http://schemas.microsoft.com/office/drawing/2014/main" id="{E6071269-9B83-4362-B525-7CA5D37217A3}"/>
              </a:ext>
            </a:extLst>
          </p:cNvPr>
          <p:cNvSpPr/>
          <p:nvPr/>
        </p:nvSpPr>
        <p:spPr>
          <a:xfrm>
            <a:off x="1468322" y="1999673"/>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Query report</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89B23B43-DB6D-4043-930C-ED03E688ECF2}"/>
              </a:ext>
            </a:extLst>
          </p:cNvPr>
          <p:cNvSpPr/>
          <p:nvPr/>
        </p:nvSpPr>
        <p:spPr>
          <a:xfrm>
            <a:off x="3957783" y="2004291"/>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50000"/>
                  </a:schemeClr>
                </a:solidFill>
              </a:rPr>
              <a:t>Frozen encoder</a:t>
            </a:r>
            <a:endParaRPr lang="en-PK" dirty="0">
              <a:solidFill>
                <a:schemeClr val="accent5">
                  <a:lumMod val="50000"/>
                </a:schemeClr>
              </a:solidFill>
            </a:endParaRPr>
          </a:p>
        </p:txBody>
      </p:sp>
      <p:sp>
        <p:nvSpPr>
          <p:cNvPr id="6" name="Rectangle 5">
            <a:extLst>
              <a:ext uri="{FF2B5EF4-FFF2-40B4-BE49-F238E27FC236}">
                <a16:creationId xmlns:a16="http://schemas.microsoft.com/office/drawing/2014/main" id="{3D6A3C50-359D-4028-83F7-621508C74C84}"/>
              </a:ext>
            </a:extLst>
          </p:cNvPr>
          <p:cNvSpPr/>
          <p:nvPr/>
        </p:nvSpPr>
        <p:spPr>
          <a:xfrm>
            <a:off x="6447244" y="1999673"/>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Cosine Similarity</a:t>
            </a:r>
            <a:endParaRPr lang="en-PK" dirty="0">
              <a:solidFill>
                <a:schemeClr val="accent1">
                  <a:lumMod val="50000"/>
                </a:schemeClr>
              </a:solidFill>
            </a:endParaRPr>
          </a:p>
        </p:txBody>
      </p:sp>
      <p:sp>
        <p:nvSpPr>
          <p:cNvPr id="7" name="Rectangle 6">
            <a:extLst>
              <a:ext uri="{FF2B5EF4-FFF2-40B4-BE49-F238E27FC236}">
                <a16:creationId xmlns:a16="http://schemas.microsoft.com/office/drawing/2014/main" id="{A8A8F6FA-A97B-4F3F-8E21-1F4B96D19671}"/>
              </a:ext>
            </a:extLst>
          </p:cNvPr>
          <p:cNvSpPr/>
          <p:nvPr/>
        </p:nvSpPr>
        <p:spPr>
          <a:xfrm>
            <a:off x="8936705" y="1999673"/>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50000"/>
                  </a:schemeClr>
                </a:solidFill>
              </a:rPr>
              <a:t>Ranked List</a:t>
            </a:r>
            <a:endParaRPr lang="en-PK" dirty="0">
              <a:solidFill>
                <a:schemeClr val="accent5">
                  <a:lumMod val="50000"/>
                </a:schemeClr>
              </a:solidFill>
            </a:endParaRPr>
          </a:p>
        </p:txBody>
      </p:sp>
      <p:cxnSp>
        <p:nvCxnSpPr>
          <p:cNvPr id="8" name="Straight Arrow Connector 7">
            <a:extLst>
              <a:ext uri="{FF2B5EF4-FFF2-40B4-BE49-F238E27FC236}">
                <a16:creationId xmlns:a16="http://schemas.microsoft.com/office/drawing/2014/main" id="{8D4A1D30-BDC2-4A77-83B1-4CB6EC007EFF}"/>
              </a:ext>
            </a:extLst>
          </p:cNvPr>
          <p:cNvCxnSpPr>
            <a:stCxn id="4" idx="3"/>
          </p:cNvCxnSpPr>
          <p:nvPr/>
        </p:nvCxnSpPr>
        <p:spPr>
          <a:xfrm>
            <a:off x="3075449" y="2553855"/>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E370F637-98BC-4A45-8FBA-59FD14F4783A}"/>
              </a:ext>
            </a:extLst>
          </p:cNvPr>
          <p:cNvCxnSpPr>
            <a:stCxn id="5" idx="3"/>
            <a:endCxn id="6" idx="1"/>
          </p:cNvCxnSpPr>
          <p:nvPr/>
        </p:nvCxnSpPr>
        <p:spPr>
          <a:xfrm flipV="1">
            <a:off x="5564910" y="2553855"/>
            <a:ext cx="882334" cy="46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909050D6-5983-4B67-BD94-2CDFFEB857F0}"/>
              </a:ext>
            </a:extLst>
          </p:cNvPr>
          <p:cNvCxnSpPr>
            <a:stCxn id="6" idx="3"/>
            <a:endCxn id="7" idx="1"/>
          </p:cNvCxnSpPr>
          <p:nvPr/>
        </p:nvCxnSpPr>
        <p:spPr>
          <a:xfrm>
            <a:off x="8054371" y="2553855"/>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34625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661207-41C5-43AF-8A47-FF3767D092EC}"/>
              </a:ext>
            </a:extLst>
          </p:cNvPr>
          <p:cNvPicPr>
            <a:picLocks noChangeAspect="1"/>
          </p:cNvPicPr>
          <p:nvPr/>
        </p:nvPicPr>
        <p:blipFill>
          <a:blip r:embed="rId3"/>
          <a:stretch>
            <a:fillRect/>
          </a:stretch>
        </p:blipFill>
        <p:spPr>
          <a:xfrm>
            <a:off x="1213561" y="1716264"/>
            <a:ext cx="9764878" cy="4901388"/>
          </a:xfrm>
          <a:prstGeom prst="rect">
            <a:avLst/>
          </a:prstGeom>
        </p:spPr>
      </p:pic>
      <p:sp>
        <p:nvSpPr>
          <p:cNvPr id="2" name="Text Placeholder 1">
            <a:extLst>
              <a:ext uri="{FF2B5EF4-FFF2-40B4-BE49-F238E27FC236}">
                <a16:creationId xmlns:a16="http://schemas.microsoft.com/office/drawing/2014/main" id="{3FFEDBC0-3184-4731-AA46-FEF5A74026E4}"/>
              </a:ext>
            </a:extLst>
          </p:cNvPr>
          <p:cNvSpPr>
            <a:spLocks noGrp="1"/>
          </p:cNvSpPr>
          <p:nvPr>
            <p:ph type="body" sz="quarter" idx="10"/>
          </p:nvPr>
        </p:nvSpPr>
        <p:spPr/>
        <p:txBody>
          <a:bodyPr/>
          <a:lstStyle/>
          <a:p>
            <a:r>
              <a:rPr lang="en-US" dirty="0"/>
              <a:t>RadEvalBERTScore</a:t>
            </a:r>
            <a:endParaRPr lang="en-PK" dirty="0"/>
          </a:p>
        </p:txBody>
      </p:sp>
      <p:sp>
        <p:nvSpPr>
          <p:cNvPr id="3" name="Content Placeholder 2">
            <a:extLst>
              <a:ext uri="{FF2B5EF4-FFF2-40B4-BE49-F238E27FC236}">
                <a16:creationId xmlns:a16="http://schemas.microsoft.com/office/drawing/2014/main" id="{C3CEB130-201B-4901-B5BB-56C3CD9A1911}"/>
              </a:ext>
            </a:extLst>
          </p:cNvPr>
          <p:cNvSpPr>
            <a:spLocks noGrp="1"/>
          </p:cNvSpPr>
          <p:nvPr>
            <p:ph idx="1"/>
          </p:nvPr>
        </p:nvSpPr>
        <p:spPr/>
        <p:txBody>
          <a:bodyPr/>
          <a:lstStyle/>
          <a:p>
            <a:r>
              <a:rPr lang="en-US" b="1" dirty="0" err="1"/>
              <a:t>RadEvalBERT</a:t>
            </a:r>
            <a:r>
              <a:rPr lang="en-US" b="1" dirty="0"/>
              <a:t> retrieval performance</a:t>
            </a:r>
          </a:p>
          <a:p>
            <a:pPr lvl="1"/>
            <a:r>
              <a:rPr lang="en-US" dirty="0" err="1"/>
              <a:t>RadEvalBERT</a:t>
            </a:r>
            <a:r>
              <a:rPr lang="en-US" dirty="0"/>
              <a:t> wins every reported metric across all three retrieval datasets. </a:t>
            </a:r>
            <a:endParaRPr lang="en-PK" b="1" dirty="0"/>
          </a:p>
        </p:txBody>
      </p:sp>
    </p:spTree>
    <p:extLst>
      <p:ext uri="{BB962C8B-B14F-4D97-AF65-F5344CB8AC3E}">
        <p14:creationId xmlns:p14="http://schemas.microsoft.com/office/powerpoint/2010/main" val="3653055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8F340A-8E7E-4DD2-9292-1AC9ACB24929}"/>
              </a:ext>
            </a:extLst>
          </p:cNvPr>
          <p:cNvSpPr>
            <a:spLocks noGrp="1"/>
          </p:cNvSpPr>
          <p:nvPr>
            <p:ph type="body" sz="quarter" idx="10"/>
          </p:nvPr>
        </p:nvSpPr>
        <p:spPr/>
        <p:txBody>
          <a:bodyPr/>
          <a:lstStyle/>
          <a:p>
            <a:r>
              <a:rPr lang="en-US" dirty="0"/>
              <a:t>RadEvalBERTScore</a:t>
            </a:r>
            <a:endParaRPr lang="en-PK" dirty="0"/>
          </a:p>
        </p:txBody>
      </p:sp>
      <p:sp>
        <p:nvSpPr>
          <p:cNvPr id="3" name="Content Placeholder 2">
            <a:extLst>
              <a:ext uri="{FF2B5EF4-FFF2-40B4-BE49-F238E27FC236}">
                <a16:creationId xmlns:a16="http://schemas.microsoft.com/office/drawing/2014/main" id="{91CEE2E2-5A85-4160-9C3C-C1826CC497B6}"/>
              </a:ext>
            </a:extLst>
          </p:cNvPr>
          <p:cNvSpPr>
            <a:spLocks noGrp="1"/>
          </p:cNvSpPr>
          <p:nvPr>
            <p:ph idx="1"/>
          </p:nvPr>
        </p:nvSpPr>
        <p:spPr/>
        <p:txBody>
          <a:bodyPr/>
          <a:lstStyle/>
          <a:p>
            <a:r>
              <a:rPr lang="en-US" dirty="0"/>
              <a:t>What the retrieval results say</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Domain-specific radiology contrastive training produces better report embeddings than general BERT-style encoders.</a:t>
            </a:r>
            <a:endParaRPr lang="en-PK" dirty="0"/>
          </a:p>
        </p:txBody>
      </p:sp>
      <p:sp>
        <p:nvSpPr>
          <p:cNvPr id="4" name="Rectangle 3">
            <a:extLst>
              <a:ext uri="{FF2B5EF4-FFF2-40B4-BE49-F238E27FC236}">
                <a16:creationId xmlns:a16="http://schemas.microsoft.com/office/drawing/2014/main" id="{6517EDF8-59A1-4FAB-8959-F4F91FB0CC3F}"/>
              </a:ext>
            </a:extLst>
          </p:cNvPr>
          <p:cNvSpPr/>
          <p:nvPr/>
        </p:nvSpPr>
        <p:spPr>
          <a:xfrm>
            <a:off x="1256145" y="1524000"/>
            <a:ext cx="2743200" cy="2946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5">
                    <a:lumMod val="50000"/>
                  </a:schemeClr>
                </a:solidFill>
              </a:rPr>
              <a:t>CheXpert</a:t>
            </a:r>
            <a:r>
              <a:rPr lang="en-US" dirty="0">
                <a:solidFill>
                  <a:schemeClr val="accent5">
                    <a:lumMod val="50000"/>
                  </a:schemeClr>
                </a:solidFill>
              </a:rPr>
              <a:t> 5×200</a:t>
            </a:r>
          </a:p>
          <a:p>
            <a:endParaRPr lang="en-US" dirty="0">
              <a:solidFill>
                <a:schemeClr val="accent5">
                  <a:lumMod val="50000"/>
                </a:schemeClr>
              </a:solidFill>
            </a:endParaRPr>
          </a:p>
          <a:p>
            <a:r>
              <a:rPr lang="en-US" dirty="0" err="1">
                <a:solidFill>
                  <a:schemeClr val="accent5">
                    <a:lumMod val="50000"/>
                  </a:schemeClr>
                </a:solidFill>
              </a:rPr>
              <a:t>RadEvalBERT</a:t>
            </a:r>
            <a:r>
              <a:rPr lang="en-US" dirty="0">
                <a:solidFill>
                  <a:schemeClr val="accent5">
                    <a:lumMod val="50000"/>
                  </a:schemeClr>
                </a:solidFill>
              </a:rPr>
              <a:t> has highest P@5, P@10, P@50, P@100, and </a:t>
            </a:r>
            <a:r>
              <a:rPr lang="en-US" dirty="0" err="1">
                <a:solidFill>
                  <a:schemeClr val="accent5">
                    <a:lumMod val="50000"/>
                  </a:schemeClr>
                </a:solidFill>
              </a:rPr>
              <a:t>mAАР</a:t>
            </a:r>
            <a:r>
              <a:rPr lang="en-US" dirty="0">
                <a:solidFill>
                  <a:schemeClr val="accent5">
                    <a:lumMod val="50000"/>
                  </a:schemeClr>
                </a:solidFill>
              </a:rPr>
              <a:t>. Best sign: strong in-domain single-label retrieval.</a:t>
            </a:r>
            <a:endParaRPr lang="en-PK" dirty="0">
              <a:solidFill>
                <a:schemeClr val="accent5">
                  <a:lumMod val="50000"/>
                </a:schemeClr>
              </a:solidFill>
            </a:endParaRPr>
          </a:p>
        </p:txBody>
      </p:sp>
      <p:sp>
        <p:nvSpPr>
          <p:cNvPr id="5" name="Rectangle 4">
            <a:extLst>
              <a:ext uri="{FF2B5EF4-FFF2-40B4-BE49-F238E27FC236}">
                <a16:creationId xmlns:a16="http://schemas.microsoft.com/office/drawing/2014/main" id="{469B8CC8-7D7B-437C-B920-8BE101D5B48C}"/>
              </a:ext>
            </a:extLst>
          </p:cNvPr>
          <p:cNvSpPr/>
          <p:nvPr/>
        </p:nvSpPr>
        <p:spPr>
          <a:xfrm>
            <a:off x="4648200" y="1524000"/>
            <a:ext cx="2743200" cy="29464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HOPPR 8×200</a:t>
            </a:r>
          </a:p>
          <a:p>
            <a:endParaRPr lang="en-US" dirty="0">
              <a:solidFill>
                <a:schemeClr val="accent1">
                  <a:lumMod val="50000"/>
                </a:schemeClr>
              </a:solidFill>
            </a:endParaRPr>
          </a:p>
          <a:p>
            <a:r>
              <a:rPr lang="en-US" dirty="0" err="1">
                <a:solidFill>
                  <a:schemeClr val="accent1">
                    <a:lumMod val="50000"/>
                  </a:schemeClr>
                </a:solidFill>
              </a:rPr>
              <a:t>RadEvalBERT</a:t>
            </a:r>
            <a:r>
              <a:rPr lang="en-US" dirty="0">
                <a:solidFill>
                  <a:schemeClr val="accent1">
                    <a:lumMod val="50000"/>
                  </a:schemeClr>
                </a:solidFill>
              </a:rPr>
              <a:t> also wins on the out-of-domain set. Best sign: improved generalization beyond the training-style data.</a:t>
            </a:r>
            <a:endParaRPr lang="en-PK" dirty="0">
              <a:solidFill>
                <a:schemeClr val="accent1">
                  <a:lumMod val="50000"/>
                </a:schemeClr>
              </a:solidFill>
            </a:endParaRPr>
          </a:p>
        </p:txBody>
      </p:sp>
      <p:sp>
        <p:nvSpPr>
          <p:cNvPr id="6" name="Rectangle 5">
            <a:extLst>
              <a:ext uri="{FF2B5EF4-FFF2-40B4-BE49-F238E27FC236}">
                <a16:creationId xmlns:a16="http://schemas.microsoft.com/office/drawing/2014/main" id="{2F8F00D8-EF10-4BC3-B50C-ADAD46EEBEFE}"/>
              </a:ext>
            </a:extLst>
          </p:cNvPr>
          <p:cNvSpPr/>
          <p:nvPr/>
        </p:nvSpPr>
        <p:spPr>
          <a:xfrm>
            <a:off x="8040255" y="1524000"/>
            <a:ext cx="2743200" cy="2946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5">
                    <a:lumMod val="50000"/>
                  </a:schemeClr>
                </a:solidFill>
              </a:rPr>
              <a:t>CheXbert</a:t>
            </a:r>
            <a:r>
              <a:rPr lang="en-US" dirty="0">
                <a:solidFill>
                  <a:schemeClr val="accent5">
                    <a:lumMod val="50000"/>
                  </a:schemeClr>
                </a:solidFill>
              </a:rPr>
              <a:t> Test Se</a:t>
            </a:r>
          </a:p>
          <a:p>
            <a:endParaRPr lang="en-US" dirty="0">
              <a:solidFill>
                <a:schemeClr val="accent5">
                  <a:lumMod val="50000"/>
                </a:schemeClr>
              </a:solidFill>
            </a:endParaRPr>
          </a:p>
          <a:p>
            <a:r>
              <a:rPr lang="en-US" dirty="0" err="1">
                <a:solidFill>
                  <a:schemeClr val="accent5">
                    <a:lumMod val="50000"/>
                  </a:schemeClr>
                </a:solidFill>
              </a:rPr>
              <a:t>RadEvalBERT</a:t>
            </a:r>
            <a:r>
              <a:rPr lang="en-US" dirty="0">
                <a:solidFill>
                  <a:schemeClr val="accent5">
                    <a:lumMod val="50000"/>
                  </a:schemeClr>
                </a:solidFill>
              </a:rPr>
              <a:t> wins P@5, P@10, nDCG@5, nDCG@10, and </a:t>
            </a:r>
            <a:r>
              <a:rPr lang="en-US" dirty="0" err="1">
                <a:solidFill>
                  <a:schemeClr val="accent5">
                    <a:lumMod val="50000"/>
                  </a:schemeClr>
                </a:solidFill>
              </a:rPr>
              <a:t>mAP</a:t>
            </a:r>
            <a:r>
              <a:rPr lang="en-US" dirty="0">
                <a:solidFill>
                  <a:schemeClr val="accent5">
                    <a:lumMod val="50000"/>
                  </a:schemeClr>
                </a:solidFill>
              </a:rPr>
              <a:t>. Best sign: better multi-label ranking.</a:t>
            </a:r>
            <a:endParaRPr lang="en-PK" dirty="0">
              <a:solidFill>
                <a:schemeClr val="accent5">
                  <a:lumMod val="50000"/>
                </a:schemeClr>
              </a:solidFill>
            </a:endParaRPr>
          </a:p>
        </p:txBody>
      </p:sp>
    </p:spTree>
    <p:extLst>
      <p:ext uri="{BB962C8B-B14F-4D97-AF65-F5344CB8AC3E}">
        <p14:creationId xmlns:p14="http://schemas.microsoft.com/office/powerpoint/2010/main" val="951538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673C04-781F-4502-B3B6-746405198630}"/>
              </a:ext>
            </a:extLst>
          </p:cNvPr>
          <p:cNvSpPr>
            <a:spLocks noGrp="1"/>
          </p:cNvSpPr>
          <p:nvPr>
            <p:ph type="body" sz="quarter" idx="10"/>
          </p:nvPr>
        </p:nvSpPr>
        <p:spPr/>
        <p:txBody>
          <a:bodyPr/>
          <a:lstStyle/>
          <a:p>
            <a:r>
              <a:rPr lang="en-US" dirty="0" err="1"/>
              <a:t>RadEval</a:t>
            </a:r>
            <a:r>
              <a:rPr lang="en-US" dirty="0"/>
              <a:t> Expert Dataset</a:t>
            </a:r>
            <a:endParaRPr lang="en-PK" dirty="0"/>
          </a:p>
        </p:txBody>
      </p:sp>
      <p:sp>
        <p:nvSpPr>
          <p:cNvPr id="3" name="Content Placeholder 2">
            <a:extLst>
              <a:ext uri="{FF2B5EF4-FFF2-40B4-BE49-F238E27FC236}">
                <a16:creationId xmlns:a16="http://schemas.microsoft.com/office/drawing/2014/main" id="{0AEA7B32-39F8-4318-B7E7-30A8D8A55223}"/>
              </a:ext>
            </a:extLst>
          </p:cNvPr>
          <p:cNvSpPr>
            <a:spLocks noGrp="1"/>
          </p:cNvSpPr>
          <p:nvPr>
            <p:ph idx="1"/>
          </p:nvPr>
        </p:nvSpPr>
        <p:spPr/>
        <p:txBody>
          <a:bodyPr/>
          <a:lstStyle/>
          <a:p>
            <a:r>
              <a:rPr lang="en-US" dirty="0"/>
              <a:t>Radiologists annotate error types and clinical significance. </a:t>
            </a:r>
          </a:p>
          <a:p>
            <a:pPr lvl="1"/>
            <a:endParaRPr lang="en-US" dirty="0"/>
          </a:p>
          <a:p>
            <a:pPr lvl="1"/>
            <a:endParaRPr lang="en-US" dirty="0"/>
          </a:p>
          <a:p>
            <a:pPr lvl="1"/>
            <a:endParaRPr lang="en-US" dirty="0"/>
          </a:p>
          <a:p>
            <a:pPr lvl="1"/>
            <a:endParaRPr lang="en-US" dirty="0"/>
          </a:p>
          <a:p>
            <a:pPr lvl="1"/>
            <a:r>
              <a:rPr lang="en-US" dirty="0"/>
              <a:t>Errors include false findings, omissions, wrong location, wrong severity, spurious comparisons, missing prior-study change, and grammar/readability. </a:t>
            </a:r>
          </a:p>
          <a:p>
            <a:pPr lvl="1"/>
            <a:r>
              <a:rPr lang="en-US" dirty="0"/>
              <a:t>Every error is labeled as clinically significant or insignificant. </a:t>
            </a:r>
          </a:p>
          <a:p>
            <a:pPr lvl="1"/>
            <a:r>
              <a:rPr lang="en-US" dirty="0"/>
              <a:t>Candidate reports come from </a:t>
            </a:r>
            <a:r>
              <a:rPr lang="en-US" dirty="0" err="1"/>
              <a:t>CheXagent</a:t>
            </a:r>
            <a:r>
              <a:rPr lang="en-US" dirty="0"/>
              <a:t>, </a:t>
            </a:r>
            <a:r>
              <a:rPr lang="en-US" dirty="0" err="1"/>
              <a:t>CheXpert</a:t>
            </a:r>
            <a:r>
              <a:rPr lang="en-US" dirty="0"/>
              <a:t>-Plus, and MAIRA-2.</a:t>
            </a:r>
            <a:endParaRPr lang="en-PK" dirty="0"/>
          </a:p>
        </p:txBody>
      </p:sp>
      <p:sp>
        <p:nvSpPr>
          <p:cNvPr id="4" name="Rectangle 3">
            <a:extLst>
              <a:ext uri="{FF2B5EF4-FFF2-40B4-BE49-F238E27FC236}">
                <a16:creationId xmlns:a16="http://schemas.microsoft.com/office/drawing/2014/main" id="{455BF79A-A5C5-49D4-AB8B-9F67336196C4}"/>
              </a:ext>
            </a:extLst>
          </p:cNvPr>
          <p:cNvSpPr/>
          <p:nvPr/>
        </p:nvSpPr>
        <p:spPr>
          <a:xfrm>
            <a:off x="1468322" y="1667164"/>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208 studies 148 Findings 60 Impressions</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FBD54CAC-BE35-420F-A98F-2704BADA12DC}"/>
              </a:ext>
            </a:extLst>
          </p:cNvPr>
          <p:cNvSpPr/>
          <p:nvPr/>
        </p:nvSpPr>
        <p:spPr>
          <a:xfrm>
            <a:off x="3957783" y="1671782"/>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50000"/>
                  </a:schemeClr>
                </a:solidFill>
              </a:rPr>
              <a:t>3 candidates per ground truth K=3</a:t>
            </a:r>
            <a:endParaRPr lang="en-PK" dirty="0">
              <a:solidFill>
                <a:schemeClr val="accent5">
                  <a:lumMod val="50000"/>
                </a:schemeClr>
              </a:solidFill>
            </a:endParaRPr>
          </a:p>
        </p:txBody>
      </p:sp>
      <p:sp>
        <p:nvSpPr>
          <p:cNvPr id="6" name="Rectangle 5">
            <a:extLst>
              <a:ext uri="{FF2B5EF4-FFF2-40B4-BE49-F238E27FC236}">
                <a16:creationId xmlns:a16="http://schemas.microsoft.com/office/drawing/2014/main" id="{7FEAA485-E8D3-4A0E-B607-2D68AF5E2231}"/>
              </a:ext>
            </a:extLst>
          </p:cNvPr>
          <p:cNvSpPr/>
          <p:nvPr/>
        </p:nvSpPr>
        <p:spPr>
          <a:xfrm>
            <a:off x="6447244" y="1667164"/>
            <a:ext cx="1607127" cy="1108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Radiologist error labels</a:t>
            </a:r>
            <a:endParaRPr lang="en-PK" dirty="0">
              <a:solidFill>
                <a:schemeClr val="accent1">
                  <a:lumMod val="50000"/>
                </a:schemeClr>
              </a:solidFill>
            </a:endParaRPr>
          </a:p>
        </p:txBody>
      </p:sp>
      <p:sp>
        <p:nvSpPr>
          <p:cNvPr id="7" name="Rectangle 6">
            <a:extLst>
              <a:ext uri="{FF2B5EF4-FFF2-40B4-BE49-F238E27FC236}">
                <a16:creationId xmlns:a16="http://schemas.microsoft.com/office/drawing/2014/main" id="{527ECD40-4A84-4C9C-9479-6C683B3C3E8D}"/>
              </a:ext>
            </a:extLst>
          </p:cNvPr>
          <p:cNvSpPr/>
          <p:nvPr/>
        </p:nvSpPr>
        <p:spPr>
          <a:xfrm>
            <a:off x="8936705" y="1667164"/>
            <a:ext cx="1607127" cy="1108364"/>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50000"/>
                  </a:schemeClr>
                </a:solidFill>
              </a:rPr>
              <a:t>624 candidate reports</a:t>
            </a:r>
            <a:endParaRPr lang="en-PK" dirty="0">
              <a:solidFill>
                <a:schemeClr val="accent5">
                  <a:lumMod val="50000"/>
                </a:schemeClr>
              </a:solidFill>
            </a:endParaRPr>
          </a:p>
        </p:txBody>
      </p:sp>
      <p:cxnSp>
        <p:nvCxnSpPr>
          <p:cNvPr id="8" name="Straight Arrow Connector 7">
            <a:extLst>
              <a:ext uri="{FF2B5EF4-FFF2-40B4-BE49-F238E27FC236}">
                <a16:creationId xmlns:a16="http://schemas.microsoft.com/office/drawing/2014/main" id="{97DE2DC9-FB7F-4943-99D8-D5922C148A8A}"/>
              </a:ext>
            </a:extLst>
          </p:cNvPr>
          <p:cNvCxnSpPr>
            <a:stCxn id="4" idx="3"/>
          </p:cNvCxnSpPr>
          <p:nvPr/>
        </p:nvCxnSpPr>
        <p:spPr>
          <a:xfrm>
            <a:off x="3075449" y="2221346"/>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180C15C1-66AF-4BCF-AF99-472A44C2B2E5}"/>
              </a:ext>
            </a:extLst>
          </p:cNvPr>
          <p:cNvCxnSpPr>
            <a:stCxn id="5" idx="3"/>
            <a:endCxn id="6" idx="1"/>
          </p:cNvCxnSpPr>
          <p:nvPr/>
        </p:nvCxnSpPr>
        <p:spPr>
          <a:xfrm flipV="1">
            <a:off x="5564910" y="2221346"/>
            <a:ext cx="882334" cy="46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22BDA894-A2C1-4A69-ABA2-F362D4134A7B}"/>
              </a:ext>
            </a:extLst>
          </p:cNvPr>
          <p:cNvCxnSpPr>
            <a:stCxn id="6" idx="3"/>
            <a:endCxn id="7" idx="1"/>
          </p:cNvCxnSpPr>
          <p:nvPr/>
        </p:nvCxnSpPr>
        <p:spPr>
          <a:xfrm>
            <a:off x="8054371" y="2221346"/>
            <a:ext cx="8823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3904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017AB5-4424-465C-8D8F-904C116EA1ED}"/>
              </a:ext>
            </a:extLst>
          </p:cNvPr>
          <p:cNvSpPr>
            <a:spLocks noGrp="1"/>
          </p:cNvSpPr>
          <p:nvPr>
            <p:ph type="body" sz="quarter" idx="10"/>
          </p:nvPr>
        </p:nvSpPr>
        <p:spPr/>
        <p:txBody>
          <a:bodyPr/>
          <a:lstStyle/>
          <a:p>
            <a:r>
              <a:rPr lang="en-US" dirty="0" err="1"/>
              <a:t>RadEval</a:t>
            </a:r>
            <a:r>
              <a:rPr lang="en-US" dirty="0"/>
              <a:t> Expert Dataset</a:t>
            </a:r>
            <a:endParaRPr lang="en-PK" dirty="0"/>
          </a:p>
        </p:txBody>
      </p:sp>
      <p:sp>
        <p:nvSpPr>
          <p:cNvPr id="3" name="Content Placeholder 2">
            <a:extLst>
              <a:ext uri="{FF2B5EF4-FFF2-40B4-BE49-F238E27FC236}">
                <a16:creationId xmlns:a16="http://schemas.microsoft.com/office/drawing/2014/main" id="{E5867DF2-DA0F-4D25-9BC6-0CC5E080AF6B}"/>
              </a:ext>
            </a:extLst>
          </p:cNvPr>
          <p:cNvSpPr>
            <a:spLocks noGrp="1"/>
          </p:cNvSpPr>
          <p:nvPr>
            <p:ph idx="1"/>
          </p:nvPr>
        </p:nvSpPr>
        <p:spPr/>
        <p:txBody>
          <a:bodyPr/>
          <a:lstStyle/>
          <a:p>
            <a:r>
              <a:rPr lang="en-US" b="1" dirty="0"/>
              <a:t>Methods: metric agreement with radiologists </a:t>
            </a:r>
          </a:p>
          <a:p>
            <a:pPr lvl="1"/>
            <a:r>
              <a:rPr lang="en-US" dirty="0"/>
              <a:t>The expert study asks whether metric scores move opposite to radiologist error counts.</a:t>
            </a:r>
          </a:p>
          <a:p>
            <a:pPr lvl="1"/>
            <a:endParaRPr lang="en-US" dirty="0"/>
          </a:p>
          <a:p>
            <a:pPr lvl="1"/>
            <a:endParaRPr lang="en-US" dirty="0"/>
          </a:p>
          <a:p>
            <a:pPr lvl="1"/>
            <a:endParaRPr lang="en-US" dirty="0"/>
          </a:p>
          <a:p>
            <a:pPr lvl="1"/>
            <a:endParaRPr lang="en-US" dirty="0"/>
          </a:p>
          <a:p>
            <a:pPr marL="457200" lvl="1" indent="0">
              <a:buNone/>
            </a:pPr>
            <a:endParaRPr lang="en-US" dirty="0"/>
          </a:p>
          <a:p>
            <a:pPr lvl="1"/>
            <a:r>
              <a:rPr lang="en-US" dirty="0"/>
              <a:t>Labels used in Table</a:t>
            </a:r>
          </a:p>
          <a:p>
            <a:pPr lvl="1"/>
            <a:endParaRPr lang="en-US" dirty="0"/>
          </a:p>
          <a:p>
            <a:pPr lvl="1"/>
            <a:r>
              <a:rPr lang="en-US" dirty="0"/>
              <a:t>Higher metric score should mean fewer significant radiologist errors.</a:t>
            </a:r>
          </a:p>
          <a:p>
            <a:pPr marL="914400" lvl="2" indent="0">
              <a:buNone/>
            </a:pPr>
            <a:endParaRPr lang="en-PK" b="1" dirty="0"/>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4808D44-705F-46E3-AB9F-E03E52A53F9E}"/>
                  </a:ext>
                </a:extLst>
              </p:cNvPr>
              <p:cNvSpPr/>
              <p:nvPr/>
            </p:nvSpPr>
            <p:spPr>
              <a:xfrm>
                <a:off x="1191491" y="1847274"/>
                <a:ext cx="2743200" cy="20042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Kendall's </a:t>
                </a:r>
                <a14:m>
                  <m:oMath xmlns:m="http://schemas.openxmlformats.org/officeDocument/2006/math">
                    <m:r>
                      <a:rPr lang="en-US" i="1" dirty="0" smtClean="0">
                        <a:solidFill>
                          <a:schemeClr val="accent1">
                            <a:lumMod val="50000"/>
                          </a:schemeClr>
                        </a:solidFill>
                        <a:latin typeface="Cambria Math" panose="02040503050406030204" pitchFamily="18" charset="0"/>
                        <a:ea typeface="Cambria Math" panose="02040503050406030204" pitchFamily="18" charset="0"/>
                      </a:rPr>
                      <m:t>𝜏</m:t>
                    </m:r>
                  </m:oMath>
                </a14:m>
                <a:r>
                  <a:rPr lang="en-US" dirty="0">
                    <a:solidFill>
                      <a:schemeClr val="accent1">
                        <a:lumMod val="50000"/>
                      </a:schemeClr>
                    </a:solidFill>
                  </a:rPr>
                  <a:t>b </a:t>
                </a:r>
              </a:p>
              <a:p>
                <a:endParaRPr lang="en-US" dirty="0">
                  <a:solidFill>
                    <a:schemeClr val="accent1">
                      <a:lumMod val="50000"/>
                    </a:schemeClr>
                  </a:solidFill>
                </a:endParaRPr>
              </a:p>
              <a:p>
                <a:r>
                  <a:rPr lang="en-US" dirty="0">
                    <a:solidFill>
                      <a:schemeClr val="accent1">
                        <a:lumMod val="50000"/>
                      </a:schemeClr>
                    </a:solidFill>
                  </a:rPr>
                  <a:t>Rank correlation between metric score and error count. </a:t>
                </a:r>
              </a:p>
              <a:p>
                <a:endParaRPr lang="en-US" dirty="0">
                  <a:solidFill>
                    <a:schemeClr val="accent1">
                      <a:lumMod val="50000"/>
                    </a:schemeClr>
                  </a:solidFill>
                </a:endParaRPr>
              </a:p>
              <a:p>
                <a:r>
                  <a:rPr lang="en-US" dirty="0">
                    <a:solidFill>
                      <a:schemeClr val="accent1">
                        <a:lumMod val="50000"/>
                      </a:schemeClr>
                    </a:solidFill>
                  </a:rPr>
                  <a:t>More negative = better.</a:t>
                </a:r>
                <a:endParaRPr lang="en-PK" dirty="0">
                  <a:solidFill>
                    <a:schemeClr val="accent1">
                      <a:lumMod val="50000"/>
                    </a:schemeClr>
                  </a:solidFill>
                </a:endParaRPr>
              </a:p>
            </p:txBody>
          </p:sp>
        </mc:Choice>
        <mc:Fallback xmlns="">
          <p:sp>
            <p:nvSpPr>
              <p:cNvPr id="7" name="Rectangle 6">
                <a:extLst>
                  <a:ext uri="{FF2B5EF4-FFF2-40B4-BE49-F238E27FC236}">
                    <a16:creationId xmlns:a16="http://schemas.microsoft.com/office/drawing/2014/main" id="{64808D44-705F-46E3-AB9F-E03E52A53F9E}"/>
                  </a:ext>
                </a:extLst>
              </p:cNvPr>
              <p:cNvSpPr>
                <a:spLocks noRot="1" noChangeAspect="1" noMove="1" noResize="1" noEditPoints="1" noAdjustHandles="1" noChangeArrowheads="1" noChangeShapeType="1" noTextEdit="1"/>
              </p:cNvSpPr>
              <p:nvPr/>
            </p:nvSpPr>
            <p:spPr>
              <a:xfrm>
                <a:off x="1191491" y="1847274"/>
                <a:ext cx="2743200" cy="2004290"/>
              </a:xfrm>
              <a:prstGeom prst="rect">
                <a:avLst/>
              </a:prstGeom>
              <a:blipFill>
                <a:blip r:embed="rId3"/>
                <a:stretch>
                  <a:fillRect l="-1778" t="-1824" b="-4863"/>
                </a:stretch>
              </a:blipFill>
              <a:ln>
                <a:noFill/>
              </a:ln>
            </p:spPr>
            <p:txBody>
              <a:bodyPr/>
              <a:lstStyle/>
              <a:p>
                <a:r>
                  <a:rPr lang="en-PK">
                    <a:noFill/>
                  </a:rPr>
                  <a:t> </a:t>
                </a:r>
              </a:p>
            </p:txBody>
          </p:sp>
        </mc:Fallback>
      </mc:AlternateContent>
      <p:sp>
        <p:nvSpPr>
          <p:cNvPr id="8" name="Rectangle 7">
            <a:extLst>
              <a:ext uri="{FF2B5EF4-FFF2-40B4-BE49-F238E27FC236}">
                <a16:creationId xmlns:a16="http://schemas.microsoft.com/office/drawing/2014/main" id="{230A5746-0366-4FE9-98C3-8AFAE7248742}"/>
              </a:ext>
            </a:extLst>
          </p:cNvPr>
          <p:cNvSpPr/>
          <p:nvPr/>
        </p:nvSpPr>
        <p:spPr>
          <a:xfrm>
            <a:off x="4583546" y="1847274"/>
            <a:ext cx="2743200" cy="200429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Pooled analysis </a:t>
            </a:r>
          </a:p>
          <a:p>
            <a:endParaRPr lang="en-US" dirty="0">
              <a:solidFill>
                <a:schemeClr val="accent5">
                  <a:lumMod val="50000"/>
                </a:schemeClr>
              </a:solidFill>
            </a:endParaRPr>
          </a:p>
          <a:p>
            <a:r>
              <a:rPr lang="en-US" dirty="0">
                <a:solidFill>
                  <a:schemeClr val="accent5">
                    <a:lumMod val="50000"/>
                  </a:schemeClr>
                </a:solidFill>
              </a:rPr>
              <a:t>Treats each candidate independently. </a:t>
            </a:r>
          </a:p>
          <a:p>
            <a:r>
              <a:rPr lang="en-US" dirty="0">
                <a:solidFill>
                  <a:schemeClr val="accent5">
                    <a:lumMod val="50000"/>
                  </a:schemeClr>
                </a:solidFill>
              </a:rPr>
              <a:t>Ignores study grouping.</a:t>
            </a:r>
            <a:endParaRPr lang="en-PK" dirty="0">
              <a:solidFill>
                <a:schemeClr val="accent5">
                  <a:lumMod val="50000"/>
                </a:schemeClr>
              </a:solidFill>
            </a:endParaRPr>
          </a:p>
        </p:txBody>
      </p:sp>
      <p:sp>
        <p:nvSpPr>
          <p:cNvPr id="9" name="Rectangle 8">
            <a:extLst>
              <a:ext uri="{FF2B5EF4-FFF2-40B4-BE49-F238E27FC236}">
                <a16:creationId xmlns:a16="http://schemas.microsoft.com/office/drawing/2014/main" id="{7A8A0714-1024-4590-B888-3E664B49D644}"/>
              </a:ext>
            </a:extLst>
          </p:cNvPr>
          <p:cNvSpPr/>
          <p:nvPr/>
        </p:nvSpPr>
        <p:spPr>
          <a:xfrm>
            <a:off x="7975601" y="1847274"/>
            <a:ext cx="2743200" cy="20042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Blocked analysis </a:t>
            </a:r>
          </a:p>
          <a:p>
            <a:endParaRPr lang="en-US" dirty="0">
              <a:solidFill>
                <a:schemeClr val="accent1">
                  <a:lumMod val="50000"/>
                </a:schemeClr>
              </a:solidFill>
            </a:endParaRPr>
          </a:p>
          <a:p>
            <a:r>
              <a:rPr lang="en-US" dirty="0">
                <a:solidFill>
                  <a:schemeClr val="accent1">
                    <a:lumMod val="50000"/>
                  </a:schemeClr>
                </a:solidFill>
              </a:rPr>
              <a:t>Compares candidates within the same study.</a:t>
            </a:r>
          </a:p>
          <a:p>
            <a:r>
              <a:rPr lang="en-US" dirty="0">
                <a:solidFill>
                  <a:schemeClr val="accent1">
                    <a:lumMod val="50000"/>
                  </a:schemeClr>
                </a:solidFill>
              </a:rPr>
              <a:t>Tie-aware + bootstrap CI.</a:t>
            </a:r>
            <a:endParaRPr lang="en-PK" dirty="0">
              <a:solidFill>
                <a:schemeClr val="accent1">
                  <a:lumMod val="50000"/>
                </a:schemeClr>
              </a:solidFill>
            </a:endParaRPr>
          </a:p>
        </p:txBody>
      </p:sp>
      <p:sp>
        <p:nvSpPr>
          <p:cNvPr id="10" name="Rectangle: Rounded Corners 9">
            <a:extLst>
              <a:ext uri="{FF2B5EF4-FFF2-40B4-BE49-F238E27FC236}">
                <a16:creationId xmlns:a16="http://schemas.microsoft.com/office/drawing/2014/main" id="{98982BA7-DD20-4079-B3CE-AF36159DDFCD}"/>
              </a:ext>
            </a:extLst>
          </p:cNvPr>
          <p:cNvSpPr/>
          <p:nvPr/>
        </p:nvSpPr>
        <p:spPr>
          <a:xfrm>
            <a:off x="2498436" y="4330932"/>
            <a:ext cx="1824183" cy="34174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50000"/>
                  </a:schemeClr>
                </a:solidFill>
              </a:rPr>
              <a:t>✓ aligned: CI &lt; 0</a:t>
            </a:r>
            <a:endParaRPr lang="en-PK" sz="1400" dirty="0">
              <a:solidFill>
                <a:schemeClr val="accent6">
                  <a:lumMod val="50000"/>
                </a:schemeClr>
              </a:solidFill>
            </a:endParaRPr>
          </a:p>
        </p:txBody>
      </p:sp>
      <p:sp>
        <p:nvSpPr>
          <p:cNvPr id="11" name="Rectangle: Rounded Corners 10">
            <a:extLst>
              <a:ext uri="{FF2B5EF4-FFF2-40B4-BE49-F238E27FC236}">
                <a16:creationId xmlns:a16="http://schemas.microsoft.com/office/drawing/2014/main" id="{7EBD25A6-801C-4333-BDB9-A743E74DFA78}"/>
              </a:ext>
            </a:extLst>
          </p:cNvPr>
          <p:cNvSpPr/>
          <p:nvPr/>
        </p:nvSpPr>
        <p:spPr>
          <a:xfrm>
            <a:off x="7624618" y="4330932"/>
            <a:ext cx="1824183" cy="341746"/>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3">
                    <a:lumMod val="50000"/>
                  </a:schemeClr>
                </a:solidFill>
              </a:rPr>
              <a:t>ns: CI crosses 0 </a:t>
            </a:r>
            <a:endParaRPr lang="en-PK" sz="1400" dirty="0">
              <a:solidFill>
                <a:schemeClr val="accent3">
                  <a:lumMod val="50000"/>
                </a:schemeClr>
              </a:solidFill>
            </a:endParaRPr>
          </a:p>
        </p:txBody>
      </p:sp>
      <p:sp>
        <p:nvSpPr>
          <p:cNvPr id="12" name="Rectangle: Rounded Corners 11">
            <a:extLst>
              <a:ext uri="{FF2B5EF4-FFF2-40B4-BE49-F238E27FC236}">
                <a16:creationId xmlns:a16="http://schemas.microsoft.com/office/drawing/2014/main" id="{64C7EE3F-5AF4-420C-B7FF-865F4171C6AF}"/>
              </a:ext>
            </a:extLst>
          </p:cNvPr>
          <p:cNvSpPr/>
          <p:nvPr/>
        </p:nvSpPr>
        <p:spPr>
          <a:xfrm>
            <a:off x="5061527" y="4330932"/>
            <a:ext cx="1824183" cy="341746"/>
          </a:xfrm>
          <a:prstGeom prst="roundRect">
            <a:avLst/>
          </a:prstGeom>
          <a:solidFill>
            <a:srgbClr val="FF6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0000"/>
                </a:solidFill>
              </a:rPr>
              <a:t>X misaligned: CI &gt; 0</a:t>
            </a:r>
            <a:endParaRPr lang="en-PK" sz="1400" dirty="0">
              <a:solidFill>
                <a:srgbClr val="FF0000"/>
              </a:solidFill>
            </a:endParaRPr>
          </a:p>
        </p:txBody>
      </p:sp>
    </p:spTree>
    <p:extLst>
      <p:ext uri="{BB962C8B-B14F-4D97-AF65-F5344CB8AC3E}">
        <p14:creationId xmlns:p14="http://schemas.microsoft.com/office/powerpoint/2010/main" val="129047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B430C5-4C19-4C69-9EF2-61BB66AD039C}"/>
              </a:ext>
            </a:extLst>
          </p:cNvPr>
          <p:cNvSpPr>
            <a:spLocks noGrp="1"/>
          </p:cNvSpPr>
          <p:nvPr>
            <p:ph type="body" sz="quarter" idx="10"/>
          </p:nvPr>
        </p:nvSpPr>
        <p:spPr/>
        <p:txBody>
          <a:bodyPr/>
          <a:lstStyle/>
          <a:p>
            <a:r>
              <a:rPr lang="en-US" dirty="0" err="1"/>
              <a:t>RadEval</a:t>
            </a:r>
            <a:r>
              <a:rPr lang="en-US" dirty="0"/>
              <a:t> Expert Dataset</a:t>
            </a:r>
            <a:endParaRPr lang="en-PK" dirty="0"/>
          </a:p>
        </p:txBody>
      </p:sp>
      <p:sp>
        <p:nvSpPr>
          <p:cNvPr id="3" name="Content Placeholder 2">
            <a:extLst>
              <a:ext uri="{FF2B5EF4-FFF2-40B4-BE49-F238E27FC236}">
                <a16:creationId xmlns:a16="http://schemas.microsoft.com/office/drawing/2014/main" id="{1EFEEE4C-6038-4371-8705-E19BF1619317}"/>
              </a:ext>
            </a:extLst>
          </p:cNvPr>
          <p:cNvSpPr>
            <a:spLocks noGrp="1"/>
          </p:cNvSpPr>
          <p:nvPr>
            <p:ph idx="1"/>
          </p:nvPr>
        </p:nvSpPr>
        <p:spPr>
          <a:xfrm>
            <a:off x="333786" y="639923"/>
            <a:ext cx="8511177" cy="554238"/>
          </a:xfrm>
        </p:spPr>
        <p:txBody>
          <a:bodyPr>
            <a:normAutofit/>
          </a:bodyPr>
          <a:lstStyle/>
          <a:p>
            <a:r>
              <a:rPr lang="en-US" b="1" dirty="0"/>
              <a:t>Correlation with radiologist error counts</a:t>
            </a:r>
          </a:p>
        </p:txBody>
      </p:sp>
      <p:pic>
        <p:nvPicPr>
          <p:cNvPr id="5" name="Picture 4">
            <a:extLst>
              <a:ext uri="{FF2B5EF4-FFF2-40B4-BE49-F238E27FC236}">
                <a16:creationId xmlns:a16="http://schemas.microsoft.com/office/drawing/2014/main" id="{6601B1BC-A590-4DFC-8D31-BAAA709DE1A4}"/>
              </a:ext>
            </a:extLst>
          </p:cNvPr>
          <p:cNvPicPr>
            <a:picLocks noChangeAspect="1"/>
          </p:cNvPicPr>
          <p:nvPr/>
        </p:nvPicPr>
        <p:blipFill>
          <a:blip r:embed="rId3"/>
          <a:stretch>
            <a:fillRect/>
          </a:stretch>
        </p:blipFill>
        <p:spPr>
          <a:xfrm>
            <a:off x="87877" y="1045659"/>
            <a:ext cx="3920705" cy="5659941"/>
          </a:xfrm>
          <a:prstGeom prst="rect">
            <a:avLst/>
          </a:prstGeom>
        </p:spPr>
      </p:pic>
      <mc:AlternateContent xmlns:mc="http://schemas.openxmlformats.org/markup-compatibility/2006">
        <mc:Choice xmlns:a14="http://schemas.microsoft.com/office/drawing/2010/main" Requires="a14">
          <p:sp>
            <p:nvSpPr>
              <p:cNvPr id="6" name="Content Placeholder 2">
                <a:extLst>
                  <a:ext uri="{FF2B5EF4-FFF2-40B4-BE49-F238E27FC236}">
                    <a16:creationId xmlns:a16="http://schemas.microsoft.com/office/drawing/2014/main" id="{4AEF64B6-5D49-4909-9181-AE431DBB86D8}"/>
                  </a:ext>
                </a:extLst>
              </p:cNvPr>
              <p:cNvSpPr txBox="1">
                <a:spLocks/>
              </p:cNvSpPr>
              <p:nvPr/>
            </p:nvSpPr>
            <p:spPr>
              <a:xfrm>
                <a:off x="3445164" y="1086197"/>
                <a:ext cx="8413050" cy="5314603"/>
              </a:xfrm>
              <a:prstGeom prst="rect">
                <a:avLst/>
              </a:prstGeom>
            </p:spPr>
            <p:txBody>
              <a:bodyPr vert="horz" lIns="91440" tIns="45720" rIns="91440" bIns="45720" rtlCol="0">
                <a:normAutofit/>
              </a:bodyPr>
              <a:lstStyle>
                <a:lvl1pPr marL="266700" indent="-266700" algn="l" defTabSz="914400" rtl="0" eaLnBrk="1" latinLnBrk="0" hangingPunct="1">
                  <a:lnSpc>
                    <a:spcPct val="100000"/>
                  </a:lnSpc>
                  <a:spcBef>
                    <a:spcPts val="1000"/>
                  </a:spcBef>
                  <a:spcAft>
                    <a:spcPts val="0"/>
                  </a:spcAft>
                  <a:buSzPct val="100000"/>
                  <a:buFont typeface="Wingdings 2" panose="05020102010507070707" pitchFamily="18" charset="2"/>
                  <a:buChar char=""/>
                  <a:defRPr sz="2000" kern="1200">
                    <a:solidFill>
                      <a:schemeClr val="tx1"/>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defRPr>
                </a:lvl1pPr>
                <a:lvl2pPr marL="685800" indent="-228600" algn="l" defTabSz="914400" rtl="0" eaLnBrk="1" latinLnBrk="0" hangingPunct="1">
                  <a:lnSpc>
                    <a:spcPct val="100000"/>
                  </a:lnSpc>
                  <a:spcBef>
                    <a:spcPts val="1000"/>
                  </a:spcBef>
                  <a:buFont typeface="Wingdings 2" panose="05020102010507070707" pitchFamily="18" charset="2"/>
                  <a:buChar char=""/>
                  <a:defRPr sz="1800" kern="1200">
                    <a:solidFill>
                      <a:schemeClr val="tx1"/>
                    </a:solidFill>
                    <a:latin typeface="KoPubWorld돋움체 Bold" panose="00000800000000000000" pitchFamily="2" charset="-127"/>
                    <a:ea typeface="KoPubWorld돋움체 Bold" panose="00000800000000000000" pitchFamily="2" charset="-127"/>
                    <a:cs typeface="KoPubWorld돋움체 Bold" panose="00000800000000000000" pitchFamily="2" charset="-127"/>
                  </a:defRPr>
                </a:lvl2pPr>
                <a:lvl3pPr marL="1143000" indent="-228600" algn="l" defTabSz="914400" rtl="0" eaLnBrk="1" latinLnBrk="0" hangingPunct="1">
                  <a:lnSpc>
                    <a:spcPct val="100000"/>
                  </a:lnSpc>
                  <a:spcBef>
                    <a:spcPts val="1000"/>
                  </a:spcBef>
                  <a:buFont typeface="Calibri" panose="020F0502020204030204" pitchFamily="34" charset="0"/>
                  <a:buChar char="‒"/>
                  <a:defRPr sz="1600" kern="1200">
                    <a:solidFill>
                      <a:schemeClr val="tx1"/>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3pPr>
                <a:lvl4pPr marL="1600200" indent="-228600" algn="l" defTabSz="914400" rtl="0" eaLnBrk="1" latinLnBrk="0" hangingPunct="1">
                  <a:lnSpc>
                    <a:spcPct val="100000"/>
                  </a:lnSpc>
                  <a:spcBef>
                    <a:spcPts val="1000"/>
                  </a:spcBef>
                  <a:buFont typeface="맑은 고딕" panose="020B0503020000020004" pitchFamily="50" charset="-127"/>
                  <a:buChar char="〮"/>
                  <a:defRPr sz="1400" kern="1200">
                    <a:solidFill>
                      <a:schemeClr val="tx1"/>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4pPr>
                <a:lvl5pPr marL="2057400" indent="-228600" algn="l" defTabSz="914400" rtl="0" eaLnBrk="1" latinLnBrk="0" hangingPunct="1">
                  <a:lnSpc>
                    <a:spcPct val="100000"/>
                  </a:lnSpc>
                  <a:spcBef>
                    <a:spcPts val="1000"/>
                  </a:spcBef>
                  <a:buFont typeface="Wingdings 2" panose="05020102010507070707" pitchFamily="18" charset="2"/>
                  <a:buChar char=""/>
                  <a:defRPr sz="1400" kern="1200">
                    <a:solidFill>
                      <a:schemeClr val="tx1"/>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Top metrics by Kendall's </a:t>
                </a:r>
                <a14:m>
                  <m:oMath xmlns:m="http://schemas.openxmlformats.org/officeDocument/2006/math">
                    <m:r>
                      <a:rPr lang="en-US" i="1" dirty="0">
                        <a:solidFill>
                          <a:schemeClr val="accent1">
                            <a:lumMod val="50000"/>
                          </a:schemeClr>
                        </a:solidFill>
                        <a:latin typeface="Cambria Math" panose="02040503050406030204" pitchFamily="18" charset="0"/>
                        <a:ea typeface="Cambria Math" panose="02040503050406030204" pitchFamily="18" charset="0"/>
                      </a:rPr>
                      <m:t>𝜏</m:t>
                    </m:r>
                    <m:r>
                      <a:rPr lang="en-US" i="1" dirty="0">
                        <a:solidFill>
                          <a:schemeClr val="accent1">
                            <a:lumMod val="50000"/>
                          </a:schemeClr>
                        </a:solidFill>
                        <a:latin typeface="Cambria Math" panose="02040503050406030204" pitchFamily="18" charset="0"/>
                        <a:ea typeface="Cambria Math" panose="02040503050406030204" pitchFamily="18" charset="0"/>
                      </a:rPr>
                      <m:t> </m:t>
                    </m:r>
                  </m:oMath>
                </a14:m>
                <a:r>
                  <a:rPr lang="en-US" dirty="0"/>
                  <a:t>b for total errors, sections, and error categories.</a:t>
                </a:r>
              </a:p>
              <a:p>
                <a:pPr lvl="1"/>
                <a:r>
                  <a:rPr lang="en-US" dirty="0"/>
                  <a:t>Higher metric score should correspond to fewer errors, green so negative tb is good.</a:t>
                </a:r>
              </a:p>
              <a:p>
                <a:pPr lvl="1"/>
                <a:r>
                  <a:rPr lang="en-US" dirty="0"/>
                  <a:t>Overall pooled significant errors: GREEN, SRR-BERT, </a:t>
                </a:r>
                <a:r>
                  <a:rPr lang="en-US" dirty="0" err="1"/>
                  <a:t>RadCliQ</a:t>
                </a:r>
                <a:r>
                  <a:rPr lang="en-US" dirty="0"/>
                  <a:t>, and RadEvalBERTScore are aligned. </a:t>
                </a:r>
              </a:p>
              <a:p>
                <a:pPr lvl="1"/>
                <a:r>
                  <a:rPr lang="en-US" dirty="0" err="1"/>
                  <a:t>CheXbert</a:t>
                </a:r>
                <a:r>
                  <a:rPr lang="en-US" dirty="0"/>
                  <a:t> is misaligned overall, but it is very strong for omission-of-finding errors. </a:t>
                </a:r>
              </a:p>
              <a:p>
                <a:pPr lvl="1"/>
                <a:r>
                  <a:rPr lang="en-US" dirty="0"/>
                  <a:t>Location, severity, spurious comparison, and temporal-change omissions remain difficult for most metrics.</a:t>
                </a:r>
              </a:p>
              <a:p>
                <a:pPr lvl="1"/>
                <a:endParaRPr lang="en-US" dirty="0"/>
              </a:p>
              <a:p>
                <a:pPr lvl="1"/>
                <a:r>
                  <a:rPr lang="en-US" dirty="0"/>
                  <a:t>GREEN is the most reliable single metric for total clinically significant errors.</a:t>
                </a:r>
                <a:endParaRPr lang="en-PK" b="1" dirty="0"/>
              </a:p>
            </p:txBody>
          </p:sp>
        </mc:Choice>
        <mc:Fallback>
          <p:sp>
            <p:nvSpPr>
              <p:cNvPr id="6" name="Content Placeholder 2">
                <a:extLst>
                  <a:ext uri="{FF2B5EF4-FFF2-40B4-BE49-F238E27FC236}">
                    <a16:creationId xmlns:a16="http://schemas.microsoft.com/office/drawing/2014/main" id="{4AEF64B6-5D49-4909-9181-AE431DBB86D8}"/>
                  </a:ext>
                </a:extLst>
              </p:cNvPr>
              <p:cNvSpPr txBox="1">
                <a:spLocks noRot="1" noChangeAspect="1" noMove="1" noResize="1" noEditPoints="1" noAdjustHandles="1" noChangeArrowheads="1" noChangeShapeType="1" noTextEdit="1"/>
              </p:cNvSpPr>
              <p:nvPr/>
            </p:nvSpPr>
            <p:spPr>
              <a:xfrm>
                <a:off x="3445164" y="1086197"/>
                <a:ext cx="8413050" cy="5314603"/>
              </a:xfrm>
              <a:prstGeom prst="rect">
                <a:avLst/>
              </a:prstGeom>
              <a:blipFill>
                <a:blip r:embed="rId4"/>
                <a:stretch>
                  <a:fillRect t="-344" r="-1304"/>
                </a:stretch>
              </a:blipFill>
            </p:spPr>
            <p:txBody>
              <a:bodyPr/>
              <a:lstStyle/>
              <a:p>
                <a:r>
                  <a:rPr lang="en-US">
                    <a:noFill/>
                  </a:rPr>
                  <a:t> </a:t>
                </a:r>
              </a:p>
            </p:txBody>
          </p:sp>
        </mc:Fallback>
      </mc:AlternateContent>
    </p:spTree>
    <p:extLst>
      <p:ext uri="{BB962C8B-B14F-4D97-AF65-F5344CB8AC3E}">
        <p14:creationId xmlns:p14="http://schemas.microsoft.com/office/powerpoint/2010/main" val="1066389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DE2995-C69B-456D-9363-3E7DBBB434B3}"/>
              </a:ext>
            </a:extLst>
          </p:cNvPr>
          <p:cNvSpPr>
            <a:spLocks noGrp="1"/>
          </p:cNvSpPr>
          <p:nvPr>
            <p:ph type="body" sz="quarter" idx="10"/>
          </p:nvPr>
        </p:nvSpPr>
        <p:spPr/>
        <p:txBody>
          <a:bodyPr/>
          <a:lstStyle/>
          <a:p>
            <a:r>
              <a:rPr lang="en-US" dirty="0" err="1"/>
              <a:t>RadEval</a:t>
            </a:r>
            <a:r>
              <a:rPr lang="en-US" dirty="0"/>
              <a:t> Expert Dataset</a:t>
            </a:r>
            <a:endParaRPr lang="en-PK" dirty="0"/>
          </a:p>
        </p:txBody>
      </p:sp>
      <p:sp>
        <p:nvSpPr>
          <p:cNvPr id="3" name="Content Placeholder 2">
            <a:extLst>
              <a:ext uri="{FF2B5EF4-FFF2-40B4-BE49-F238E27FC236}">
                <a16:creationId xmlns:a16="http://schemas.microsoft.com/office/drawing/2014/main" id="{5D929302-8E2E-4F67-8A18-F9BFA4684EBB}"/>
              </a:ext>
            </a:extLst>
          </p:cNvPr>
          <p:cNvSpPr>
            <a:spLocks noGrp="1"/>
          </p:cNvSpPr>
          <p:nvPr>
            <p:ph idx="1"/>
          </p:nvPr>
        </p:nvSpPr>
        <p:spPr/>
        <p:txBody>
          <a:bodyPr/>
          <a:lstStyle/>
          <a:p>
            <a:r>
              <a:rPr lang="en-US" b="1" dirty="0"/>
              <a:t>What each metric is good at</a:t>
            </a:r>
          </a:p>
          <a:p>
            <a:pPr lvl="1"/>
            <a:r>
              <a:rPr lang="en-US" dirty="0"/>
              <a:t>No metric wins everywhere, and category-level behavior matters.</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A metric can be weak overall but excellent for one specific error type, and vice versa.</a:t>
            </a:r>
            <a:endParaRPr lang="en-PK" dirty="0"/>
          </a:p>
        </p:txBody>
      </p:sp>
      <p:graphicFrame>
        <p:nvGraphicFramePr>
          <p:cNvPr id="4" name="Table 4">
            <a:extLst>
              <a:ext uri="{FF2B5EF4-FFF2-40B4-BE49-F238E27FC236}">
                <a16:creationId xmlns:a16="http://schemas.microsoft.com/office/drawing/2014/main" id="{4147B0CA-B1F1-4A7B-9217-86EA56814204}"/>
              </a:ext>
            </a:extLst>
          </p:cNvPr>
          <p:cNvGraphicFramePr>
            <a:graphicFrameLocks noGrp="1"/>
          </p:cNvGraphicFramePr>
          <p:nvPr>
            <p:extLst>
              <p:ext uri="{D42A27DB-BD31-4B8C-83A1-F6EECF244321}">
                <p14:modId xmlns:p14="http://schemas.microsoft.com/office/powerpoint/2010/main" val="1470607386"/>
              </p:ext>
            </p:extLst>
          </p:nvPr>
        </p:nvGraphicFramePr>
        <p:xfrm>
          <a:off x="1122219" y="1920392"/>
          <a:ext cx="9947562" cy="3215023"/>
        </p:xfrm>
        <a:graphic>
          <a:graphicData uri="http://schemas.openxmlformats.org/drawingml/2006/table">
            <a:tbl>
              <a:tblPr firstRow="1" bandRow="1">
                <a:tableStyleId>{5C22544A-7EE6-4342-B048-85BDC9FD1C3A}</a:tableStyleId>
              </a:tblPr>
              <a:tblGrid>
                <a:gridCol w="3985490">
                  <a:extLst>
                    <a:ext uri="{9D8B030D-6E8A-4147-A177-3AD203B41FA5}">
                      <a16:colId xmlns:a16="http://schemas.microsoft.com/office/drawing/2014/main" val="2452213375"/>
                    </a:ext>
                  </a:extLst>
                </a:gridCol>
                <a:gridCol w="3020291">
                  <a:extLst>
                    <a:ext uri="{9D8B030D-6E8A-4147-A177-3AD203B41FA5}">
                      <a16:colId xmlns:a16="http://schemas.microsoft.com/office/drawing/2014/main" val="753083824"/>
                    </a:ext>
                  </a:extLst>
                </a:gridCol>
                <a:gridCol w="2941781">
                  <a:extLst>
                    <a:ext uri="{9D8B030D-6E8A-4147-A177-3AD203B41FA5}">
                      <a16:colId xmlns:a16="http://schemas.microsoft.com/office/drawing/2014/main" val="3687355174"/>
                    </a:ext>
                  </a:extLst>
                </a:gridCol>
              </a:tblGrid>
              <a:tr h="459289">
                <a:tc>
                  <a:txBody>
                    <a:bodyPr/>
                    <a:lstStyle/>
                    <a:p>
                      <a:r>
                        <a:rPr lang="en-US" dirty="0">
                          <a:ea typeface="KoPubWorld돋움체 Bold" panose="00000800000000000000"/>
                        </a:rPr>
                        <a:t>Endpoint</a:t>
                      </a:r>
                      <a:endParaRPr lang="en-PK" dirty="0">
                        <a:ea typeface="KoPubWorld돋움체 Bold" panose="00000800000000000000"/>
                      </a:endParaRPr>
                    </a:p>
                  </a:txBody>
                  <a:tcPr/>
                </a:tc>
                <a:tc>
                  <a:txBody>
                    <a:bodyPr/>
                    <a:lstStyle/>
                    <a:p>
                      <a:r>
                        <a:rPr lang="en-US" dirty="0">
                          <a:ea typeface="KoPubWorld돋움체 Bold" panose="00000800000000000000"/>
                        </a:rPr>
                        <a:t>Best signal</a:t>
                      </a:r>
                      <a:endParaRPr lang="en-PK" dirty="0">
                        <a:ea typeface="KoPubWorld돋움체 Bold" panose="00000800000000000000"/>
                      </a:endParaRPr>
                    </a:p>
                  </a:txBody>
                  <a:tcPr/>
                </a:tc>
                <a:tc>
                  <a:txBody>
                    <a:bodyPr/>
                    <a:lstStyle/>
                    <a:p>
                      <a:r>
                        <a:rPr lang="en-US" dirty="0">
                          <a:ea typeface="KoPubWorld돋움체 Bold" panose="00000800000000000000"/>
                        </a:rPr>
                        <a:t>Result </a:t>
                      </a:r>
                      <a:endParaRPr lang="en-PK" dirty="0">
                        <a:ea typeface="KoPubWorld돋움체 Bold" panose="00000800000000000000"/>
                      </a:endParaRPr>
                    </a:p>
                  </a:txBody>
                  <a:tcPr/>
                </a:tc>
                <a:extLst>
                  <a:ext uri="{0D108BD9-81ED-4DB2-BD59-A6C34878D82A}">
                    <a16:rowId xmlns:a16="http://schemas.microsoft.com/office/drawing/2014/main" val="884216894"/>
                  </a:ext>
                </a:extLst>
              </a:tr>
              <a:tr h="459289">
                <a:tc>
                  <a:txBody>
                    <a:bodyPr/>
                    <a:lstStyle/>
                    <a:p>
                      <a:r>
                        <a:rPr lang="en-US" dirty="0">
                          <a:ea typeface="KoPubWorld돋움체 Bold" panose="00000800000000000000"/>
                        </a:rPr>
                        <a:t>Overall significant errors</a:t>
                      </a:r>
                      <a:endParaRPr lang="en-PK" dirty="0">
                        <a:ea typeface="KoPubWorld돋움체 Bold" panose="00000800000000000000"/>
                      </a:endParaRPr>
                    </a:p>
                  </a:txBody>
                  <a:tcPr/>
                </a:tc>
                <a:tc>
                  <a:txBody>
                    <a:bodyPr/>
                    <a:lstStyle/>
                    <a:p>
                      <a:r>
                        <a:rPr lang="en-US" dirty="0">
                          <a:ea typeface="KoPubWorld돋움체 Bold" panose="00000800000000000000"/>
                        </a:rPr>
                        <a:t>GREEN</a:t>
                      </a:r>
                      <a:endParaRPr lang="en-PK" dirty="0">
                        <a:ea typeface="KoPubWorld돋움체 Bold" panose="00000800000000000000"/>
                      </a:endParaRPr>
                    </a:p>
                  </a:txBody>
                  <a:tcPr/>
                </a:tc>
                <a:tc>
                  <a:txBody>
                    <a:bodyPr/>
                    <a:lstStyle/>
                    <a:p>
                      <a:r>
                        <a:rPr lang="en-US" dirty="0">
                          <a:ea typeface="KoPubWorld돋움체 Bold" panose="00000800000000000000"/>
                        </a:rPr>
                        <a:t>Aligned</a:t>
                      </a:r>
                      <a:endParaRPr lang="en-PK" dirty="0">
                        <a:ea typeface="KoPubWorld돋움체 Bold" panose="00000800000000000000"/>
                      </a:endParaRPr>
                    </a:p>
                  </a:txBody>
                  <a:tcPr/>
                </a:tc>
                <a:extLst>
                  <a:ext uri="{0D108BD9-81ED-4DB2-BD59-A6C34878D82A}">
                    <a16:rowId xmlns:a16="http://schemas.microsoft.com/office/drawing/2014/main" val="2556900729"/>
                  </a:ext>
                </a:extLst>
              </a:tr>
              <a:tr h="459289">
                <a:tc>
                  <a:txBody>
                    <a:bodyPr/>
                    <a:lstStyle/>
                    <a:p>
                      <a:r>
                        <a:rPr lang="en-US" dirty="0">
                          <a:ea typeface="KoPubWorld돋움체 Bold" panose="00000800000000000000"/>
                        </a:rPr>
                        <a:t>Finding omissions</a:t>
                      </a:r>
                      <a:endParaRPr lang="en-PK" dirty="0">
                        <a:ea typeface="KoPubWorld돋움체 Bold" panose="00000800000000000000"/>
                      </a:endParaRPr>
                    </a:p>
                  </a:txBody>
                  <a:tcPr/>
                </a:tc>
                <a:tc>
                  <a:txBody>
                    <a:bodyPr/>
                    <a:lstStyle/>
                    <a:p>
                      <a:r>
                        <a:rPr lang="en-US" dirty="0">
                          <a:ea typeface="KoPubWorld돋움체 Bold" panose="00000800000000000000"/>
                        </a:rPr>
                        <a:t>SRR-BERT / </a:t>
                      </a:r>
                      <a:r>
                        <a:rPr lang="en-US" dirty="0" err="1">
                          <a:ea typeface="KoPubWorld돋움체 Bold" panose="00000800000000000000"/>
                        </a:rPr>
                        <a:t>CheXbert</a:t>
                      </a:r>
                      <a:endParaRPr lang="en-PK" dirty="0">
                        <a:ea typeface="KoPubWorld돋움체 Bold" panose="00000800000000000000"/>
                      </a:endParaRPr>
                    </a:p>
                  </a:txBody>
                  <a:tcPr/>
                </a:tc>
                <a:tc>
                  <a:txBody>
                    <a:bodyPr/>
                    <a:lstStyle/>
                    <a:p>
                      <a:r>
                        <a:rPr lang="en-US" dirty="0">
                          <a:ea typeface="KoPubWorld돋움체 Bold" panose="00000800000000000000"/>
                        </a:rPr>
                        <a:t>Strongly aligned</a:t>
                      </a:r>
                      <a:endParaRPr lang="en-PK" dirty="0">
                        <a:ea typeface="KoPubWorld돋움체 Bold" panose="00000800000000000000"/>
                      </a:endParaRPr>
                    </a:p>
                  </a:txBody>
                  <a:tcPr/>
                </a:tc>
                <a:extLst>
                  <a:ext uri="{0D108BD9-81ED-4DB2-BD59-A6C34878D82A}">
                    <a16:rowId xmlns:a16="http://schemas.microsoft.com/office/drawing/2014/main" val="859616143"/>
                  </a:ext>
                </a:extLst>
              </a:tr>
              <a:tr h="459289">
                <a:tc>
                  <a:txBody>
                    <a:bodyPr/>
                    <a:lstStyle/>
                    <a:p>
                      <a:r>
                        <a:rPr lang="en-US" dirty="0">
                          <a:ea typeface="KoPubWorld돋움체 Bold" panose="00000800000000000000"/>
                        </a:rPr>
                        <a:t>Impression section</a:t>
                      </a:r>
                      <a:endParaRPr lang="en-PK" dirty="0">
                        <a:ea typeface="KoPubWorld돋움체 Bold" panose="00000800000000000000"/>
                      </a:endParaRPr>
                    </a:p>
                  </a:txBody>
                  <a:tcPr/>
                </a:tc>
                <a:tc>
                  <a:txBody>
                    <a:bodyPr/>
                    <a:lstStyle/>
                    <a:p>
                      <a:r>
                        <a:rPr lang="en-US" dirty="0" err="1">
                          <a:ea typeface="KoPubWorld돋움체 Bold" panose="00000800000000000000"/>
                        </a:rPr>
                        <a:t>BERTScore</a:t>
                      </a:r>
                      <a:endParaRPr lang="en-PK" dirty="0">
                        <a:ea typeface="KoPubWorld돋움체 Bold" panose="00000800000000000000"/>
                      </a:endParaRPr>
                    </a:p>
                  </a:txBody>
                  <a:tcPr/>
                </a:tc>
                <a:tc>
                  <a:txBody>
                    <a:bodyPr/>
                    <a:lstStyle/>
                    <a:p>
                      <a:r>
                        <a:rPr lang="en-US" dirty="0">
                          <a:ea typeface="KoPubWorld돋움체 Bold" panose="00000800000000000000"/>
                        </a:rPr>
                        <a:t>Aligned</a:t>
                      </a:r>
                      <a:endParaRPr lang="en-PK" dirty="0">
                        <a:ea typeface="KoPubWorld돋움체 Bold" panose="00000800000000000000"/>
                      </a:endParaRPr>
                    </a:p>
                  </a:txBody>
                  <a:tcPr/>
                </a:tc>
                <a:extLst>
                  <a:ext uri="{0D108BD9-81ED-4DB2-BD59-A6C34878D82A}">
                    <a16:rowId xmlns:a16="http://schemas.microsoft.com/office/drawing/2014/main" val="653496870"/>
                  </a:ext>
                </a:extLst>
              </a:tr>
              <a:tr h="459289">
                <a:tc>
                  <a:txBody>
                    <a:bodyPr/>
                    <a:lstStyle/>
                    <a:p>
                      <a:r>
                        <a:rPr lang="en-US" dirty="0">
                          <a:ea typeface="KoPubWorld돋움체 Bold" panose="00000800000000000000"/>
                        </a:rPr>
                        <a:t>Findings section</a:t>
                      </a:r>
                      <a:endParaRPr lang="en-PK" dirty="0">
                        <a:ea typeface="KoPubWorld돋움체 Bold" panose="00000800000000000000"/>
                      </a:endParaRPr>
                    </a:p>
                  </a:txBody>
                  <a:tcPr/>
                </a:tc>
                <a:tc>
                  <a:txBody>
                    <a:bodyPr/>
                    <a:lstStyle/>
                    <a:p>
                      <a:r>
                        <a:rPr lang="en-US" dirty="0">
                          <a:ea typeface="KoPubWorld돋움체 Bold" panose="00000800000000000000"/>
                        </a:rPr>
                        <a:t>GREEN</a:t>
                      </a:r>
                      <a:endParaRPr lang="en-PK" dirty="0">
                        <a:ea typeface="KoPubWorld돋움체 Bold" panose="00000800000000000000"/>
                      </a:endParaRPr>
                    </a:p>
                  </a:txBody>
                  <a:tcPr/>
                </a:tc>
                <a:tc>
                  <a:txBody>
                    <a:bodyPr/>
                    <a:lstStyle/>
                    <a:p>
                      <a:r>
                        <a:rPr lang="en-US" dirty="0">
                          <a:ea typeface="KoPubWorld돋움체 Bold" panose="00000800000000000000"/>
                        </a:rPr>
                        <a:t>Aligned</a:t>
                      </a:r>
                      <a:endParaRPr lang="en-PK" dirty="0">
                        <a:ea typeface="KoPubWorld돋움체 Bold" panose="00000800000000000000"/>
                      </a:endParaRPr>
                    </a:p>
                  </a:txBody>
                  <a:tcPr/>
                </a:tc>
                <a:extLst>
                  <a:ext uri="{0D108BD9-81ED-4DB2-BD59-A6C34878D82A}">
                    <a16:rowId xmlns:a16="http://schemas.microsoft.com/office/drawing/2014/main" val="2029961320"/>
                  </a:ext>
                </a:extLst>
              </a:tr>
              <a:tr h="459289">
                <a:tc>
                  <a:txBody>
                    <a:bodyPr/>
                    <a:lstStyle/>
                    <a:p>
                      <a:r>
                        <a:rPr lang="en-US" dirty="0">
                          <a:ea typeface="KoPubWorld돋움체 Bold" panose="00000800000000000000"/>
                        </a:rPr>
                        <a:t>Grammar / readability</a:t>
                      </a:r>
                      <a:endParaRPr lang="en-PK" dirty="0">
                        <a:ea typeface="KoPubWorld돋움체 Bold" panose="00000800000000000000"/>
                      </a:endParaRPr>
                    </a:p>
                  </a:txBody>
                  <a:tcPr/>
                </a:tc>
                <a:tc>
                  <a:txBody>
                    <a:bodyPr/>
                    <a:lstStyle/>
                    <a:p>
                      <a:r>
                        <a:rPr lang="en-US" dirty="0" err="1">
                          <a:ea typeface="KoPubWorld돋움체 Bold" panose="00000800000000000000"/>
                        </a:rPr>
                        <a:t>RadCliQ</a:t>
                      </a:r>
                      <a:endParaRPr lang="en-PK" dirty="0">
                        <a:ea typeface="KoPubWorld돋움체 Bold" panose="00000800000000000000"/>
                      </a:endParaRPr>
                    </a:p>
                  </a:txBody>
                  <a:tcPr/>
                </a:tc>
                <a:tc>
                  <a:txBody>
                    <a:bodyPr/>
                    <a:lstStyle/>
                    <a:p>
                      <a:r>
                        <a:rPr lang="en-US" dirty="0">
                          <a:ea typeface="KoPubWorld돋움체 Bold" panose="00000800000000000000"/>
                        </a:rPr>
                        <a:t>Aligned</a:t>
                      </a:r>
                      <a:endParaRPr lang="en-PK" dirty="0">
                        <a:ea typeface="KoPubWorld돋움체 Bold" panose="00000800000000000000"/>
                      </a:endParaRPr>
                    </a:p>
                  </a:txBody>
                  <a:tcPr/>
                </a:tc>
                <a:extLst>
                  <a:ext uri="{0D108BD9-81ED-4DB2-BD59-A6C34878D82A}">
                    <a16:rowId xmlns:a16="http://schemas.microsoft.com/office/drawing/2014/main" val="966764039"/>
                  </a:ext>
                </a:extLst>
              </a:tr>
              <a:tr h="459289">
                <a:tc>
                  <a:txBody>
                    <a:bodyPr/>
                    <a:lstStyle/>
                    <a:p>
                      <a:r>
                        <a:rPr lang="en-US" dirty="0">
                          <a:ea typeface="KoPubWorld돋움체 Bold" panose="00000800000000000000"/>
                        </a:rPr>
                        <a:t>Location / severity / temporal categories</a:t>
                      </a:r>
                      <a:endParaRPr lang="en-PK" dirty="0">
                        <a:ea typeface="KoPubWorld돋움체 Bold" panose="00000800000000000000"/>
                      </a:endParaRPr>
                    </a:p>
                  </a:txBody>
                  <a:tcPr/>
                </a:tc>
                <a:tc>
                  <a:txBody>
                    <a:bodyPr/>
                    <a:lstStyle/>
                    <a:p>
                      <a:r>
                        <a:rPr lang="en-US" dirty="0">
                          <a:ea typeface="KoPubWorld돋움체 Bold" panose="00000800000000000000"/>
                        </a:rPr>
                        <a:t>No reliable winner</a:t>
                      </a:r>
                      <a:endParaRPr lang="en-PK" dirty="0">
                        <a:ea typeface="KoPubWorld돋움체 Bold" panose="00000800000000000000"/>
                      </a:endParaRPr>
                    </a:p>
                  </a:txBody>
                  <a:tcPr/>
                </a:tc>
                <a:tc>
                  <a:txBody>
                    <a:bodyPr/>
                    <a:lstStyle/>
                    <a:p>
                      <a:r>
                        <a:rPr lang="en-US" dirty="0">
                          <a:ea typeface="KoPubWorld돋움체 Bold" panose="00000800000000000000"/>
                        </a:rPr>
                        <a:t>Mostly ns </a:t>
                      </a:r>
                      <a:endParaRPr lang="en-PK" dirty="0">
                        <a:ea typeface="KoPubWorld돋움체 Bold" panose="00000800000000000000"/>
                      </a:endParaRPr>
                    </a:p>
                  </a:txBody>
                  <a:tcPr/>
                </a:tc>
                <a:extLst>
                  <a:ext uri="{0D108BD9-81ED-4DB2-BD59-A6C34878D82A}">
                    <a16:rowId xmlns:a16="http://schemas.microsoft.com/office/drawing/2014/main" val="4282450275"/>
                  </a:ext>
                </a:extLst>
              </a:tr>
            </a:tbl>
          </a:graphicData>
        </a:graphic>
      </p:graphicFrame>
    </p:spTree>
    <p:extLst>
      <p:ext uri="{BB962C8B-B14F-4D97-AF65-F5344CB8AC3E}">
        <p14:creationId xmlns:p14="http://schemas.microsoft.com/office/powerpoint/2010/main" val="1818813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52400E9A-DA5E-72A1-1BD7-D9A106C849E5}"/>
              </a:ext>
            </a:extLst>
          </p:cNvPr>
          <p:cNvSpPr>
            <a:spLocks noGrp="1"/>
          </p:cNvSpPr>
          <p:nvPr>
            <p:ph idx="1"/>
          </p:nvPr>
        </p:nvSpPr>
        <p:spPr>
          <a:xfrm>
            <a:off x="429623" y="1048988"/>
            <a:ext cx="11623832" cy="4851477"/>
          </a:xfrm>
        </p:spPr>
        <p:txBody>
          <a:bodyPr>
            <a:normAutofit fontScale="70000" lnSpcReduction="20000"/>
          </a:bodyPr>
          <a:lstStyle/>
          <a:p>
            <a:pPr>
              <a:lnSpc>
                <a:spcPct val="250000"/>
              </a:lnSpc>
            </a:pPr>
            <a:r>
              <a:rPr lang="en-US" altLang="ko-KR" sz="2200" dirty="0"/>
              <a:t>Introduction</a:t>
            </a:r>
          </a:p>
          <a:p>
            <a:pPr>
              <a:lnSpc>
                <a:spcPct val="250000"/>
              </a:lnSpc>
            </a:pPr>
            <a:r>
              <a:rPr lang="en-US" altLang="ko-KR" sz="2200" dirty="0"/>
              <a:t>Existing Radiology Report Metrics</a:t>
            </a:r>
          </a:p>
          <a:p>
            <a:pPr>
              <a:lnSpc>
                <a:spcPct val="250000"/>
              </a:lnSpc>
            </a:pPr>
            <a:r>
              <a:rPr lang="en-US" altLang="ko-KR" sz="2200" dirty="0" err="1"/>
              <a:t>RadEval</a:t>
            </a:r>
            <a:r>
              <a:rPr lang="en-US" altLang="ko-KR" sz="2200" dirty="0"/>
              <a:t> Framework</a:t>
            </a:r>
          </a:p>
          <a:p>
            <a:pPr>
              <a:lnSpc>
                <a:spcPct val="250000"/>
              </a:lnSpc>
            </a:pPr>
            <a:r>
              <a:rPr lang="en-US" altLang="ko-KR" sz="2200" dirty="0"/>
              <a:t>Benchmarking</a:t>
            </a:r>
          </a:p>
          <a:p>
            <a:pPr>
              <a:lnSpc>
                <a:spcPct val="250000"/>
              </a:lnSpc>
            </a:pPr>
            <a:r>
              <a:rPr lang="en-US" altLang="ko-KR" sz="2200" dirty="0"/>
              <a:t>RadEvalBERTScore</a:t>
            </a:r>
          </a:p>
          <a:p>
            <a:pPr>
              <a:lnSpc>
                <a:spcPct val="250000"/>
              </a:lnSpc>
            </a:pPr>
            <a:r>
              <a:rPr lang="en-US" altLang="ko-KR" sz="2200" dirty="0" err="1"/>
              <a:t>RadEval</a:t>
            </a:r>
            <a:r>
              <a:rPr lang="en-US" altLang="ko-KR" sz="2200" dirty="0"/>
              <a:t> Expert Dataset</a:t>
            </a:r>
          </a:p>
          <a:p>
            <a:pPr>
              <a:lnSpc>
                <a:spcPct val="250000"/>
              </a:lnSpc>
            </a:pPr>
            <a:r>
              <a:rPr lang="en-US" altLang="ko-KR" sz="2200" dirty="0"/>
              <a:t>Conclusion &amp; Limitation</a:t>
            </a:r>
          </a:p>
        </p:txBody>
      </p:sp>
      <p:sp>
        <p:nvSpPr>
          <p:cNvPr id="7" name="텍스트 개체 틀 1">
            <a:extLst>
              <a:ext uri="{FF2B5EF4-FFF2-40B4-BE49-F238E27FC236}">
                <a16:creationId xmlns:a16="http://schemas.microsoft.com/office/drawing/2014/main" id="{4BA0093D-3621-FA22-0E86-CBE1493A0536}"/>
              </a:ext>
            </a:extLst>
          </p:cNvPr>
          <p:cNvSpPr>
            <a:spLocks noGrp="1"/>
          </p:cNvSpPr>
          <p:nvPr>
            <p:ph type="body" sz="quarter" idx="10"/>
          </p:nvPr>
        </p:nvSpPr>
        <p:spPr>
          <a:xfrm>
            <a:off x="519037" y="0"/>
            <a:ext cx="11339177" cy="624423"/>
          </a:xfrm>
        </p:spPr>
        <p:txBody>
          <a:bodyPr/>
          <a:lstStyle/>
          <a:p>
            <a:r>
              <a:rPr lang="en-US" altLang="ko-KR" dirty="0"/>
              <a:t>Contents</a:t>
            </a:r>
          </a:p>
        </p:txBody>
      </p:sp>
    </p:spTree>
    <p:extLst>
      <p:ext uri="{BB962C8B-B14F-4D97-AF65-F5344CB8AC3E}">
        <p14:creationId xmlns:p14="http://schemas.microsoft.com/office/powerpoint/2010/main" val="3238900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8396F6-66FB-4F16-80BB-547B90313059}"/>
              </a:ext>
            </a:extLst>
          </p:cNvPr>
          <p:cNvPicPr>
            <a:picLocks noChangeAspect="1"/>
          </p:cNvPicPr>
          <p:nvPr/>
        </p:nvPicPr>
        <p:blipFill rotWithShape="1">
          <a:blip r:embed="rId3"/>
          <a:srcRect r="2250"/>
          <a:stretch/>
        </p:blipFill>
        <p:spPr>
          <a:xfrm rot="5400000">
            <a:off x="3500484" y="-149410"/>
            <a:ext cx="5098670" cy="8663709"/>
          </a:xfrm>
          <a:prstGeom prst="rect">
            <a:avLst/>
          </a:prstGeom>
        </p:spPr>
      </p:pic>
      <p:sp>
        <p:nvSpPr>
          <p:cNvPr id="2" name="Text Placeholder 1">
            <a:extLst>
              <a:ext uri="{FF2B5EF4-FFF2-40B4-BE49-F238E27FC236}">
                <a16:creationId xmlns:a16="http://schemas.microsoft.com/office/drawing/2014/main" id="{129189D6-24C5-48E4-913D-DDBAB5BF3CBD}"/>
              </a:ext>
            </a:extLst>
          </p:cNvPr>
          <p:cNvSpPr>
            <a:spLocks noGrp="1"/>
          </p:cNvSpPr>
          <p:nvPr>
            <p:ph type="body" sz="quarter" idx="10"/>
          </p:nvPr>
        </p:nvSpPr>
        <p:spPr/>
        <p:txBody>
          <a:bodyPr/>
          <a:lstStyle/>
          <a:p>
            <a:r>
              <a:rPr lang="en-US" dirty="0"/>
              <a:t>Benchmarking</a:t>
            </a:r>
            <a:endParaRPr lang="en-PK" dirty="0"/>
          </a:p>
        </p:txBody>
      </p:sp>
      <p:sp>
        <p:nvSpPr>
          <p:cNvPr id="3" name="Content Placeholder 2">
            <a:extLst>
              <a:ext uri="{FF2B5EF4-FFF2-40B4-BE49-F238E27FC236}">
                <a16:creationId xmlns:a16="http://schemas.microsoft.com/office/drawing/2014/main" id="{DDCE49D0-1BBF-47E2-9B92-2128E30A6753}"/>
              </a:ext>
            </a:extLst>
          </p:cNvPr>
          <p:cNvSpPr>
            <a:spLocks noGrp="1"/>
          </p:cNvSpPr>
          <p:nvPr>
            <p:ph idx="1"/>
          </p:nvPr>
        </p:nvSpPr>
        <p:spPr/>
        <p:txBody>
          <a:bodyPr/>
          <a:lstStyle/>
          <a:p>
            <a:r>
              <a:rPr lang="en-US" b="1" dirty="0"/>
              <a:t>Benchmarking models across datasets</a:t>
            </a:r>
          </a:p>
          <a:p>
            <a:pPr lvl="1"/>
            <a:r>
              <a:rPr lang="en-US" dirty="0"/>
              <a:t>Full table: multiple models, multiple datasets, multiple metric families</a:t>
            </a:r>
            <a:endParaRPr lang="en-PK" b="1" dirty="0"/>
          </a:p>
        </p:txBody>
      </p:sp>
    </p:spTree>
    <p:extLst>
      <p:ext uri="{BB962C8B-B14F-4D97-AF65-F5344CB8AC3E}">
        <p14:creationId xmlns:p14="http://schemas.microsoft.com/office/powerpoint/2010/main" val="172725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770E50-25A0-404C-9A27-721C0463B2D4}"/>
              </a:ext>
            </a:extLst>
          </p:cNvPr>
          <p:cNvSpPr>
            <a:spLocks noGrp="1"/>
          </p:cNvSpPr>
          <p:nvPr>
            <p:ph type="body" sz="quarter" idx="10"/>
          </p:nvPr>
        </p:nvSpPr>
        <p:spPr/>
        <p:txBody>
          <a:bodyPr/>
          <a:lstStyle/>
          <a:p>
            <a:r>
              <a:rPr lang="en-US" dirty="0"/>
              <a:t>Benchmarking</a:t>
            </a:r>
            <a:endParaRPr lang="en-PK" dirty="0"/>
          </a:p>
        </p:txBody>
      </p:sp>
      <p:sp>
        <p:nvSpPr>
          <p:cNvPr id="3" name="Content Placeholder 2">
            <a:extLst>
              <a:ext uri="{FF2B5EF4-FFF2-40B4-BE49-F238E27FC236}">
                <a16:creationId xmlns:a16="http://schemas.microsoft.com/office/drawing/2014/main" id="{614FAB36-2A5B-46F2-A7D7-87D27077776B}"/>
              </a:ext>
            </a:extLst>
          </p:cNvPr>
          <p:cNvSpPr>
            <a:spLocks noGrp="1"/>
          </p:cNvSpPr>
          <p:nvPr>
            <p:ph idx="1"/>
          </p:nvPr>
        </p:nvSpPr>
        <p:spPr/>
        <p:txBody>
          <a:bodyPr/>
          <a:lstStyle/>
          <a:p>
            <a:r>
              <a:rPr lang="en-US" dirty="0"/>
              <a:t>The table demonstrates why one metric is not enough.</a:t>
            </a:r>
          </a:p>
          <a:p>
            <a:pPr lvl="1"/>
            <a:r>
              <a:rPr lang="en-US" b="1" dirty="0"/>
              <a:t>Dataset matters:</a:t>
            </a:r>
            <a:r>
              <a:rPr lang="en-US" dirty="0"/>
              <a:t> A model can look strong on MIMIC-CXR but weaker on </a:t>
            </a:r>
            <a:r>
              <a:rPr lang="en-US" dirty="0" err="1"/>
              <a:t>ReXGradient</a:t>
            </a:r>
            <a:r>
              <a:rPr lang="en-US" dirty="0"/>
              <a:t> or </a:t>
            </a:r>
            <a:r>
              <a:rPr lang="en-US" dirty="0" err="1"/>
              <a:t>CheXpert</a:t>
            </a:r>
            <a:r>
              <a:rPr lang="en-US" dirty="0"/>
              <a:t>-Plus.</a:t>
            </a:r>
          </a:p>
          <a:p>
            <a:pPr lvl="1"/>
            <a:r>
              <a:rPr lang="en-US" b="1" dirty="0"/>
              <a:t>Section matters:</a:t>
            </a:r>
            <a:r>
              <a:rPr lang="en-US" dirty="0"/>
              <a:t> Findings and Impression are separate tasks and should be evaluated separately.</a:t>
            </a:r>
          </a:p>
          <a:p>
            <a:pPr lvl="1"/>
            <a:r>
              <a:rPr lang="en-US" b="1" dirty="0"/>
              <a:t>Metric matters:</a:t>
            </a:r>
            <a:r>
              <a:rPr lang="en-US" dirty="0"/>
              <a:t> GREEN, BLEU, </a:t>
            </a:r>
            <a:r>
              <a:rPr lang="en-US" dirty="0" err="1"/>
              <a:t>CheXbert</a:t>
            </a:r>
            <a:r>
              <a:rPr lang="en-US" dirty="0"/>
              <a:t>, </a:t>
            </a:r>
            <a:r>
              <a:rPr lang="en-US" dirty="0" err="1"/>
              <a:t>RadGraph</a:t>
            </a:r>
            <a:r>
              <a:rPr lang="en-US" dirty="0"/>
              <a:t>, Temporal F1, and </a:t>
            </a:r>
            <a:r>
              <a:rPr lang="en-US" dirty="0" err="1"/>
              <a:t>RadEvalBERT</a:t>
            </a:r>
            <a:r>
              <a:rPr lang="en-US" dirty="0"/>
              <a:t> often rank models differently.</a:t>
            </a:r>
          </a:p>
          <a:p>
            <a:pPr lvl="1"/>
            <a:r>
              <a:rPr lang="en-US" b="1" dirty="0"/>
              <a:t>Benchmarking matters:</a:t>
            </a:r>
            <a:r>
              <a:rPr lang="en-US" dirty="0"/>
              <a:t> </a:t>
            </a:r>
            <a:r>
              <a:rPr lang="en-US" dirty="0" err="1"/>
              <a:t>RadEval</a:t>
            </a:r>
            <a:r>
              <a:rPr lang="en-US" dirty="0"/>
              <a:t> lets researchers compare the same predictions using a wider metric dashboard.</a:t>
            </a:r>
            <a:endParaRPr lang="en-PK" dirty="0"/>
          </a:p>
        </p:txBody>
      </p:sp>
    </p:spTree>
    <p:extLst>
      <p:ext uri="{BB962C8B-B14F-4D97-AF65-F5344CB8AC3E}">
        <p14:creationId xmlns:p14="http://schemas.microsoft.com/office/powerpoint/2010/main" val="2415102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866894-7764-4242-8C46-317FD1A3EFAB}"/>
              </a:ext>
            </a:extLst>
          </p:cNvPr>
          <p:cNvSpPr>
            <a:spLocks noGrp="1"/>
          </p:cNvSpPr>
          <p:nvPr>
            <p:ph type="body" sz="quarter" idx="10"/>
          </p:nvPr>
        </p:nvSpPr>
        <p:spPr/>
        <p:txBody>
          <a:bodyPr/>
          <a:lstStyle/>
          <a:p>
            <a:r>
              <a:rPr lang="en-US" dirty="0"/>
              <a:t>Appendix</a:t>
            </a:r>
            <a:endParaRPr lang="en-PK" dirty="0"/>
          </a:p>
        </p:txBody>
      </p:sp>
      <p:sp>
        <p:nvSpPr>
          <p:cNvPr id="3" name="Content Placeholder 2">
            <a:extLst>
              <a:ext uri="{FF2B5EF4-FFF2-40B4-BE49-F238E27FC236}">
                <a16:creationId xmlns:a16="http://schemas.microsoft.com/office/drawing/2014/main" id="{CA791274-D47C-4345-ACD4-6B92F2156D5A}"/>
              </a:ext>
            </a:extLst>
          </p:cNvPr>
          <p:cNvSpPr>
            <a:spLocks noGrp="1"/>
          </p:cNvSpPr>
          <p:nvPr>
            <p:ph idx="1"/>
          </p:nvPr>
        </p:nvSpPr>
        <p:spPr/>
        <p:txBody>
          <a:bodyPr/>
          <a:lstStyle/>
          <a:p>
            <a:r>
              <a:rPr lang="en-US" b="1" dirty="0"/>
              <a:t>Refined GREEN metric</a:t>
            </a:r>
          </a:p>
          <a:p>
            <a:pPr lvl="1"/>
            <a:r>
              <a:rPr lang="en-US" dirty="0"/>
              <a:t>The authors make GREEN smaller, faster, and broader across modalities. </a:t>
            </a:r>
          </a:p>
          <a:p>
            <a:pPr lvl="1"/>
            <a:endParaRPr lang="en-US" dirty="0"/>
          </a:p>
          <a:p>
            <a:pPr lvl="1"/>
            <a:endParaRPr lang="en-US" dirty="0"/>
          </a:p>
          <a:p>
            <a:pPr lvl="1"/>
            <a:endParaRPr lang="en-US" dirty="0"/>
          </a:p>
          <a:p>
            <a:pPr lvl="1"/>
            <a:endParaRPr lang="en-US" dirty="0"/>
          </a:p>
          <a:p>
            <a:pPr lvl="1"/>
            <a:endParaRPr lang="en-US" dirty="0"/>
          </a:p>
          <a:p>
            <a:pPr marL="457200" lvl="1" indent="0">
              <a:buNone/>
            </a:pPr>
            <a:endParaRPr lang="en-US" dirty="0"/>
          </a:p>
          <a:p>
            <a:pPr lvl="1"/>
            <a:r>
              <a:rPr lang="en-US" dirty="0"/>
              <a:t>Authors tries to preserve interpretability and clinical alignment while reducing computational cost.</a:t>
            </a:r>
            <a:endParaRPr lang="en-PK" dirty="0"/>
          </a:p>
        </p:txBody>
      </p:sp>
      <p:grpSp>
        <p:nvGrpSpPr>
          <p:cNvPr id="23" name="Group 22">
            <a:extLst>
              <a:ext uri="{FF2B5EF4-FFF2-40B4-BE49-F238E27FC236}">
                <a16:creationId xmlns:a16="http://schemas.microsoft.com/office/drawing/2014/main" id="{745EAF39-D3A3-44AC-9E4F-89539F2F13FB}"/>
              </a:ext>
            </a:extLst>
          </p:cNvPr>
          <p:cNvGrpSpPr/>
          <p:nvPr/>
        </p:nvGrpSpPr>
        <p:grpSpPr>
          <a:xfrm>
            <a:off x="1879276" y="1953491"/>
            <a:ext cx="8433448" cy="1879600"/>
            <a:chOff x="1468322" y="1999673"/>
            <a:chExt cx="8433448" cy="1879600"/>
          </a:xfrm>
        </p:grpSpPr>
        <p:sp>
          <p:nvSpPr>
            <p:cNvPr id="6" name="Rectangle 5">
              <a:extLst>
                <a:ext uri="{FF2B5EF4-FFF2-40B4-BE49-F238E27FC236}">
                  <a16:creationId xmlns:a16="http://schemas.microsoft.com/office/drawing/2014/main" id="{CB29E048-8A68-485F-8F3D-6329CEF09915}"/>
                </a:ext>
              </a:extLst>
            </p:cNvPr>
            <p:cNvSpPr/>
            <p:nvPr/>
          </p:nvSpPr>
          <p:spPr>
            <a:xfrm>
              <a:off x="7740723" y="1999673"/>
              <a:ext cx="2161047" cy="1879600"/>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Refined GREEN </a:t>
              </a:r>
            </a:p>
            <a:p>
              <a:endParaRPr lang="en-US" dirty="0">
                <a:solidFill>
                  <a:schemeClr val="accent1">
                    <a:lumMod val="50000"/>
                  </a:schemeClr>
                </a:solidFill>
              </a:endParaRPr>
            </a:p>
            <a:p>
              <a:r>
                <a:rPr lang="en-US" dirty="0">
                  <a:solidFill>
                    <a:schemeClr val="accent1">
                      <a:lumMod val="50000"/>
                    </a:schemeClr>
                  </a:solidFill>
                </a:rPr>
                <a:t>CT, MRI, ultrasound 2-3 sec/report Comparable to larger models</a:t>
              </a:r>
              <a:endParaRPr lang="en-PK" dirty="0">
                <a:solidFill>
                  <a:schemeClr val="accent1">
                    <a:lumMod val="50000"/>
                  </a:schemeClr>
                </a:solidFill>
              </a:endParaRPr>
            </a:p>
          </p:txBody>
        </p:sp>
        <p:grpSp>
          <p:nvGrpSpPr>
            <p:cNvPr id="22" name="Group 21">
              <a:extLst>
                <a:ext uri="{FF2B5EF4-FFF2-40B4-BE49-F238E27FC236}">
                  <a16:creationId xmlns:a16="http://schemas.microsoft.com/office/drawing/2014/main" id="{E082CB19-9C6D-4735-BB40-3975709D1687}"/>
                </a:ext>
              </a:extLst>
            </p:cNvPr>
            <p:cNvGrpSpPr/>
            <p:nvPr/>
          </p:nvGrpSpPr>
          <p:grpSpPr>
            <a:xfrm>
              <a:off x="1468322" y="1999673"/>
              <a:ext cx="6272401" cy="1879600"/>
              <a:chOff x="1468322" y="1999673"/>
              <a:chExt cx="6272401" cy="1879600"/>
            </a:xfrm>
          </p:grpSpPr>
          <p:sp>
            <p:nvSpPr>
              <p:cNvPr id="4" name="Rectangle 3">
                <a:extLst>
                  <a:ext uri="{FF2B5EF4-FFF2-40B4-BE49-F238E27FC236}">
                    <a16:creationId xmlns:a16="http://schemas.microsoft.com/office/drawing/2014/main" id="{5B20DCB3-93A1-472C-9575-7988665408D5}"/>
                  </a:ext>
                </a:extLst>
              </p:cNvPr>
              <p:cNvSpPr/>
              <p:nvPr/>
            </p:nvSpPr>
            <p:spPr>
              <a:xfrm>
                <a:off x="1468322" y="1999673"/>
                <a:ext cx="2161047" cy="1879600"/>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Original GREEN </a:t>
                </a:r>
              </a:p>
              <a:p>
                <a:endParaRPr lang="en-US" dirty="0">
                  <a:solidFill>
                    <a:schemeClr val="accent1">
                      <a:lumMod val="50000"/>
                    </a:schemeClr>
                  </a:solidFill>
                </a:endParaRPr>
              </a:p>
              <a:p>
                <a:r>
                  <a:rPr lang="en-US" dirty="0">
                    <a:solidFill>
                      <a:schemeClr val="accent1">
                        <a:lumMod val="50000"/>
                      </a:schemeClr>
                    </a:solidFill>
                  </a:rPr>
                  <a:t>LLM-based report evaluation Mainly chest X-ray focused</a:t>
                </a:r>
                <a:endParaRPr lang="en-PK" dirty="0">
                  <a:solidFill>
                    <a:schemeClr val="accent1">
                      <a:lumMod val="50000"/>
                    </a:schemeClr>
                  </a:solidFill>
                </a:endParaRPr>
              </a:p>
            </p:txBody>
          </p:sp>
          <p:sp>
            <p:nvSpPr>
              <p:cNvPr id="5" name="Rectangle 4">
                <a:extLst>
                  <a:ext uri="{FF2B5EF4-FFF2-40B4-BE49-F238E27FC236}">
                    <a16:creationId xmlns:a16="http://schemas.microsoft.com/office/drawing/2014/main" id="{156C6A6F-A967-40FB-8E86-75DC9A77F67C}"/>
                  </a:ext>
                </a:extLst>
              </p:cNvPr>
              <p:cNvSpPr/>
              <p:nvPr/>
            </p:nvSpPr>
            <p:spPr>
              <a:xfrm>
                <a:off x="4604522" y="1999673"/>
                <a:ext cx="2161047" cy="1879600"/>
              </a:xfrm>
              <a:prstGeom prst="rect">
                <a:avLst/>
              </a:prstGeom>
              <a:solidFill>
                <a:schemeClr val="accent5">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Fine-tuning </a:t>
                </a:r>
              </a:p>
              <a:p>
                <a:endParaRPr lang="en-US" dirty="0">
                  <a:solidFill>
                    <a:schemeClr val="accent5">
                      <a:lumMod val="50000"/>
                    </a:schemeClr>
                  </a:solidFill>
                </a:endParaRPr>
              </a:p>
              <a:p>
                <a:r>
                  <a:rPr lang="en-US" dirty="0">
                    <a:solidFill>
                      <a:schemeClr val="accent5">
                        <a:lumMod val="50000"/>
                      </a:schemeClr>
                    </a:solidFill>
                  </a:rPr>
                  <a:t>Gemma-2B + original GREEN data + 50,000 annotated report pairs</a:t>
                </a:r>
                <a:endParaRPr lang="en-PK" dirty="0">
                  <a:solidFill>
                    <a:schemeClr val="accent5">
                      <a:lumMod val="50000"/>
                    </a:schemeClr>
                  </a:solidFill>
                </a:endParaRPr>
              </a:p>
            </p:txBody>
          </p:sp>
          <p:cxnSp>
            <p:nvCxnSpPr>
              <p:cNvPr id="8" name="Straight Arrow Connector 7">
                <a:extLst>
                  <a:ext uri="{FF2B5EF4-FFF2-40B4-BE49-F238E27FC236}">
                    <a16:creationId xmlns:a16="http://schemas.microsoft.com/office/drawing/2014/main" id="{FDCEA047-BC38-4761-BD83-B3FBFFA3A1FD}"/>
                  </a:ext>
                </a:extLst>
              </p:cNvPr>
              <p:cNvCxnSpPr>
                <a:cxnSpLocks/>
                <a:stCxn id="4" idx="3"/>
                <a:endCxn id="5" idx="1"/>
              </p:cNvCxnSpPr>
              <p:nvPr/>
            </p:nvCxnSpPr>
            <p:spPr>
              <a:xfrm>
                <a:off x="3629369" y="2939473"/>
                <a:ext cx="9751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E6482163-AA88-4543-B633-1B8166C13CFB}"/>
                  </a:ext>
                </a:extLst>
              </p:cNvPr>
              <p:cNvCxnSpPr>
                <a:stCxn id="5" idx="3"/>
                <a:endCxn id="6" idx="1"/>
              </p:cNvCxnSpPr>
              <p:nvPr/>
            </p:nvCxnSpPr>
            <p:spPr>
              <a:xfrm>
                <a:off x="6765569" y="2939473"/>
                <a:ext cx="97515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718121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D7735D-EAA1-41CD-A7C6-9DC6B61F3F4D}"/>
              </a:ext>
            </a:extLst>
          </p:cNvPr>
          <p:cNvSpPr>
            <a:spLocks noGrp="1"/>
          </p:cNvSpPr>
          <p:nvPr>
            <p:ph type="body" sz="quarter" idx="10"/>
          </p:nvPr>
        </p:nvSpPr>
        <p:spPr/>
        <p:txBody>
          <a:bodyPr/>
          <a:lstStyle/>
          <a:p>
            <a:r>
              <a:rPr lang="en-US" dirty="0"/>
              <a:t>Conclusion &amp; Limitation</a:t>
            </a:r>
            <a:endParaRPr lang="en-PK" dirty="0"/>
          </a:p>
        </p:txBody>
      </p:sp>
      <p:sp>
        <p:nvSpPr>
          <p:cNvPr id="3" name="Content Placeholder 2">
            <a:extLst>
              <a:ext uri="{FF2B5EF4-FFF2-40B4-BE49-F238E27FC236}">
                <a16:creationId xmlns:a16="http://schemas.microsoft.com/office/drawing/2014/main" id="{C9C7671E-13DC-49ED-B0B7-CAC7F8492428}"/>
              </a:ext>
            </a:extLst>
          </p:cNvPr>
          <p:cNvSpPr>
            <a:spLocks noGrp="1"/>
          </p:cNvSpPr>
          <p:nvPr>
            <p:ph idx="1"/>
          </p:nvPr>
        </p:nvSpPr>
        <p:spPr/>
        <p:txBody>
          <a:bodyPr>
            <a:normAutofit/>
          </a:bodyPr>
          <a:lstStyle/>
          <a:p>
            <a:r>
              <a:rPr lang="en-US" b="1" dirty="0"/>
              <a:t>Conclusion</a:t>
            </a:r>
          </a:p>
          <a:p>
            <a:pPr lvl="1"/>
            <a:r>
              <a:rPr lang="en-US" dirty="0" err="1"/>
              <a:t>RadEval</a:t>
            </a:r>
            <a:r>
              <a:rPr lang="en-US" dirty="0"/>
              <a:t> unifies multiple radiology report evaluation metrics in one open-source and standardized framework. </a:t>
            </a:r>
          </a:p>
          <a:p>
            <a:pPr lvl="1"/>
            <a:r>
              <a:rPr lang="en-US" dirty="0" err="1"/>
              <a:t>RadEvalBERT</a:t>
            </a:r>
            <a:r>
              <a:rPr lang="en-US" dirty="0"/>
              <a:t> and the expert-annotated dataset strengthen semantic evaluation and comparison with radiologist judgments. </a:t>
            </a:r>
          </a:p>
          <a:p>
            <a:pPr lvl="1"/>
            <a:r>
              <a:rPr lang="en-US" dirty="0"/>
              <a:t>GREEN showed the strongest overall alignment with clinically significant errors, supporting more reliable RRG evaluation</a:t>
            </a:r>
          </a:p>
          <a:p>
            <a:r>
              <a:rPr lang="en-US" sz="1800" b="1" dirty="0" err="1"/>
              <a:t>Limitationss</a:t>
            </a:r>
            <a:endParaRPr lang="en-US" sz="1800" b="1" dirty="0"/>
          </a:p>
          <a:p>
            <a:pPr lvl="1"/>
            <a:r>
              <a:rPr lang="en-US" sz="1600" dirty="0"/>
              <a:t>Not all recent LLM metrics included </a:t>
            </a:r>
            <a:r>
              <a:rPr lang="en-US" sz="1600" dirty="0" err="1"/>
              <a:t>CheXprompt</a:t>
            </a:r>
            <a:r>
              <a:rPr lang="en-US" sz="1600" dirty="0"/>
              <a:t>, </a:t>
            </a:r>
            <a:r>
              <a:rPr lang="en-US" sz="1600" dirty="0" err="1"/>
              <a:t>FineRadScore</a:t>
            </a:r>
            <a:r>
              <a:rPr lang="en-US" sz="1600" dirty="0"/>
              <a:t>, and </a:t>
            </a:r>
            <a:r>
              <a:rPr lang="en-US" sz="1600" dirty="0" err="1"/>
              <a:t>RadFact</a:t>
            </a:r>
            <a:r>
              <a:rPr lang="en-US" sz="1600" dirty="0"/>
              <a:t> are not implemented in the paper version.</a:t>
            </a:r>
          </a:p>
          <a:p>
            <a:pPr lvl="1"/>
            <a:r>
              <a:rPr lang="en-US" sz="1600" b="1" dirty="0"/>
              <a:t>Parser dependency:</a:t>
            </a:r>
            <a:r>
              <a:rPr lang="en-US" sz="1600" dirty="0"/>
              <a:t> Some metrics depend on upstream extractors/parsers, which can add noise.</a:t>
            </a:r>
          </a:p>
          <a:p>
            <a:pPr lvl="1"/>
            <a:r>
              <a:rPr lang="en-US" sz="1600" b="1" dirty="0"/>
              <a:t>Generalization limits: </a:t>
            </a:r>
            <a:r>
              <a:rPr lang="en-US" sz="1600" dirty="0"/>
              <a:t>Focus is mainly English chest X-ray reports from U.S. institutions.</a:t>
            </a:r>
          </a:p>
          <a:p>
            <a:pPr lvl="1"/>
            <a:r>
              <a:rPr lang="en-US" sz="1600" b="1" dirty="0"/>
              <a:t>Expert dataset size: </a:t>
            </a:r>
            <a:r>
              <a:rPr lang="en-US" sz="1600" dirty="0"/>
              <a:t>More reports and more annotators are needed for stronger analysis.</a:t>
            </a:r>
            <a:endParaRPr lang="en-PK" sz="1600" dirty="0"/>
          </a:p>
        </p:txBody>
      </p:sp>
    </p:spTree>
    <p:extLst>
      <p:ext uri="{BB962C8B-B14F-4D97-AF65-F5344CB8AC3E}">
        <p14:creationId xmlns:p14="http://schemas.microsoft.com/office/powerpoint/2010/main" val="1701143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1">
            <a:extLst>
              <a:ext uri="{FF2B5EF4-FFF2-40B4-BE49-F238E27FC236}">
                <a16:creationId xmlns:a16="http://schemas.microsoft.com/office/drawing/2014/main" id="{35099736-A0A4-BCD7-C786-F85B0813599D}"/>
              </a:ext>
            </a:extLst>
          </p:cNvPr>
          <p:cNvSpPr>
            <a:spLocks noGrp="1"/>
          </p:cNvSpPr>
          <p:nvPr>
            <p:ph type="body" sz="quarter" idx="10"/>
          </p:nvPr>
        </p:nvSpPr>
        <p:spPr>
          <a:xfrm>
            <a:off x="519037" y="0"/>
            <a:ext cx="11339177" cy="624423"/>
          </a:xfrm>
        </p:spPr>
        <p:txBody>
          <a:bodyPr/>
          <a:lstStyle/>
          <a:p>
            <a:r>
              <a:rPr lang="en-US" altLang="ko-KR" dirty="0"/>
              <a:t>Introduction</a:t>
            </a:r>
          </a:p>
        </p:txBody>
      </p:sp>
      <p:sp>
        <p:nvSpPr>
          <p:cNvPr id="7" name="내용 개체 틀 6">
            <a:extLst>
              <a:ext uri="{FF2B5EF4-FFF2-40B4-BE49-F238E27FC236}">
                <a16:creationId xmlns:a16="http://schemas.microsoft.com/office/drawing/2014/main" id="{019B212D-7BCE-BA6A-AE69-D60946628BB5}"/>
              </a:ext>
            </a:extLst>
          </p:cNvPr>
          <p:cNvSpPr>
            <a:spLocks noGrp="1"/>
          </p:cNvSpPr>
          <p:nvPr>
            <p:ph idx="1"/>
          </p:nvPr>
        </p:nvSpPr>
        <p:spPr>
          <a:xfrm>
            <a:off x="429623" y="1026160"/>
            <a:ext cx="11339177" cy="5506615"/>
          </a:xfrm>
        </p:spPr>
        <p:txBody>
          <a:bodyPr>
            <a:normAutofit/>
          </a:bodyPr>
          <a:lstStyle/>
          <a:p>
            <a:r>
              <a:rPr lang="en-US" altLang="ko-KR" b="1" dirty="0"/>
              <a:t>Why Radiology Report Evaluation is difficult?</a:t>
            </a:r>
          </a:p>
          <a:p>
            <a:pPr lvl="1"/>
            <a:r>
              <a:rPr lang="en-US" altLang="ko-KR" dirty="0"/>
              <a:t>Radiology reports must be clinically correct, not just fluent English.</a:t>
            </a:r>
          </a:p>
          <a:p>
            <a:pPr lvl="1"/>
            <a:endParaRPr lang="en-US" altLang="ko-KR" dirty="0"/>
          </a:p>
          <a:p>
            <a:pPr lvl="1"/>
            <a:endParaRPr lang="en-US" altLang="ko-KR" dirty="0"/>
          </a:p>
          <a:p>
            <a:pPr lvl="1"/>
            <a:endParaRPr lang="en-US" altLang="ko-KR" dirty="0"/>
          </a:p>
          <a:p>
            <a:pPr lvl="1"/>
            <a:endParaRPr lang="en-US" altLang="ko-KR" dirty="0"/>
          </a:p>
          <a:p>
            <a:pPr lvl="1"/>
            <a:r>
              <a:rPr lang="en-US" altLang="ko-KR" dirty="0"/>
              <a:t>RRG evaluation must check clinical factuality, uncertainty, terminology, and diagnostic relevance. </a:t>
            </a:r>
          </a:p>
          <a:p>
            <a:pPr lvl="1"/>
            <a:r>
              <a:rPr lang="en-US" altLang="ko-KR" dirty="0"/>
              <a:t>A metric can over-reward word overlap while missing negation, severity, laterality, or temporal mistakes.</a:t>
            </a:r>
          </a:p>
          <a:p>
            <a:pPr lvl="1"/>
            <a:r>
              <a:rPr lang="en-US" altLang="ko-KR" dirty="0"/>
              <a:t>The paper's core question: which automatic metrics align with radiologist judgments?</a:t>
            </a:r>
          </a:p>
        </p:txBody>
      </p:sp>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C5FDF33D-F6F1-4E62-A024-4F8597BBAAFD}"/>
                  </a:ext>
                </a:extLst>
              </p:cNvPr>
              <p:cNvSpPr/>
              <p:nvPr/>
            </p:nvSpPr>
            <p:spPr>
              <a:xfrm>
                <a:off x="2060700" y="2082801"/>
                <a:ext cx="2311597" cy="1186872"/>
              </a:xfrm>
              <a:prstGeom prst="round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accent1">
                        <a:lumMod val="50000"/>
                      </a:schemeClr>
                    </a:solidFill>
                  </a:rPr>
                  <a:t>Good Grammar</a:t>
                </a:r>
              </a:p>
              <a:p>
                <a:pPr algn="ctr"/>
                <a14:m>
                  <m:oMathPara xmlns:m="http://schemas.openxmlformats.org/officeDocument/2006/math">
                    <m:oMathParaPr>
                      <m:jc m:val="centerGroup"/>
                    </m:oMathParaPr>
                    <m:oMath xmlns:m="http://schemas.openxmlformats.org/officeDocument/2006/math">
                      <m:r>
                        <a:rPr lang="en-US" i="1" smtClean="0">
                          <a:solidFill>
                            <a:schemeClr val="accent1">
                              <a:lumMod val="50000"/>
                            </a:schemeClr>
                          </a:solidFill>
                          <a:latin typeface="Cambria Math" panose="02040503050406030204" pitchFamily="18" charset="0"/>
                          <a:ea typeface="Cambria Math" panose="02040503050406030204" pitchFamily="18" charset="0"/>
                        </a:rPr>
                        <m:t>≠</m:t>
                      </m:r>
                    </m:oMath>
                  </m:oMathPara>
                </a14:m>
                <a:endParaRPr lang="en-US" dirty="0">
                  <a:solidFill>
                    <a:schemeClr val="accent1">
                      <a:lumMod val="50000"/>
                    </a:schemeClr>
                  </a:solidFill>
                  <a:ea typeface="Cambria Math" panose="02040503050406030204" pitchFamily="18" charset="0"/>
                </a:endParaRPr>
              </a:p>
              <a:p>
                <a:pPr algn="ctr"/>
                <a:r>
                  <a:rPr lang="en-US" dirty="0">
                    <a:solidFill>
                      <a:schemeClr val="accent1">
                        <a:lumMod val="50000"/>
                      </a:schemeClr>
                    </a:solidFill>
                  </a:rPr>
                  <a:t>Correct Medicine</a:t>
                </a:r>
                <a:endParaRPr lang="en-PK" dirty="0">
                  <a:solidFill>
                    <a:schemeClr val="accent1">
                      <a:lumMod val="50000"/>
                    </a:schemeClr>
                  </a:solidFill>
                </a:endParaRPr>
              </a:p>
            </p:txBody>
          </p:sp>
        </mc:Choice>
        <mc:Fallback xmlns="">
          <p:sp>
            <p:nvSpPr>
              <p:cNvPr id="3" name="Rectangle: Rounded Corners 2">
                <a:extLst>
                  <a:ext uri="{FF2B5EF4-FFF2-40B4-BE49-F238E27FC236}">
                    <a16:creationId xmlns:a16="http://schemas.microsoft.com/office/drawing/2014/main" id="{C5FDF33D-F6F1-4E62-A024-4F8597BBAAFD}"/>
                  </a:ext>
                </a:extLst>
              </p:cNvPr>
              <p:cNvSpPr>
                <a:spLocks noRot="1" noChangeAspect="1" noMove="1" noResize="1" noEditPoints="1" noAdjustHandles="1" noChangeArrowheads="1" noChangeShapeType="1" noTextEdit="1"/>
              </p:cNvSpPr>
              <p:nvPr/>
            </p:nvSpPr>
            <p:spPr>
              <a:xfrm>
                <a:off x="2060700" y="2082801"/>
                <a:ext cx="2311597" cy="1186872"/>
              </a:xfrm>
              <a:prstGeom prst="roundRect">
                <a:avLst/>
              </a:prstGeom>
              <a:blipFill>
                <a:blip r:embed="rId3"/>
                <a:stretch>
                  <a:fillRect/>
                </a:stretch>
              </a:blipFill>
            </p:spPr>
            <p:txBody>
              <a:bodyPr/>
              <a:lstStyle/>
              <a:p>
                <a:r>
                  <a:rPr lang="en-PK">
                    <a:noFill/>
                  </a:rPr>
                  <a:t> </a:t>
                </a:r>
              </a:p>
            </p:txBody>
          </p:sp>
        </mc:Fallback>
      </mc:AlternateContent>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822617C5-675C-48BF-97D5-C2B89D4B5CF8}"/>
                  </a:ext>
                </a:extLst>
              </p:cNvPr>
              <p:cNvSpPr/>
              <p:nvPr/>
            </p:nvSpPr>
            <p:spPr>
              <a:xfrm>
                <a:off x="4940201" y="2082801"/>
                <a:ext cx="2311597" cy="1186872"/>
              </a:xfrm>
              <a:prstGeom prst="roundRect">
                <a:avLst/>
              </a:prstGeom>
              <a:solidFill>
                <a:schemeClr val="accent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accent2">
                        <a:lumMod val="50000"/>
                      </a:schemeClr>
                    </a:solidFill>
                  </a:rPr>
                  <a:t>Same Words </a:t>
                </a:r>
              </a:p>
              <a:p>
                <a:pPr algn="ctr"/>
                <a:endParaRPr lang="en-US" dirty="0">
                  <a:solidFill>
                    <a:schemeClr val="accent2">
                      <a:lumMod val="50000"/>
                    </a:schemeClr>
                  </a:solidFill>
                </a:endParaRPr>
              </a:p>
              <a:p>
                <a:pPr algn="ctr"/>
                <a:r>
                  <a:rPr lang="en-US" dirty="0">
                    <a:solidFill>
                      <a:schemeClr val="accent2">
                        <a:lumMod val="50000"/>
                      </a:schemeClr>
                    </a:solidFill>
                  </a:rPr>
                  <a:t>Same meaning</a:t>
                </a:r>
                <a:endParaRPr lang="en-PK" dirty="0">
                  <a:solidFill>
                    <a:schemeClr val="accent2">
                      <a:lumMod val="50000"/>
                    </a:schemeClr>
                  </a:solidFill>
                </a:endParaRPr>
              </a:p>
            </p:txBody>
          </p:sp>
        </mc:Choice>
        <mc:Fallback xmlns="">
          <p:sp>
            <p:nvSpPr>
              <p:cNvPr id="5" name="Rectangle: Rounded Corners 4">
                <a:extLst>
                  <a:ext uri="{FF2B5EF4-FFF2-40B4-BE49-F238E27FC236}">
                    <a16:creationId xmlns:a16="http://schemas.microsoft.com/office/drawing/2014/main" id="{822617C5-675C-48BF-97D5-C2B89D4B5CF8}"/>
                  </a:ext>
                </a:extLst>
              </p:cNvPr>
              <p:cNvSpPr>
                <a:spLocks noRot="1" noChangeAspect="1" noMove="1" noResize="1" noEditPoints="1" noAdjustHandles="1" noChangeArrowheads="1" noChangeShapeType="1" noTextEdit="1"/>
              </p:cNvSpPr>
              <p:nvPr/>
            </p:nvSpPr>
            <p:spPr>
              <a:xfrm>
                <a:off x="4940201" y="2082801"/>
                <a:ext cx="2311597" cy="1186872"/>
              </a:xfrm>
              <a:prstGeom prst="roundRect">
                <a:avLst/>
              </a:prstGeom>
              <a:blipFill>
                <a:blip r:embed="rId4"/>
                <a:stretch>
                  <a:fillRect/>
                </a:stretch>
              </a:blipFill>
            </p:spPr>
            <p:txBody>
              <a:bodyPr/>
              <a:lstStyle/>
              <a:p>
                <a:r>
                  <a:rPr lang="en-PK">
                    <a:noFill/>
                  </a:rPr>
                  <a:t> </a:t>
                </a:r>
              </a:p>
            </p:txBody>
          </p:sp>
        </mc:Fallback>
      </mc:AlternateContent>
      <p:sp>
        <p:nvSpPr>
          <p:cNvPr id="6" name="Rectangle: Rounded Corners 5">
            <a:extLst>
              <a:ext uri="{FF2B5EF4-FFF2-40B4-BE49-F238E27FC236}">
                <a16:creationId xmlns:a16="http://schemas.microsoft.com/office/drawing/2014/main" id="{167FD2F7-07B8-4DFA-BD53-D272A97181BF}"/>
              </a:ext>
            </a:extLst>
          </p:cNvPr>
          <p:cNvSpPr/>
          <p:nvPr/>
        </p:nvSpPr>
        <p:spPr>
          <a:xfrm>
            <a:off x="7819702" y="2082801"/>
            <a:ext cx="2311597" cy="1186872"/>
          </a:xfrm>
          <a:prstGeom prst="roundRect">
            <a:avLst/>
          </a:prstGeom>
          <a:solidFill>
            <a:schemeClr val="accent6">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accent6">
                    <a:lumMod val="50000"/>
                  </a:schemeClr>
                </a:solidFill>
              </a:rPr>
              <a:t>Different words can mean same finding</a:t>
            </a:r>
            <a:endParaRPr lang="en-PK" dirty="0">
              <a:solidFill>
                <a:schemeClr val="accent6">
                  <a:lumMod val="50000"/>
                </a:schemeClr>
              </a:solidFill>
            </a:endParaRPr>
          </a:p>
        </p:txBody>
      </p:sp>
    </p:spTree>
    <p:extLst>
      <p:ext uri="{BB962C8B-B14F-4D97-AF65-F5344CB8AC3E}">
        <p14:creationId xmlns:p14="http://schemas.microsoft.com/office/powerpoint/2010/main" val="2962114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D690-DCC3-CB69-3940-2F1E5571BA81}"/>
            </a:ext>
          </a:extLst>
        </p:cNvPr>
        <p:cNvGrpSpPr/>
        <p:nvPr/>
      </p:nvGrpSpPr>
      <p:grpSpPr>
        <a:xfrm>
          <a:off x="0" y="0"/>
          <a:ext cx="0" cy="0"/>
          <a:chOff x="0" y="0"/>
          <a:chExt cx="0" cy="0"/>
        </a:xfrm>
      </p:grpSpPr>
      <p:sp>
        <p:nvSpPr>
          <p:cNvPr id="2" name="텍스트 개체 틀 1">
            <a:extLst>
              <a:ext uri="{FF2B5EF4-FFF2-40B4-BE49-F238E27FC236}">
                <a16:creationId xmlns:a16="http://schemas.microsoft.com/office/drawing/2014/main" id="{BF5FFE3B-B5F5-721C-3204-199F453095DF}"/>
              </a:ext>
            </a:extLst>
          </p:cNvPr>
          <p:cNvSpPr>
            <a:spLocks noGrp="1"/>
          </p:cNvSpPr>
          <p:nvPr>
            <p:ph type="body" sz="quarter" idx="10"/>
          </p:nvPr>
        </p:nvSpPr>
        <p:spPr>
          <a:xfrm>
            <a:off x="519037" y="0"/>
            <a:ext cx="11339177" cy="624423"/>
          </a:xfrm>
        </p:spPr>
        <p:txBody>
          <a:bodyPr/>
          <a:lstStyle/>
          <a:p>
            <a:r>
              <a:rPr lang="en-US" altLang="ko-KR" dirty="0"/>
              <a:t>Introduction</a:t>
            </a:r>
          </a:p>
        </p:txBody>
      </p:sp>
      <p:sp>
        <p:nvSpPr>
          <p:cNvPr id="7" name="내용 개체 틀 6">
            <a:extLst>
              <a:ext uri="{FF2B5EF4-FFF2-40B4-BE49-F238E27FC236}">
                <a16:creationId xmlns:a16="http://schemas.microsoft.com/office/drawing/2014/main" id="{12F2112B-09DF-1EBC-9D48-8D3C8C576D14}"/>
              </a:ext>
            </a:extLst>
          </p:cNvPr>
          <p:cNvSpPr>
            <a:spLocks noGrp="1"/>
          </p:cNvSpPr>
          <p:nvPr>
            <p:ph idx="1"/>
          </p:nvPr>
        </p:nvSpPr>
        <p:spPr>
          <a:xfrm>
            <a:off x="429623" y="1026160"/>
            <a:ext cx="11339177" cy="5506615"/>
          </a:xfrm>
        </p:spPr>
        <p:txBody>
          <a:bodyPr>
            <a:normAutofit/>
          </a:bodyPr>
          <a:lstStyle/>
          <a:p>
            <a:r>
              <a:rPr lang="en-US" b="1" dirty="0"/>
              <a:t>What </a:t>
            </a:r>
            <a:r>
              <a:rPr lang="en-US" b="1" dirty="0" err="1"/>
              <a:t>RadEval</a:t>
            </a:r>
            <a:r>
              <a:rPr lang="en-US" b="1" dirty="0"/>
              <a:t> contributes?</a:t>
            </a:r>
            <a:endParaRPr lang="en-US" dirty="0"/>
          </a:p>
          <a:p>
            <a:pPr lvl="1"/>
            <a:r>
              <a:rPr lang="en-US" altLang="ko-KR" dirty="0" err="1"/>
              <a:t>RadEval</a:t>
            </a:r>
            <a:r>
              <a:rPr lang="en-US" altLang="ko-KR" dirty="0"/>
              <a:t> is a framework, not a report generation model.</a:t>
            </a:r>
          </a:p>
          <a:p>
            <a:pPr lvl="2"/>
            <a:r>
              <a:rPr lang="en-US" b="1" dirty="0"/>
              <a:t>Unified codebase:</a:t>
            </a:r>
            <a:r>
              <a:rPr lang="en-US" dirty="0"/>
              <a:t> Many radiology text metrics under one open-source interface</a:t>
            </a:r>
          </a:p>
          <a:p>
            <a:pPr lvl="2"/>
            <a:r>
              <a:rPr lang="en-US" b="1" dirty="0"/>
              <a:t>Metric refinements: </a:t>
            </a:r>
            <a:r>
              <a:rPr lang="en-US" dirty="0"/>
              <a:t>Corrected/standardized implementations for fairer scores</a:t>
            </a:r>
          </a:p>
          <a:p>
            <a:pPr lvl="2"/>
            <a:r>
              <a:rPr lang="en-US" b="1" dirty="0"/>
              <a:t>Expert dataset: </a:t>
            </a:r>
            <a:r>
              <a:rPr lang="en-US" dirty="0"/>
              <a:t>Radiologist-labeled clinically significant and insignificant errors</a:t>
            </a:r>
          </a:p>
          <a:p>
            <a:pPr lvl="2"/>
            <a:r>
              <a:rPr lang="en-US" b="1" dirty="0"/>
              <a:t>Baselines + tests: </a:t>
            </a:r>
            <a:r>
              <a:rPr lang="en-US" dirty="0"/>
              <a:t>Published model predictions and statistical significance tools</a:t>
            </a:r>
          </a:p>
          <a:p>
            <a:pPr lvl="1"/>
            <a:r>
              <a:rPr lang="en-US" dirty="0" err="1"/>
              <a:t>RadEval</a:t>
            </a:r>
            <a:r>
              <a:rPr lang="en-US" dirty="0"/>
              <a:t> makes evaluation easier to run, easier to compare, and easier to reproduce.</a:t>
            </a:r>
            <a:endParaRPr lang="en-US" altLang="ko-KR" dirty="0"/>
          </a:p>
        </p:txBody>
      </p:sp>
    </p:spTree>
    <p:extLst>
      <p:ext uri="{BB962C8B-B14F-4D97-AF65-F5344CB8AC3E}">
        <p14:creationId xmlns:p14="http://schemas.microsoft.com/office/powerpoint/2010/main" val="333979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9FF38-EB58-A8A4-93BE-5E6DA57D3F86}"/>
            </a:ext>
          </a:extLst>
        </p:cNvPr>
        <p:cNvGrpSpPr/>
        <p:nvPr/>
      </p:nvGrpSpPr>
      <p:grpSpPr>
        <a:xfrm>
          <a:off x="0" y="0"/>
          <a:ext cx="0" cy="0"/>
          <a:chOff x="0" y="0"/>
          <a:chExt cx="0" cy="0"/>
        </a:xfrm>
      </p:grpSpPr>
      <p:sp>
        <p:nvSpPr>
          <p:cNvPr id="2" name="텍스트 개체 틀 1">
            <a:extLst>
              <a:ext uri="{FF2B5EF4-FFF2-40B4-BE49-F238E27FC236}">
                <a16:creationId xmlns:a16="http://schemas.microsoft.com/office/drawing/2014/main" id="{E7280FEA-10A3-709D-6B36-670F75FEDA00}"/>
              </a:ext>
            </a:extLst>
          </p:cNvPr>
          <p:cNvSpPr>
            <a:spLocks noGrp="1"/>
          </p:cNvSpPr>
          <p:nvPr>
            <p:ph type="body" sz="quarter" idx="10"/>
          </p:nvPr>
        </p:nvSpPr>
        <p:spPr>
          <a:xfrm>
            <a:off x="519037" y="0"/>
            <a:ext cx="11339177" cy="624423"/>
          </a:xfrm>
        </p:spPr>
        <p:txBody>
          <a:bodyPr/>
          <a:lstStyle/>
          <a:p>
            <a:r>
              <a:rPr lang="en-US" altLang="ko-KR" dirty="0"/>
              <a:t>Introduction</a:t>
            </a:r>
          </a:p>
        </p:txBody>
      </p:sp>
      <p:sp>
        <p:nvSpPr>
          <p:cNvPr id="7" name="내용 개체 틀 6">
            <a:extLst>
              <a:ext uri="{FF2B5EF4-FFF2-40B4-BE49-F238E27FC236}">
                <a16:creationId xmlns:a16="http://schemas.microsoft.com/office/drawing/2014/main" id="{52FA8E16-13FC-43FD-D3FD-04371E8E56E1}"/>
              </a:ext>
            </a:extLst>
          </p:cNvPr>
          <p:cNvSpPr>
            <a:spLocks noGrp="1"/>
          </p:cNvSpPr>
          <p:nvPr>
            <p:ph idx="1"/>
          </p:nvPr>
        </p:nvSpPr>
        <p:spPr>
          <a:xfrm>
            <a:off x="429623" y="1026160"/>
            <a:ext cx="11339177" cy="5506615"/>
          </a:xfrm>
        </p:spPr>
        <p:txBody>
          <a:bodyPr>
            <a:normAutofit/>
          </a:bodyPr>
          <a:lstStyle/>
          <a:p>
            <a:r>
              <a:rPr lang="en-US" b="1" dirty="0"/>
              <a:t>Existing metric landscape: four generations</a:t>
            </a:r>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r>
              <a:rPr lang="en-US" dirty="0"/>
              <a:t>The progression is not "old bad, new perfect" </a:t>
            </a:r>
          </a:p>
          <a:p>
            <a:pPr lvl="1"/>
            <a:r>
              <a:rPr lang="en-US" dirty="0"/>
              <a:t>Each metric family measures a different slice of report quality.</a:t>
            </a:r>
            <a:endParaRPr lang="en-US" b="1" dirty="0"/>
          </a:p>
          <a:p>
            <a:pPr marL="914400" lvl="2" indent="0">
              <a:buNone/>
            </a:pPr>
            <a:endParaRPr lang="en-US" altLang="ko-KR" b="1" dirty="0"/>
          </a:p>
        </p:txBody>
      </p:sp>
      <p:grpSp>
        <p:nvGrpSpPr>
          <p:cNvPr id="15" name="Group 14">
            <a:extLst>
              <a:ext uri="{FF2B5EF4-FFF2-40B4-BE49-F238E27FC236}">
                <a16:creationId xmlns:a16="http://schemas.microsoft.com/office/drawing/2014/main" id="{2BD164FA-3B48-443B-AF29-A76D7E5BE2C2}"/>
              </a:ext>
            </a:extLst>
          </p:cNvPr>
          <p:cNvGrpSpPr/>
          <p:nvPr/>
        </p:nvGrpSpPr>
        <p:grpSpPr>
          <a:xfrm>
            <a:off x="1173019" y="1514759"/>
            <a:ext cx="9845962" cy="3426694"/>
            <a:chOff x="1173019" y="1570177"/>
            <a:chExt cx="9845962" cy="3426694"/>
          </a:xfrm>
        </p:grpSpPr>
        <p:grpSp>
          <p:nvGrpSpPr>
            <p:cNvPr id="14" name="Group 13">
              <a:extLst>
                <a:ext uri="{FF2B5EF4-FFF2-40B4-BE49-F238E27FC236}">
                  <a16:creationId xmlns:a16="http://schemas.microsoft.com/office/drawing/2014/main" id="{9416B83B-F9EB-4524-985D-3FEBB2B22D31}"/>
                </a:ext>
              </a:extLst>
            </p:cNvPr>
            <p:cNvGrpSpPr/>
            <p:nvPr/>
          </p:nvGrpSpPr>
          <p:grpSpPr>
            <a:xfrm>
              <a:off x="1173019" y="1570177"/>
              <a:ext cx="9845962" cy="3426694"/>
              <a:chOff x="1173019" y="1570179"/>
              <a:chExt cx="9845962" cy="3426694"/>
            </a:xfrm>
          </p:grpSpPr>
          <p:sp>
            <p:nvSpPr>
              <p:cNvPr id="4" name="Rectangle 3">
                <a:extLst>
                  <a:ext uri="{FF2B5EF4-FFF2-40B4-BE49-F238E27FC236}">
                    <a16:creationId xmlns:a16="http://schemas.microsoft.com/office/drawing/2014/main" id="{15702621-6D83-4C43-ABAE-B8197A09B844}"/>
                  </a:ext>
                </a:extLst>
              </p:cNvPr>
              <p:cNvSpPr/>
              <p:nvPr/>
            </p:nvSpPr>
            <p:spPr>
              <a:xfrm>
                <a:off x="1173019" y="1570182"/>
                <a:ext cx="2115127" cy="342669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Lexical</a:t>
                </a:r>
              </a:p>
              <a:p>
                <a:endParaRPr lang="en-US" dirty="0">
                  <a:solidFill>
                    <a:schemeClr val="accent1">
                      <a:lumMod val="50000"/>
                    </a:schemeClr>
                  </a:solidFill>
                </a:endParaRPr>
              </a:p>
              <a:p>
                <a:r>
                  <a:rPr lang="en-US" dirty="0">
                    <a:solidFill>
                      <a:schemeClr val="accent1">
                        <a:lumMod val="50000"/>
                      </a:schemeClr>
                    </a:solidFill>
                  </a:rPr>
                  <a:t>BLEU, ROUGE METEOR, </a:t>
                </a:r>
                <a:r>
                  <a:rPr lang="en-US" dirty="0" err="1">
                    <a:solidFill>
                      <a:schemeClr val="accent1">
                        <a:lumMod val="50000"/>
                      </a:schemeClr>
                    </a:solidFill>
                  </a:rPr>
                  <a:t>CIDEr</a:t>
                </a:r>
                <a:endParaRPr lang="en-US" dirty="0">
                  <a:solidFill>
                    <a:schemeClr val="accent1">
                      <a:lumMod val="50000"/>
                    </a:schemeClr>
                  </a:solidFill>
                </a:endParaRPr>
              </a:p>
              <a:p>
                <a:endParaRPr lang="en-US" dirty="0">
                  <a:solidFill>
                    <a:schemeClr val="accent1">
                      <a:lumMod val="50000"/>
                    </a:schemeClr>
                  </a:solidFill>
                </a:endParaRPr>
              </a:p>
              <a:p>
                <a:r>
                  <a:rPr lang="en-US" dirty="0">
                    <a:solidFill>
                      <a:schemeClr val="accent1">
                        <a:lumMod val="50000"/>
                      </a:schemeClr>
                    </a:solidFill>
                  </a:rPr>
                  <a:t>Word/n-gram overlap</a:t>
                </a:r>
                <a:endParaRPr lang="en-PK" dirty="0">
                  <a:solidFill>
                    <a:schemeClr val="accent1">
                      <a:lumMod val="50000"/>
                    </a:schemeClr>
                  </a:solidFill>
                </a:endParaRPr>
              </a:p>
            </p:txBody>
          </p:sp>
          <p:sp>
            <p:nvSpPr>
              <p:cNvPr id="6" name="Rectangle 5">
                <a:extLst>
                  <a:ext uri="{FF2B5EF4-FFF2-40B4-BE49-F238E27FC236}">
                    <a16:creationId xmlns:a16="http://schemas.microsoft.com/office/drawing/2014/main" id="{40C09C79-D39B-484F-98FE-E6639D593C52}"/>
                  </a:ext>
                </a:extLst>
              </p:cNvPr>
              <p:cNvSpPr/>
              <p:nvPr/>
            </p:nvSpPr>
            <p:spPr>
              <a:xfrm>
                <a:off x="3749964" y="1570181"/>
                <a:ext cx="2115127" cy="342669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Semantic</a:t>
                </a:r>
              </a:p>
              <a:p>
                <a:endParaRPr lang="en-US" dirty="0">
                  <a:solidFill>
                    <a:schemeClr val="accent5">
                      <a:lumMod val="50000"/>
                    </a:schemeClr>
                  </a:solidFill>
                </a:endParaRPr>
              </a:p>
              <a:p>
                <a:r>
                  <a:rPr lang="en-US" dirty="0" err="1">
                    <a:solidFill>
                      <a:schemeClr val="accent5">
                        <a:lumMod val="50000"/>
                      </a:schemeClr>
                    </a:solidFill>
                  </a:rPr>
                  <a:t>BERTScore</a:t>
                </a:r>
                <a:endParaRPr lang="en-US" dirty="0">
                  <a:solidFill>
                    <a:schemeClr val="accent5">
                      <a:lumMod val="50000"/>
                    </a:schemeClr>
                  </a:solidFill>
                </a:endParaRPr>
              </a:p>
              <a:p>
                <a:endParaRPr lang="en-US" dirty="0">
                  <a:solidFill>
                    <a:schemeClr val="accent5">
                      <a:lumMod val="50000"/>
                    </a:schemeClr>
                  </a:solidFill>
                </a:endParaRPr>
              </a:p>
              <a:p>
                <a:r>
                  <a:rPr lang="en-US" dirty="0">
                    <a:solidFill>
                      <a:schemeClr val="accent5">
                        <a:lumMod val="50000"/>
                      </a:schemeClr>
                    </a:solidFill>
                  </a:rPr>
                  <a:t>Embedding similarity</a:t>
                </a:r>
                <a:endParaRPr lang="en-PK" dirty="0">
                  <a:solidFill>
                    <a:schemeClr val="accent5">
                      <a:lumMod val="50000"/>
                    </a:schemeClr>
                  </a:solidFill>
                </a:endParaRPr>
              </a:p>
            </p:txBody>
          </p:sp>
          <p:sp>
            <p:nvSpPr>
              <p:cNvPr id="8" name="Rectangle 7">
                <a:extLst>
                  <a:ext uri="{FF2B5EF4-FFF2-40B4-BE49-F238E27FC236}">
                    <a16:creationId xmlns:a16="http://schemas.microsoft.com/office/drawing/2014/main" id="{E9016CEA-32DD-4BD3-9978-CDC0A1F61547}"/>
                  </a:ext>
                </a:extLst>
              </p:cNvPr>
              <p:cNvSpPr/>
              <p:nvPr/>
            </p:nvSpPr>
            <p:spPr>
              <a:xfrm>
                <a:off x="6326909" y="1570180"/>
                <a:ext cx="2115127" cy="342669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Clinical</a:t>
                </a:r>
              </a:p>
              <a:p>
                <a:endParaRPr lang="en-US" dirty="0">
                  <a:solidFill>
                    <a:schemeClr val="accent1">
                      <a:lumMod val="50000"/>
                    </a:schemeClr>
                  </a:solidFill>
                </a:endParaRPr>
              </a:p>
              <a:p>
                <a:r>
                  <a:rPr lang="en-US" dirty="0" err="1">
                    <a:solidFill>
                      <a:schemeClr val="accent1">
                        <a:lumMod val="50000"/>
                      </a:schemeClr>
                    </a:solidFill>
                  </a:rPr>
                  <a:t>CheXbert</a:t>
                </a:r>
                <a:r>
                  <a:rPr lang="en-US" dirty="0">
                    <a:solidFill>
                      <a:schemeClr val="accent1">
                        <a:lumMod val="50000"/>
                      </a:schemeClr>
                    </a:solidFill>
                  </a:rPr>
                  <a:t>, </a:t>
                </a:r>
                <a:r>
                  <a:rPr lang="en-US" dirty="0" err="1">
                    <a:solidFill>
                      <a:schemeClr val="accent1">
                        <a:lumMod val="50000"/>
                      </a:schemeClr>
                    </a:solidFill>
                  </a:rPr>
                  <a:t>RadGraph</a:t>
                </a:r>
                <a:r>
                  <a:rPr lang="en-US" dirty="0">
                    <a:solidFill>
                      <a:schemeClr val="accent1">
                        <a:lumMod val="50000"/>
                      </a:schemeClr>
                    </a:solidFill>
                  </a:rPr>
                  <a:t> </a:t>
                </a:r>
                <a:r>
                  <a:rPr lang="en-US" dirty="0" err="1">
                    <a:solidFill>
                      <a:schemeClr val="accent1">
                        <a:lumMod val="50000"/>
                      </a:schemeClr>
                    </a:solidFill>
                  </a:rPr>
                  <a:t>RaTEScore</a:t>
                </a:r>
                <a:r>
                  <a:rPr lang="en-US" dirty="0">
                    <a:solidFill>
                      <a:schemeClr val="accent1">
                        <a:lumMod val="50000"/>
                      </a:schemeClr>
                    </a:solidFill>
                  </a:rPr>
                  <a:t>, SRR-BERT</a:t>
                </a:r>
              </a:p>
              <a:p>
                <a:endParaRPr lang="en-US" dirty="0">
                  <a:solidFill>
                    <a:schemeClr val="accent1">
                      <a:lumMod val="50000"/>
                    </a:schemeClr>
                  </a:solidFill>
                </a:endParaRPr>
              </a:p>
              <a:p>
                <a:r>
                  <a:rPr lang="en-US" dirty="0">
                    <a:solidFill>
                      <a:schemeClr val="accent1">
                        <a:lumMod val="50000"/>
                      </a:schemeClr>
                    </a:solidFill>
                  </a:rPr>
                  <a:t>Findings, entities, relations</a:t>
                </a:r>
                <a:endParaRPr lang="en-PK" dirty="0">
                  <a:solidFill>
                    <a:schemeClr val="accent1">
                      <a:lumMod val="50000"/>
                    </a:schemeClr>
                  </a:solidFill>
                </a:endParaRPr>
              </a:p>
            </p:txBody>
          </p:sp>
          <p:sp>
            <p:nvSpPr>
              <p:cNvPr id="9" name="Rectangle 8">
                <a:extLst>
                  <a:ext uri="{FF2B5EF4-FFF2-40B4-BE49-F238E27FC236}">
                    <a16:creationId xmlns:a16="http://schemas.microsoft.com/office/drawing/2014/main" id="{4CE5AED2-EFBC-4287-9EEF-8C1D660CDD96}"/>
                  </a:ext>
                </a:extLst>
              </p:cNvPr>
              <p:cNvSpPr/>
              <p:nvPr/>
            </p:nvSpPr>
            <p:spPr>
              <a:xfrm>
                <a:off x="8903854" y="1570179"/>
                <a:ext cx="2115127" cy="342669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LLM-based </a:t>
                </a:r>
              </a:p>
              <a:p>
                <a:endParaRPr lang="en-US" dirty="0">
                  <a:solidFill>
                    <a:schemeClr val="accent5">
                      <a:lumMod val="50000"/>
                    </a:schemeClr>
                  </a:solidFill>
                </a:endParaRPr>
              </a:p>
              <a:p>
                <a:r>
                  <a:rPr lang="en-US" dirty="0">
                    <a:solidFill>
                      <a:schemeClr val="accent5">
                        <a:lumMod val="50000"/>
                      </a:schemeClr>
                    </a:solidFill>
                  </a:rPr>
                  <a:t>GREEN, </a:t>
                </a:r>
                <a:r>
                  <a:rPr lang="en-US" dirty="0" err="1">
                    <a:solidFill>
                      <a:schemeClr val="accent5">
                        <a:lumMod val="50000"/>
                      </a:schemeClr>
                    </a:solidFill>
                  </a:rPr>
                  <a:t>RadFact</a:t>
                </a:r>
                <a:r>
                  <a:rPr lang="en-US" dirty="0">
                    <a:solidFill>
                      <a:schemeClr val="accent5">
                        <a:lumMod val="50000"/>
                      </a:schemeClr>
                    </a:solidFill>
                  </a:rPr>
                  <a:t> </a:t>
                </a:r>
                <a:r>
                  <a:rPr lang="en-US" dirty="0" err="1">
                    <a:solidFill>
                      <a:schemeClr val="accent5">
                        <a:lumMod val="50000"/>
                      </a:schemeClr>
                    </a:solidFill>
                  </a:rPr>
                  <a:t>FineRadScore</a:t>
                </a:r>
                <a:endParaRPr lang="en-US" dirty="0">
                  <a:solidFill>
                    <a:schemeClr val="accent5">
                      <a:lumMod val="50000"/>
                    </a:schemeClr>
                  </a:solidFill>
                </a:endParaRPr>
              </a:p>
              <a:p>
                <a:endParaRPr lang="en-US" dirty="0">
                  <a:solidFill>
                    <a:schemeClr val="accent5">
                      <a:lumMod val="50000"/>
                    </a:schemeClr>
                  </a:solidFill>
                </a:endParaRPr>
              </a:p>
              <a:p>
                <a:r>
                  <a:rPr lang="en-US" dirty="0">
                    <a:solidFill>
                      <a:schemeClr val="accent5">
                        <a:lumMod val="50000"/>
                      </a:schemeClr>
                    </a:solidFill>
                  </a:rPr>
                  <a:t>Reason over clinical errors</a:t>
                </a:r>
                <a:endParaRPr lang="en-PK" dirty="0">
                  <a:solidFill>
                    <a:schemeClr val="accent5">
                      <a:lumMod val="50000"/>
                    </a:schemeClr>
                  </a:solidFill>
                </a:endParaRPr>
              </a:p>
            </p:txBody>
          </p:sp>
        </p:grpSp>
        <p:sp>
          <p:nvSpPr>
            <p:cNvPr id="10" name="Arrow: Right 9">
              <a:extLst>
                <a:ext uri="{FF2B5EF4-FFF2-40B4-BE49-F238E27FC236}">
                  <a16:creationId xmlns:a16="http://schemas.microsoft.com/office/drawing/2014/main" id="{032A1A02-09BA-4267-B9D1-EAAB7E2434FE}"/>
                </a:ext>
              </a:extLst>
            </p:cNvPr>
            <p:cNvSpPr/>
            <p:nvPr/>
          </p:nvSpPr>
          <p:spPr>
            <a:xfrm>
              <a:off x="3288146" y="3163451"/>
              <a:ext cx="461818" cy="240146"/>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2" name="Arrow: Right 11">
              <a:extLst>
                <a:ext uri="{FF2B5EF4-FFF2-40B4-BE49-F238E27FC236}">
                  <a16:creationId xmlns:a16="http://schemas.microsoft.com/office/drawing/2014/main" id="{F802C268-0BB9-4565-82E3-540C2B00D9C6}"/>
                </a:ext>
              </a:extLst>
            </p:cNvPr>
            <p:cNvSpPr/>
            <p:nvPr/>
          </p:nvSpPr>
          <p:spPr>
            <a:xfrm>
              <a:off x="8442036" y="3163451"/>
              <a:ext cx="461818" cy="240146"/>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3" name="Arrow: Right 12">
              <a:extLst>
                <a:ext uri="{FF2B5EF4-FFF2-40B4-BE49-F238E27FC236}">
                  <a16:creationId xmlns:a16="http://schemas.microsoft.com/office/drawing/2014/main" id="{B7C82A34-80AE-47E7-82BF-103B127EAE74}"/>
                </a:ext>
              </a:extLst>
            </p:cNvPr>
            <p:cNvSpPr/>
            <p:nvPr/>
          </p:nvSpPr>
          <p:spPr>
            <a:xfrm>
              <a:off x="5865091" y="3163451"/>
              <a:ext cx="461818" cy="240146"/>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spTree>
    <p:extLst>
      <p:ext uri="{BB962C8B-B14F-4D97-AF65-F5344CB8AC3E}">
        <p14:creationId xmlns:p14="http://schemas.microsoft.com/office/powerpoint/2010/main" val="3853866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AD460-FEF7-426C-A3A0-570A3222030F}"/>
              </a:ext>
            </a:extLst>
          </p:cNvPr>
          <p:cNvSpPr>
            <a:spLocks noGrp="1"/>
          </p:cNvSpPr>
          <p:nvPr>
            <p:ph type="body" sz="quarter" idx="10"/>
          </p:nvPr>
        </p:nvSpPr>
        <p:spPr/>
        <p:txBody>
          <a:bodyPr/>
          <a:lstStyle/>
          <a:p>
            <a:r>
              <a:rPr lang="en-US" altLang="ko-KR" sz="2400" dirty="0"/>
              <a:t>Existing Radiology Report Metrics</a:t>
            </a:r>
          </a:p>
        </p:txBody>
      </p:sp>
      <p:sp>
        <p:nvSpPr>
          <p:cNvPr id="3" name="Content Placeholder 2">
            <a:extLst>
              <a:ext uri="{FF2B5EF4-FFF2-40B4-BE49-F238E27FC236}">
                <a16:creationId xmlns:a16="http://schemas.microsoft.com/office/drawing/2014/main" id="{65B6D3B9-A85C-409F-8696-A32AA886000C}"/>
              </a:ext>
            </a:extLst>
          </p:cNvPr>
          <p:cNvSpPr>
            <a:spLocks noGrp="1"/>
          </p:cNvSpPr>
          <p:nvPr>
            <p:ph idx="1"/>
          </p:nvPr>
        </p:nvSpPr>
        <p:spPr/>
        <p:txBody>
          <a:bodyPr/>
          <a:lstStyle/>
          <a:p>
            <a:r>
              <a:rPr lang="en-US" b="1" dirty="0"/>
              <a:t>Lexical overlap metrics</a:t>
            </a:r>
            <a:endParaRPr lang="en-US" dirty="0"/>
          </a:p>
          <a:p>
            <a:pPr lvl="1"/>
            <a:r>
              <a:rPr lang="en-US" dirty="0"/>
              <a:t>Easy baseline but week clinically understanding.</a:t>
            </a:r>
          </a:p>
          <a:p>
            <a:pPr lvl="1"/>
            <a:endParaRPr lang="en-US" dirty="0"/>
          </a:p>
          <a:p>
            <a:pPr lvl="1"/>
            <a:endParaRPr lang="en-US" b="1" dirty="0"/>
          </a:p>
          <a:p>
            <a:pPr lvl="1"/>
            <a:endParaRPr lang="en-US" b="1" dirty="0"/>
          </a:p>
          <a:p>
            <a:pPr lvl="1"/>
            <a:endParaRPr lang="en-US" dirty="0"/>
          </a:p>
          <a:p>
            <a:pPr lvl="1"/>
            <a:r>
              <a:rPr lang="en-US" dirty="0"/>
              <a:t>BLEU/ROUGE compare n-gram precision and recall. </a:t>
            </a:r>
          </a:p>
          <a:p>
            <a:pPr lvl="1"/>
            <a:r>
              <a:rPr lang="en-US" dirty="0" err="1"/>
              <a:t>BERTScore</a:t>
            </a:r>
            <a:r>
              <a:rPr lang="en-US" dirty="0"/>
              <a:t> improves lexical matching by using contextual embeddings. </a:t>
            </a:r>
          </a:p>
          <a:p>
            <a:pPr lvl="1"/>
            <a:r>
              <a:rPr lang="en-US" dirty="0"/>
              <a:t>Core weakness: similarity is not the same as clinical correctness.</a:t>
            </a:r>
          </a:p>
          <a:p>
            <a:pPr lvl="1"/>
            <a:endParaRPr lang="en-PK" b="1" dirty="0"/>
          </a:p>
        </p:txBody>
      </p:sp>
      <p:grpSp>
        <p:nvGrpSpPr>
          <p:cNvPr id="7" name="Group 6">
            <a:extLst>
              <a:ext uri="{FF2B5EF4-FFF2-40B4-BE49-F238E27FC236}">
                <a16:creationId xmlns:a16="http://schemas.microsoft.com/office/drawing/2014/main" id="{94221B2F-061F-4B93-8C40-AC608BC25D68}"/>
              </a:ext>
            </a:extLst>
          </p:cNvPr>
          <p:cNvGrpSpPr/>
          <p:nvPr/>
        </p:nvGrpSpPr>
        <p:grpSpPr>
          <a:xfrm>
            <a:off x="3149599" y="2096653"/>
            <a:ext cx="5892801" cy="877455"/>
            <a:chOff x="2438400" y="2087417"/>
            <a:chExt cx="5892801" cy="877455"/>
          </a:xfrm>
        </p:grpSpPr>
        <p:sp>
          <p:nvSpPr>
            <p:cNvPr id="4" name="Rectangle 3">
              <a:extLst>
                <a:ext uri="{FF2B5EF4-FFF2-40B4-BE49-F238E27FC236}">
                  <a16:creationId xmlns:a16="http://schemas.microsoft.com/office/drawing/2014/main" id="{C9048B8C-155A-4692-BFF8-78DBE3DE40B8}"/>
                </a:ext>
              </a:extLst>
            </p:cNvPr>
            <p:cNvSpPr/>
            <p:nvPr/>
          </p:nvSpPr>
          <p:spPr>
            <a:xfrm>
              <a:off x="2438400" y="2087417"/>
              <a:ext cx="2706255" cy="877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Rerference</a:t>
              </a:r>
              <a:r>
                <a:rPr lang="en-US" dirty="0">
                  <a:solidFill>
                    <a:schemeClr val="tx1"/>
                  </a:solidFill>
                </a:rPr>
                <a:t> Report</a:t>
              </a:r>
            </a:p>
            <a:p>
              <a:pPr algn="ctr"/>
              <a:r>
                <a:rPr lang="en-US" dirty="0">
                  <a:solidFill>
                    <a:schemeClr val="tx1"/>
                  </a:solidFill>
                </a:rPr>
                <a:t>“No pleural Effusion”</a:t>
              </a:r>
              <a:endParaRPr lang="en-PK" dirty="0">
                <a:solidFill>
                  <a:schemeClr val="tx1"/>
                </a:solidFill>
              </a:endParaRPr>
            </a:p>
          </p:txBody>
        </p:sp>
        <p:sp>
          <p:nvSpPr>
            <p:cNvPr id="5" name="Rectangle 4">
              <a:extLst>
                <a:ext uri="{FF2B5EF4-FFF2-40B4-BE49-F238E27FC236}">
                  <a16:creationId xmlns:a16="http://schemas.microsoft.com/office/drawing/2014/main" id="{D8C229DE-913D-4AE9-AFEC-8D7FF0854714}"/>
                </a:ext>
              </a:extLst>
            </p:cNvPr>
            <p:cNvSpPr/>
            <p:nvPr/>
          </p:nvSpPr>
          <p:spPr>
            <a:xfrm>
              <a:off x="5624946" y="2087417"/>
              <a:ext cx="2706255" cy="8774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Generated Report</a:t>
              </a:r>
            </a:p>
            <a:p>
              <a:pPr algn="ctr"/>
              <a:r>
                <a:rPr lang="en-US" dirty="0">
                  <a:solidFill>
                    <a:schemeClr val="tx1"/>
                  </a:solidFill>
                </a:rPr>
                <a:t>“Small Pleural Effusion”</a:t>
              </a:r>
              <a:endParaRPr lang="en-PK" dirty="0">
                <a:solidFill>
                  <a:schemeClr val="tx1"/>
                </a:solidFill>
              </a:endParaRPr>
            </a:p>
          </p:txBody>
        </p:sp>
        <p:sp>
          <p:nvSpPr>
            <p:cNvPr id="6" name="Arrow: Right 5">
              <a:extLst>
                <a:ext uri="{FF2B5EF4-FFF2-40B4-BE49-F238E27FC236}">
                  <a16:creationId xmlns:a16="http://schemas.microsoft.com/office/drawing/2014/main" id="{6E93DD91-EE53-4299-9723-D2FD2EFB4689}"/>
                </a:ext>
              </a:extLst>
            </p:cNvPr>
            <p:cNvSpPr/>
            <p:nvPr/>
          </p:nvSpPr>
          <p:spPr>
            <a:xfrm>
              <a:off x="5144655" y="2478228"/>
              <a:ext cx="480291" cy="9582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PK"/>
            </a:p>
          </p:txBody>
        </p:sp>
      </p:grpSp>
      <p:sp>
        <p:nvSpPr>
          <p:cNvPr id="8" name="Rectangle: Rounded Corners 7">
            <a:extLst>
              <a:ext uri="{FF2B5EF4-FFF2-40B4-BE49-F238E27FC236}">
                <a16:creationId xmlns:a16="http://schemas.microsoft.com/office/drawing/2014/main" id="{63335A8D-721B-4AB1-9D86-D0B8929C4298}"/>
              </a:ext>
            </a:extLst>
          </p:cNvPr>
          <p:cNvSpPr/>
          <p:nvPr/>
        </p:nvSpPr>
        <p:spPr>
          <a:xfrm>
            <a:off x="4073497" y="3077610"/>
            <a:ext cx="4230255" cy="353291"/>
          </a:xfrm>
          <a:prstGeom prst="roundRect">
            <a:avLst/>
          </a:prstGeom>
          <a:solidFill>
            <a:srgbClr val="FF6D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High words overlap but clinically wrong. </a:t>
            </a:r>
          </a:p>
        </p:txBody>
      </p:sp>
    </p:spTree>
    <p:extLst>
      <p:ext uri="{BB962C8B-B14F-4D97-AF65-F5344CB8AC3E}">
        <p14:creationId xmlns:p14="http://schemas.microsoft.com/office/powerpoint/2010/main" val="82577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AD460-FEF7-426C-A3A0-570A3222030F}"/>
              </a:ext>
            </a:extLst>
          </p:cNvPr>
          <p:cNvSpPr>
            <a:spLocks noGrp="1"/>
          </p:cNvSpPr>
          <p:nvPr>
            <p:ph type="body" sz="quarter" idx="10"/>
          </p:nvPr>
        </p:nvSpPr>
        <p:spPr/>
        <p:txBody>
          <a:bodyPr/>
          <a:lstStyle/>
          <a:p>
            <a:r>
              <a:rPr lang="en-US" altLang="ko-KR" sz="2400" dirty="0"/>
              <a:t>Existing Radiology Report Metrics</a:t>
            </a:r>
          </a:p>
        </p:txBody>
      </p:sp>
      <p:sp>
        <p:nvSpPr>
          <p:cNvPr id="3" name="Content Placeholder 2">
            <a:extLst>
              <a:ext uri="{FF2B5EF4-FFF2-40B4-BE49-F238E27FC236}">
                <a16:creationId xmlns:a16="http://schemas.microsoft.com/office/drawing/2014/main" id="{65B6D3B9-A85C-409F-8696-A32AA886000C}"/>
              </a:ext>
            </a:extLst>
          </p:cNvPr>
          <p:cNvSpPr>
            <a:spLocks noGrp="1"/>
          </p:cNvSpPr>
          <p:nvPr>
            <p:ph idx="1"/>
          </p:nvPr>
        </p:nvSpPr>
        <p:spPr/>
        <p:txBody>
          <a:bodyPr/>
          <a:lstStyle/>
          <a:p>
            <a:r>
              <a:rPr lang="en-US" b="1" dirty="0"/>
              <a:t>Clinical concept-based metrics </a:t>
            </a:r>
          </a:p>
          <a:p>
            <a:pPr lvl="1"/>
            <a:r>
              <a:rPr lang="en-US" dirty="0"/>
              <a:t>These metrics extract medical concepts before comparing reports. </a:t>
            </a:r>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r>
              <a:rPr lang="en-US" b="1" dirty="0"/>
              <a:t>Benefit: </a:t>
            </a:r>
            <a:r>
              <a:rPr lang="en-US" dirty="0"/>
              <a:t>More domain-specific than BLEU/ROUGE. </a:t>
            </a:r>
          </a:p>
          <a:p>
            <a:pPr lvl="1"/>
            <a:r>
              <a:rPr lang="en-US" b="1" dirty="0"/>
              <a:t>Limitation: </a:t>
            </a:r>
            <a:r>
              <a:rPr lang="en-US" dirty="0"/>
              <a:t>Still depends on extractors, parsers, labels, and matching rules.</a:t>
            </a:r>
            <a:endParaRPr lang="en-US" b="1" dirty="0"/>
          </a:p>
          <a:p>
            <a:pPr marL="457200" lvl="1" indent="0">
              <a:buNone/>
            </a:pPr>
            <a:endParaRPr lang="en-PK" b="1" dirty="0"/>
          </a:p>
        </p:txBody>
      </p:sp>
      <p:sp>
        <p:nvSpPr>
          <p:cNvPr id="4" name="Rectangle 3">
            <a:extLst>
              <a:ext uri="{FF2B5EF4-FFF2-40B4-BE49-F238E27FC236}">
                <a16:creationId xmlns:a16="http://schemas.microsoft.com/office/drawing/2014/main" id="{FD03739F-0060-4D34-BB6A-9F236B0EB38F}"/>
              </a:ext>
            </a:extLst>
          </p:cNvPr>
          <p:cNvSpPr/>
          <p:nvPr/>
        </p:nvSpPr>
        <p:spPr>
          <a:xfrm>
            <a:off x="1117600" y="2032000"/>
            <a:ext cx="1662545" cy="205970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F1CheXbert</a:t>
            </a:r>
          </a:p>
          <a:p>
            <a:endParaRPr lang="en-US" dirty="0">
              <a:solidFill>
                <a:schemeClr val="accent1">
                  <a:lumMod val="50000"/>
                </a:schemeClr>
              </a:solidFill>
            </a:endParaRPr>
          </a:p>
          <a:p>
            <a:r>
              <a:rPr lang="en-US" dirty="0">
                <a:solidFill>
                  <a:schemeClr val="accent1">
                    <a:lumMod val="50000"/>
                  </a:schemeClr>
                </a:solidFill>
              </a:rPr>
              <a:t>Extracts 14 </a:t>
            </a:r>
            <a:r>
              <a:rPr lang="en-US" dirty="0" err="1">
                <a:solidFill>
                  <a:schemeClr val="accent1">
                    <a:lumMod val="50000"/>
                  </a:schemeClr>
                </a:solidFill>
              </a:rPr>
              <a:t>CheXpert</a:t>
            </a:r>
            <a:r>
              <a:rPr lang="en-US" dirty="0">
                <a:solidFill>
                  <a:schemeClr val="accent1">
                    <a:lumMod val="50000"/>
                  </a:schemeClr>
                </a:solidFill>
              </a:rPr>
              <a:t> categories then computes F1</a:t>
            </a:r>
            <a:endParaRPr lang="en-PK" dirty="0">
              <a:solidFill>
                <a:schemeClr val="accent1">
                  <a:lumMod val="50000"/>
                </a:schemeClr>
              </a:solidFill>
            </a:endParaRPr>
          </a:p>
        </p:txBody>
      </p:sp>
      <p:sp>
        <p:nvSpPr>
          <p:cNvPr id="7" name="Rectangle 6">
            <a:extLst>
              <a:ext uri="{FF2B5EF4-FFF2-40B4-BE49-F238E27FC236}">
                <a16:creationId xmlns:a16="http://schemas.microsoft.com/office/drawing/2014/main" id="{B206B372-2FDD-442C-9212-D87BF0CE371A}"/>
              </a:ext>
            </a:extLst>
          </p:cNvPr>
          <p:cNvSpPr/>
          <p:nvPr/>
        </p:nvSpPr>
        <p:spPr>
          <a:xfrm>
            <a:off x="3191163" y="2032000"/>
            <a:ext cx="1662545" cy="205970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5">
                    <a:lumMod val="50000"/>
                  </a:schemeClr>
                </a:solidFill>
              </a:rPr>
              <a:t>SRR-BERT</a:t>
            </a:r>
          </a:p>
          <a:p>
            <a:endParaRPr lang="en-US" dirty="0">
              <a:solidFill>
                <a:schemeClr val="accent5">
                  <a:lumMod val="50000"/>
                </a:schemeClr>
              </a:solidFill>
            </a:endParaRPr>
          </a:p>
          <a:p>
            <a:r>
              <a:rPr lang="en-US" dirty="0">
                <a:solidFill>
                  <a:schemeClr val="accent5">
                    <a:lumMod val="50000"/>
                  </a:schemeClr>
                </a:solidFill>
              </a:rPr>
              <a:t>Expands the label space to 55 labels</a:t>
            </a:r>
            <a:endParaRPr lang="en-PK" dirty="0">
              <a:solidFill>
                <a:schemeClr val="accent5">
                  <a:lumMod val="50000"/>
                </a:schemeClr>
              </a:solidFill>
            </a:endParaRPr>
          </a:p>
        </p:txBody>
      </p:sp>
      <p:sp>
        <p:nvSpPr>
          <p:cNvPr id="8" name="Rectangle 7">
            <a:extLst>
              <a:ext uri="{FF2B5EF4-FFF2-40B4-BE49-F238E27FC236}">
                <a16:creationId xmlns:a16="http://schemas.microsoft.com/office/drawing/2014/main" id="{84E253FF-709C-40B4-947A-09A8EEA24E9A}"/>
              </a:ext>
            </a:extLst>
          </p:cNvPr>
          <p:cNvSpPr/>
          <p:nvPr/>
        </p:nvSpPr>
        <p:spPr>
          <a:xfrm>
            <a:off x="5264727" y="2032000"/>
            <a:ext cx="1662545" cy="205970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F1RadGraph</a:t>
            </a:r>
          </a:p>
          <a:p>
            <a:endParaRPr lang="en-US" dirty="0">
              <a:solidFill>
                <a:schemeClr val="accent1">
                  <a:lumMod val="50000"/>
                </a:schemeClr>
              </a:solidFill>
            </a:endParaRPr>
          </a:p>
          <a:p>
            <a:r>
              <a:rPr lang="en-US" dirty="0">
                <a:solidFill>
                  <a:schemeClr val="accent1">
                    <a:lumMod val="50000"/>
                  </a:schemeClr>
                </a:solidFill>
              </a:rPr>
              <a:t>Turns reports into entities and relations</a:t>
            </a:r>
            <a:endParaRPr lang="en-PK" dirty="0">
              <a:solidFill>
                <a:schemeClr val="accent1">
                  <a:lumMod val="50000"/>
                </a:schemeClr>
              </a:solidFill>
            </a:endParaRPr>
          </a:p>
        </p:txBody>
      </p:sp>
      <p:sp>
        <p:nvSpPr>
          <p:cNvPr id="9" name="Rectangle 8">
            <a:extLst>
              <a:ext uri="{FF2B5EF4-FFF2-40B4-BE49-F238E27FC236}">
                <a16:creationId xmlns:a16="http://schemas.microsoft.com/office/drawing/2014/main" id="{CCB110EA-8060-42DF-BE2F-77E52AABEEC5}"/>
              </a:ext>
            </a:extLst>
          </p:cNvPr>
          <p:cNvSpPr/>
          <p:nvPr/>
        </p:nvSpPr>
        <p:spPr>
          <a:xfrm>
            <a:off x="7338291" y="2032000"/>
            <a:ext cx="1662545" cy="205970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5">
                    <a:lumMod val="50000"/>
                  </a:schemeClr>
                </a:solidFill>
              </a:rPr>
              <a:t>RaTEScore</a:t>
            </a:r>
            <a:endParaRPr lang="en-US" dirty="0">
              <a:solidFill>
                <a:schemeClr val="accent5">
                  <a:lumMod val="50000"/>
                </a:schemeClr>
              </a:solidFill>
            </a:endParaRPr>
          </a:p>
          <a:p>
            <a:endParaRPr lang="en-US" dirty="0">
              <a:solidFill>
                <a:schemeClr val="accent5">
                  <a:lumMod val="50000"/>
                </a:schemeClr>
              </a:solidFill>
            </a:endParaRPr>
          </a:p>
          <a:p>
            <a:r>
              <a:rPr lang="en-US" dirty="0">
                <a:solidFill>
                  <a:schemeClr val="accent5">
                    <a:lumMod val="50000"/>
                  </a:schemeClr>
                </a:solidFill>
              </a:rPr>
              <a:t>Entity matching with synonyms and diagnostic importance</a:t>
            </a:r>
            <a:endParaRPr lang="en-PK" dirty="0">
              <a:solidFill>
                <a:schemeClr val="accent5">
                  <a:lumMod val="50000"/>
                </a:schemeClr>
              </a:solidFill>
            </a:endParaRPr>
          </a:p>
        </p:txBody>
      </p:sp>
      <p:sp>
        <p:nvSpPr>
          <p:cNvPr id="10" name="Rectangle 9">
            <a:extLst>
              <a:ext uri="{FF2B5EF4-FFF2-40B4-BE49-F238E27FC236}">
                <a16:creationId xmlns:a16="http://schemas.microsoft.com/office/drawing/2014/main" id="{958AF79C-8C2E-4B66-BB18-EE640E64CF3F}"/>
              </a:ext>
            </a:extLst>
          </p:cNvPr>
          <p:cNvSpPr/>
          <p:nvPr/>
        </p:nvSpPr>
        <p:spPr>
          <a:xfrm>
            <a:off x="9411855" y="2031999"/>
            <a:ext cx="1662545" cy="205970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50000"/>
                  </a:schemeClr>
                </a:solidFill>
              </a:rPr>
              <a:t>Temporal Entity F1 </a:t>
            </a:r>
          </a:p>
          <a:p>
            <a:endParaRPr lang="en-US" dirty="0">
              <a:solidFill>
                <a:schemeClr val="accent1">
                  <a:lumMod val="50000"/>
                </a:schemeClr>
              </a:solidFill>
            </a:endParaRPr>
          </a:p>
          <a:p>
            <a:r>
              <a:rPr lang="en-US" dirty="0">
                <a:solidFill>
                  <a:schemeClr val="accent1">
                    <a:lumMod val="50000"/>
                  </a:schemeClr>
                </a:solidFill>
              </a:rPr>
              <a:t>Checks improved, worsened, stable, etc.</a:t>
            </a:r>
            <a:endParaRPr lang="en-PK" dirty="0">
              <a:solidFill>
                <a:schemeClr val="accent1">
                  <a:lumMod val="50000"/>
                </a:schemeClr>
              </a:solidFill>
            </a:endParaRPr>
          </a:p>
        </p:txBody>
      </p:sp>
    </p:spTree>
    <p:extLst>
      <p:ext uri="{BB962C8B-B14F-4D97-AF65-F5344CB8AC3E}">
        <p14:creationId xmlns:p14="http://schemas.microsoft.com/office/powerpoint/2010/main" val="4091872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AD460-FEF7-426C-A3A0-570A3222030F}"/>
              </a:ext>
            </a:extLst>
          </p:cNvPr>
          <p:cNvSpPr>
            <a:spLocks noGrp="1"/>
          </p:cNvSpPr>
          <p:nvPr>
            <p:ph type="body" sz="quarter" idx="10"/>
          </p:nvPr>
        </p:nvSpPr>
        <p:spPr/>
        <p:txBody>
          <a:bodyPr/>
          <a:lstStyle/>
          <a:p>
            <a:r>
              <a:rPr lang="en-US" altLang="ko-KR" sz="2400" dirty="0"/>
              <a:t>Existing Radiology Report Metrics</a:t>
            </a:r>
          </a:p>
        </p:txBody>
      </p:sp>
      <p:sp>
        <p:nvSpPr>
          <p:cNvPr id="3" name="Content Placeholder 2">
            <a:extLst>
              <a:ext uri="{FF2B5EF4-FFF2-40B4-BE49-F238E27FC236}">
                <a16:creationId xmlns:a16="http://schemas.microsoft.com/office/drawing/2014/main" id="{65B6D3B9-A85C-409F-8696-A32AA886000C}"/>
              </a:ext>
            </a:extLst>
          </p:cNvPr>
          <p:cNvSpPr>
            <a:spLocks noGrp="1"/>
          </p:cNvSpPr>
          <p:nvPr>
            <p:ph idx="1"/>
          </p:nvPr>
        </p:nvSpPr>
        <p:spPr>
          <a:xfrm>
            <a:off x="436045" y="1035397"/>
            <a:ext cx="11332755" cy="5278845"/>
          </a:xfrm>
        </p:spPr>
        <p:txBody>
          <a:bodyPr/>
          <a:lstStyle/>
          <a:p>
            <a:r>
              <a:rPr lang="en-US" b="1" dirty="0"/>
              <a:t>Composite and LLM-based metrics </a:t>
            </a:r>
          </a:p>
          <a:p>
            <a:pPr lvl="1"/>
            <a:r>
              <a:rPr lang="en-US" dirty="0"/>
              <a:t>Newer metrics either combine several signals or ask an LLM to judge clinical errors. </a:t>
            </a:r>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endParaRPr lang="en-US" b="1" dirty="0"/>
          </a:p>
          <a:p>
            <a:pPr lvl="1"/>
            <a:r>
              <a:rPr lang="en-US" dirty="0"/>
              <a:t>Composite metrics can correlate better with experts but may be harder to interpret.</a:t>
            </a:r>
          </a:p>
          <a:p>
            <a:pPr lvl="1"/>
            <a:r>
              <a:rPr lang="en-US" dirty="0"/>
              <a:t>LLM-based metrics are flexible and often clinically aligned, but can be costly, inconsistent, or API-dependent.</a:t>
            </a:r>
          </a:p>
          <a:p>
            <a:pPr lvl="1"/>
            <a:r>
              <a:rPr lang="en-US" dirty="0" err="1"/>
              <a:t>RadEval</a:t>
            </a:r>
            <a:r>
              <a:rPr lang="en-US" dirty="0"/>
              <a:t> standardizes access and supports lightweight/open alternatives.</a:t>
            </a:r>
            <a:endParaRPr lang="en-US" b="1" dirty="0"/>
          </a:p>
        </p:txBody>
      </p:sp>
      <p:sp>
        <p:nvSpPr>
          <p:cNvPr id="4" name="Rectangle 3">
            <a:extLst>
              <a:ext uri="{FF2B5EF4-FFF2-40B4-BE49-F238E27FC236}">
                <a16:creationId xmlns:a16="http://schemas.microsoft.com/office/drawing/2014/main" id="{221FA9AC-B621-4CC0-A00B-6F9E40E00DB7}"/>
              </a:ext>
            </a:extLst>
          </p:cNvPr>
          <p:cNvSpPr/>
          <p:nvPr/>
        </p:nvSpPr>
        <p:spPr>
          <a:xfrm>
            <a:off x="1200727" y="2041236"/>
            <a:ext cx="4017818" cy="205970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accent5">
                    <a:lumMod val="50000"/>
                  </a:schemeClr>
                </a:solidFill>
              </a:rPr>
              <a:t>RadCliQ</a:t>
            </a:r>
            <a:r>
              <a:rPr lang="en-US" dirty="0">
                <a:solidFill>
                  <a:schemeClr val="accent5">
                    <a:lumMod val="50000"/>
                  </a:schemeClr>
                </a:solidFill>
              </a:rPr>
              <a:t> </a:t>
            </a:r>
          </a:p>
          <a:p>
            <a:endParaRPr lang="en-US" dirty="0">
              <a:solidFill>
                <a:schemeClr val="accent5">
                  <a:lumMod val="50000"/>
                </a:schemeClr>
              </a:solidFill>
            </a:endParaRPr>
          </a:p>
          <a:p>
            <a:r>
              <a:rPr lang="en-US" dirty="0">
                <a:solidFill>
                  <a:schemeClr val="accent5">
                    <a:lumMod val="50000"/>
                  </a:schemeClr>
                </a:solidFill>
              </a:rPr>
              <a:t>BLEU + </a:t>
            </a:r>
            <a:r>
              <a:rPr lang="en-US" dirty="0" err="1">
                <a:solidFill>
                  <a:schemeClr val="accent5">
                    <a:lumMod val="50000"/>
                  </a:schemeClr>
                </a:solidFill>
              </a:rPr>
              <a:t>BERTScore</a:t>
            </a:r>
            <a:r>
              <a:rPr lang="en-US" dirty="0">
                <a:solidFill>
                  <a:schemeClr val="accent5">
                    <a:lumMod val="50000"/>
                  </a:schemeClr>
                </a:solidFill>
              </a:rPr>
              <a:t> + </a:t>
            </a:r>
            <a:r>
              <a:rPr lang="en-US" dirty="0" err="1">
                <a:solidFill>
                  <a:schemeClr val="accent5">
                    <a:lumMod val="50000"/>
                  </a:schemeClr>
                </a:solidFill>
              </a:rPr>
              <a:t>CheXbert</a:t>
            </a:r>
            <a:r>
              <a:rPr lang="en-US" dirty="0">
                <a:solidFill>
                  <a:schemeClr val="accent5">
                    <a:lumMod val="50000"/>
                  </a:schemeClr>
                </a:solidFill>
              </a:rPr>
              <a:t> similarity + F1RadGraph</a:t>
            </a:r>
          </a:p>
          <a:p>
            <a:endParaRPr lang="en-US" dirty="0">
              <a:solidFill>
                <a:schemeClr val="accent5">
                  <a:lumMod val="50000"/>
                </a:schemeClr>
              </a:solidFill>
            </a:endParaRPr>
          </a:p>
          <a:p>
            <a:r>
              <a:rPr lang="en-US" dirty="0">
                <a:solidFill>
                  <a:schemeClr val="accent5">
                    <a:lumMod val="50000"/>
                  </a:schemeClr>
                </a:solidFill>
              </a:rPr>
              <a:t>Learns a combined score from radiologist labeled error counts.</a:t>
            </a:r>
            <a:endParaRPr lang="en-PK" dirty="0">
              <a:solidFill>
                <a:schemeClr val="accent5">
                  <a:lumMod val="50000"/>
                </a:schemeClr>
              </a:solidFill>
            </a:endParaRPr>
          </a:p>
        </p:txBody>
      </p:sp>
      <p:sp>
        <p:nvSpPr>
          <p:cNvPr id="5" name="Rectangle 4">
            <a:extLst>
              <a:ext uri="{FF2B5EF4-FFF2-40B4-BE49-F238E27FC236}">
                <a16:creationId xmlns:a16="http://schemas.microsoft.com/office/drawing/2014/main" id="{C167C29B-2166-4F10-A14B-7D329EC647EE}"/>
              </a:ext>
            </a:extLst>
          </p:cNvPr>
          <p:cNvSpPr/>
          <p:nvPr/>
        </p:nvSpPr>
        <p:spPr>
          <a:xfrm>
            <a:off x="6405352" y="2041235"/>
            <a:ext cx="4017818" cy="205970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2">
                    <a:lumMod val="50000"/>
                  </a:schemeClr>
                </a:solidFill>
              </a:rPr>
              <a:t>GREEN and related LLM evaluators</a:t>
            </a:r>
          </a:p>
          <a:p>
            <a:endParaRPr lang="en-US" dirty="0">
              <a:solidFill>
                <a:schemeClr val="accent2">
                  <a:lumMod val="50000"/>
                </a:schemeClr>
              </a:solidFill>
            </a:endParaRPr>
          </a:p>
          <a:p>
            <a:r>
              <a:rPr lang="en-US" dirty="0">
                <a:solidFill>
                  <a:schemeClr val="accent2">
                    <a:lumMod val="50000"/>
                  </a:schemeClr>
                </a:solidFill>
              </a:rPr>
              <a:t>Read reference + generated reports then identify clinical errors and summaries.</a:t>
            </a:r>
            <a:endParaRPr lang="en-PK" dirty="0">
              <a:solidFill>
                <a:schemeClr val="accent2">
                  <a:lumMod val="50000"/>
                </a:schemeClr>
              </a:solidFill>
            </a:endParaRPr>
          </a:p>
        </p:txBody>
      </p:sp>
    </p:spTree>
    <p:extLst>
      <p:ext uri="{BB962C8B-B14F-4D97-AF65-F5344CB8AC3E}">
        <p14:creationId xmlns:p14="http://schemas.microsoft.com/office/powerpoint/2010/main" val="3633115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AD460-FEF7-426C-A3A0-570A3222030F}"/>
              </a:ext>
            </a:extLst>
          </p:cNvPr>
          <p:cNvSpPr>
            <a:spLocks noGrp="1"/>
          </p:cNvSpPr>
          <p:nvPr>
            <p:ph type="body" sz="quarter" idx="10"/>
          </p:nvPr>
        </p:nvSpPr>
        <p:spPr/>
        <p:txBody>
          <a:bodyPr/>
          <a:lstStyle/>
          <a:p>
            <a:r>
              <a:rPr lang="en-US" altLang="ko-KR" sz="2400" dirty="0" err="1"/>
              <a:t>RadEval</a:t>
            </a:r>
            <a:r>
              <a:rPr lang="en-US" altLang="ko-KR" sz="2400" dirty="0"/>
              <a:t> </a:t>
            </a:r>
            <a:r>
              <a:rPr lang="en-US" altLang="ko-KR" sz="2400" dirty="0" err="1"/>
              <a:t>FrameWork</a:t>
            </a:r>
            <a:endParaRPr lang="en-US" altLang="ko-KR" sz="2400" dirty="0"/>
          </a:p>
        </p:txBody>
      </p:sp>
      <p:sp>
        <p:nvSpPr>
          <p:cNvPr id="3" name="Content Placeholder 2">
            <a:extLst>
              <a:ext uri="{FF2B5EF4-FFF2-40B4-BE49-F238E27FC236}">
                <a16:creationId xmlns:a16="http://schemas.microsoft.com/office/drawing/2014/main" id="{65B6D3B9-A85C-409F-8696-A32AA886000C}"/>
              </a:ext>
            </a:extLst>
          </p:cNvPr>
          <p:cNvSpPr>
            <a:spLocks noGrp="1"/>
          </p:cNvSpPr>
          <p:nvPr>
            <p:ph idx="1"/>
          </p:nvPr>
        </p:nvSpPr>
        <p:spPr/>
        <p:txBody>
          <a:bodyPr/>
          <a:lstStyle/>
          <a:p>
            <a:r>
              <a:rPr lang="en-US" b="1" dirty="0" err="1"/>
              <a:t>RadEval</a:t>
            </a:r>
            <a:r>
              <a:rPr lang="en-US" b="1" dirty="0"/>
              <a:t> framework architecture</a:t>
            </a:r>
          </a:p>
          <a:p>
            <a:pPr lvl="1"/>
            <a:r>
              <a:rPr lang="en-US" dirty="0"/>
              <a:t>The paper's software idea: one interface, many metric backends.</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err="1"/>
              <a:t>RadEval</a:t>
            </a:r>
            <a:r>
              <a:rPr lang="en-US" dirty="0"/>
              <a:t> Framework is Modular + plug-and-play and new metrics can be added without rewriting the whole framework.</a:t>
            </a:r>
          </a:p>
          <a:p>
            <a:pPr marL="457200" lvl="1" indent="0">
              <a:buNone/>
            </a:pPr>
            <a:endParaRPr lang="en-US" dirty="0"/>
          </a:p>
          <a:p>
            <a:pPr lvl="1"/>
            <a:endParaRPr lang="en-PK" b="1" dirty="0"/>
          </a:p>
        </p:txBody>
      </p:sp>
      <p:sp>
        <p:nvSpPr>
          <p:cNvPr id="4" name="Rectangle: Rounded Corners 3">
            <a:extLst>
              <a:ext uri="{FF2B5EF4-FFF2-40B4-BE49-F238E27FC236}">
                <a16:creationId xmlns:a16="http://schemas.microsoft.com/office/drawing/2014/main" id="{F1B15808-342E-4C49-8773-933471240114}"/>
              </a:ext>
            </a:extLst>
          </p:cNvPr>
          <p:cNvSpPr/>
          <p:nvPr/>
        </p:nvSpPr>
        <p:spPr>
          <a:xfrm>
            <a:off x="1665894" y="2907144"/>
            <a:ext cx="1336445" cy="861291"/>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Reports</a:t>
            </a:r>
          </a:p>
          <a:p>
            <a:pPr algn="ctr"/>
            <a:r>
              <a:rPr lang="en-US" dirty="0">
                <a:solidFill>
                  <a:schemeClr val="tx1"/>
                </a:solidFill>
              </a:rPr>
              <a:t>Refs + </a:t>
            </a:r>
            <a:r>
              <a:rPr lang="en-US" dirty="0" err="1">
                <a:solidFill>
                  <a:schemeClr val="tx1"/>
                </a:solidFill>
              </a:rPr>
              <a:t>hyps</a:t>
            </a:r>
            <a:endParaRPr lang="en-PK" dirty="0">
              <a:solidFill>
                <a:schemeClr val="tx1"/>
              </a:solidFill>
            </a:endParaRPr>
          </a:p>
        </p:txBody>
      </p:sp>
      <p:sp>
        <p:nvSpPr>
          <p:cNvPr id="5" name="Rectangle: Rounded Corners 4">
            <a:extLst>
              <a:ext uri="{FF2B5EF4-FFF2-40B4-BE49-F238E27FC236}">
                <a16:creationId xmlns:a16="http://schemas.microsoft.com/office/drawing/2014/main" id="{867B3B9A-FF66-44AD-8C70-7E2EFA27E3AE}"/>
              </a:ext>
            </a:extLst>
          </p:cNvPr>
          <p:cNvSpPr/>
          <p:nvPr/>
        </p:nvSpPr>
        <p:spPr>
          <a:xfrm>
            <a:off x="4367012" y="2774370"/>
            <a:ext cx="1336445" cy="112683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1">
                    <a:lumMod val="50000"/>
                  </a:schemeClr>
                </a:solidFill>
              </a:rPr>
              <a:t>RadEval</a:t>
            </a:r>
            <a:r>
              <a:rPr lang="en-US" dirty="0">
                <a:solidFill>
                  <a:schemeClr val="accent1">
                    <a:lumMod val="50000"/>
                  </a:schemeClr>
                </a:solidFill>
              </a:rPr>
              <a:t> Controller</a:t>
            </a:r>
            <a:endParaRPr lang="en-PK" dirty="0">
              <a:solidFill>
                <a:schemeClr val="accent1">
                  <a:lumMod val="50000"/>
                </a:schemeClr>
              </a:solidFill>
            </a:endParaRPr>
          </a:p>
        </p:txBody>
      </p:sp>
      <p:sp>
        <p:nvSpPr>
          <p:cNvPr id="6" name="Rectangle: Rounded Corners 5">
            <a:extLst>
              <a:ext uri="{FF2B5EF4-FFF2-40B4-BE49-F238E27FC236}">
                <a16:creationId xmlns:a16="http://schemas.microsoft.com/office/drawing/2014/main" id="{42BC88E3-17C8-48FB-9797-4AD7629E9E8F}"/>
              </a:ext>
            </a:extLst>
          </p:cNvPr>
          <p:cNvSpPr/>
          <p:nvPr/>
        </p:nvSpPr>
        <p:spPr>
          <a:xfrm>
            <a:off x="6954983" y="1850939"/>
            <a:ext cx="1265382" cy="861291"/>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Lexical metrics</a:t>
            </a:r>
            <a:endParaRPr lang="en-PK" dirty="0">
              <a:solidFill>
                <a:schemeClr val="tx1"/>
              </a:solidFill>
            </a:endParaRPr>
          </a:p>
        </p:txBody>
      </p:sp>
      <p:sp>
        <p:nvSpPr>
          <p:cNvPr id="7" name="Rectangle: Rounded Corners 6">
            <a:extLst>
              <a:ext uri="{FF2B5EF4-FFF2-40B4-BE49-F238E27FC236}">
                <a16:creationId xmlns:a16="http://schemas.microsoft.com/office/drawing/2014/main" id="{5A1C4322-7967-4B7D-AF98-12ECA6DE89FF}"/>
              </a:ext>
            </a:extLst>
          </p:cNvPr>
          <p:cNvSpPr/>
          <p:nvPr/>
        </p:nvSpPr>
        <p:spPr>
          <a:xfrm>
            <a:off x="6954983" y="2925618"/>
            <a:ext cx="1265382" cy="861291"/>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Clinical Metrics</a:t>
            </a:r>
            <a:endParaRPr lang="en-PK" dirty="0">
              <a:solidFill>
                <a:schemeClr val="tx1"/>
              </a:solidFill>
            </a:endParaRPr>
          </a:p>
        </p:txBody>
      </p:sp>
      <p:sp>
        <p:nvSpPr>
          <p:cNvPr id="8" name="Rectangle: Rounded Corners 7">
            <a:extLst>
              <a:ext uri="{FF2B5EF4-FFF2-40B4-BE49-F238E27FC236}">
                <a16:creationId xmlns:a16="http://schemas.microsoft.com/office/drawing/2014/main" id="{212CE7B5-28F0-43FE-956F-187E18F8CDF3}"/>
              </a:ext>
            </a:extLst>
          </p:cNvPr>
          <p:cNvSpPr/>
          <p:nvPr/>
        </p:nvSpPr>
        <p:spPr>
          <a:xfrm>
            <a:off x="6954983" y="4033982"/>
            <a:ext cx="1265382" cy="861291"/>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LLM Metrics</a:t>
            </a:r>
            <a:endParaRPr lang="en-PK" dirty="0">
              <a:solidFill>
                <a:schemeClr val="tx1"/>
              </a:solidFill>
            </a:endParaRPr>
          </a:p>
        </p:txBody>
      </p:sp>
      <p:sp>
        <p:nvSpPr>
          <p:cNvPr id="9" name="Rectangle: Rounded Corners 8">
            <a:extLst>
              <a:ext uri="{FF2B5EF4-FFF2-40B4-BE49-F238E27FC236}">
                <a16:creationId xmlns:a16="http://schemas.microsoft.com/office/drawing/2014/main" id="{BE483103-59ED-4465-8C7D-C7C910AA23D7}"/>
              </a:ext>
            </a:extLst>
          </p:cNvPr>
          <p:cNvSpPr/>
          <p:nvPr/>
        </p:nvSpPr>
        <p:spPr>
          <a:xfrm>
            <a:off x="9471891" y="2907146"/>
            <a:ext cx="1265382" cy="861291"/>
          </a:xfrm>
          <a:prstGeom prst="roundRect">
            <a:avLst/>
          </a:prstGeom>
          <a:solidFill>
            <a:schemeClr val="accent6">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6">
                    <a:lumMod val="50000"/>
                  </a:schemeClr>
                </a:solidFill>
              </a:rPr>
              <a:t>Score Dictionary</a:t>
            </a:r>
            <a:endParaRPr lang="en-PK" dirty="0">
              <a:solidFill>
                <a:schemeClr val="accent6">
                  <a:lumMod val="50000"/>
                </a:schemeClr>
              </a:solidFill>
            </a:endParaRPr>
          </a:p>
        </p:txBody>
      </p:sp>
      <p:cxnSp>
        <p:nvCxnSpPr>
          <p:cNvPr id="11" name="Straight Arrow Connector 10">
            <a:extLst>
              <a:ext uri="{FF2B5EF4-FFF2-40B4-BE49-F238E27FC236}">
                <a16:creationId xmlns:a16="http://schemas.microsoft.com/office/drawing/2014/main" id="{2706C693-D37E-474E-876C-5B5A241BA0D9}"/>
              </a:ext>
            </a:extLst>
          </p:cNvPr>
          <p:cNvCxnSpPr>
            <a:stCxn id="4" idx="3"/>
            <a:endCxn id="5" idx="1"/>
          </p:cNvCxnSpPr>
          <p:nvPr/>
        </p:nvCxnSpPr>
        <p:spPr>
          <a:xfrm flipV="1">
            <a:off x="3002339" y="3337789"/>
            <a:ext cx="1364673"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6A76A4DA-9DEC-4A0C-AA80-86BAE0B97CA2}"/>
              </a:ext>
            </a:extLst>
          </p:cNvPr>
          <p:cNvCxnSpPr>
            <a:stCxn id="5" idx="3"/>
            <a:endCxn id="7" idx="1"/>
          </p:cNvCxnSpPr>
          <p:nvPr/>
        </p:nvCxnSpPr>
        <p:spPr>
          <a:xfrm>
            <a:off x="5703457" y="3337789"/>
            <a:ext cx="1251526" cy="184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9986E907-9085-4B5F-A1C0-89680CF5890C}"/>
              </a:ext>
            </a:extLst>
          </p:cNvPr>
          <p:cNvCxnSpPr>
            <a:stCxn id="5" idx="3"/>
            <a:endCxn id="6" idx="1"/>
          </p:cNvCxnSpPr>
          <p:nvPr/>
        </p:nvCxnSpPr>
        <p:spPr>
          <a:xfrm flipV="1">
            <a:off x="5703457" y="2281585"/>
            <a:ext cx="1251526" cy="10562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4AB0ABE3-C43D-4EE4-827C-6CFA83FC0AB5}"/>
              </a:ext>
            </a:extLst>
          </p:cNvPr>
          <p:cNvCxnSpPr>
            <a:stCxn id="5" idx="3"/>
            <a:endCxn id="8" idx="1"/>
          </p:cNvCxnSpPr>
          <p:nvPr/>
        </p:nvCxnSpPr>
        <p:spPr>
          <a:xfrm>
            <a:off x="5703457" y="3337789"/>
            <a:ext cx="1251526" cy="11268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AF4DE929-E9E7-445E-82EF-AB0AE8F83391}"/>
              </a:ext>
            </a:extLst>
          </p:cNvPr>
          <p:cNvCxnSpPr>
            <a:stCxn id="7" idx="3"/>
            <a:endCxn id="9" idx="1"/>
          </p:cNvCxnSpPr>
          <p:nvPr/>
        </p:nvCxnSpPr>
        <p:spPr>
          <a:xfrm flipV="1">
            <a:off x="8220365" y="3337792"/>
            <a:ext cx="1251526" cy="184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C432595C-809C-4190-BC90-08F103AAEA15}"/>
              </a:ext>
            </a:extLst>
          </p:cNvPr>
          <p:cNvCxnSpPr>
            <a:stCxn id="6" idx="3"/>
            <a:endCxn id="9" idx="1"/>
          </p:cNvCxnSpPr>
          <p:nvPr/>
        </p:nvCxnSpPr>
        <p:spPr>
          <a:xfrm>
            <a:off x="8220365" y="2281585"/>
            <a:ext cx="1251526" cy="10562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AF2741AB-11ED-40B7-B53E-82FE2B321606}"/>
              </a:ext>
            </a:extLst>
          </p:cNvPr>
          <p:cNvCxnSpPr>
            <a:stCxn id="8" idx="3"/>
            <a:endCxn id="9" idx="1"/>
          </p:cNvCxnSpPr>
          <p:nvPr/>
        </p:nvCxnSpPr>
        <p:spPr>
          <a:xfrm flipV="1">
            <a:off x="8220365" y="3337792"/>
            <a:ext cx="1251526" cy="11268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1286073"/>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40080</TotalTime>
  <Words>3599</Words>
  <Application>Microsoft Office PowerPoint</Application>
  <PresentationFormat>Widescreen</PresentationFormat>
  <Paragraphs>471</Paragraphs>
  <Slides>23</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.AppleSystemUIFont</vt:lpstr>
      <vt:lpstr>KoPubWorld돋움체 Bold</vt:lpstr>
      <vt:lpstr>KoPubWorld돋움체 Medium</vt:lpstr>
      <vt:lpstr>KoPub돋움체 Bold</vt:lpstr>
      <vt:lpstr>맑은 고딕</vt:lpstr>
      <vt:lpstr>Malgun Gothic Semilight</vt:lpstr>
      <vt:lpstr>Arial</vt:lpstr>
      <vt:lpstr>Calibri</vt:lpstr>
      <vt:lpstr>Calibri Light</vt:lpstr>
      <vt:lpstr>Cambria Math</vt:lpstr>
      <vt:lpstr>Wingdings 2</vt:lpstr>
      <vt:lpstr>Office 테마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Ratio 측정 자동화 솔루션</dc:title>
  <dc:creator>Blee</dc:creator>
  <cp:lastModifiedBy>초드리 쇼에브 에흐마드</cp:lastModifiedBy>
  <cp:revision>2281</cp:revision>
  <cp:lastPrinted>2026-07-28T04:35:39Z</cp:lastPrinted>
  <dcterms:created xsi:type="dcterms:W3CDTF">2020-01-31T06:40:47Z</dcterms:created>
  <dcterms:modified xsi:type="dcterms:W3CDTF">2026-07-28T04:40:21Z</dcterms:modified>
</cp:coreProperties>
</file>