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26"/>
  </p:notesMasterIdLst>
  <p:handoutMasterIdLst>
    <p:handoutMasterId r:id="rId27"/>
  </p:handoutMasterIdLst>
  <p:sldIdLst>
    <p:sldId id="342" r:id="rId2"/>
    <p:sldId id="870" r:id="rId3"/>
    <p:sldId id="813" r:id="rId4"/>
    <p:sldId id="883" r:id="rId5"/>
    <p:sldId id="884" r:id="rId6"/>
    <p:sldId id="361" r:id="rId7"/>
    <p:sldId id="881" r:id="rId8"/>
    <p:sldId id="872" r:id="rId9"/>
    <p:sldId id="879" r:id="rId10"/>
    <p:sldId id="885" r:id="rId11"/>
    <p:sldId id="886" r:id="rId12"/>
    <p:sldId id="887" r:id="rId13"/>
    <p:sldId id="893" r:id="rId14"/>
    <p:sldId id="890" r:id="rId15"/>
    <p:sldId id="894" r:id="rId16"/>
    <p:sldId id="892" r:id="rId17"/>
    <p:sldId id="873" r:id="rId18"/>
    <p:sldId id="896" r:id="rId19"/>
    <p:sldId id="897" r:id="rId20"/>
    <p:sldId id="899" r:id="rId21"/>
    <p:sldId id="898" r:id="rId22"/>
    <p:sldId id="900" r:id="rId23"/>
    <p:sldId id="874" r:id="rId24"/>
    <p:sldId id="901" r:id="rId25"/>
  </p:sldIdLst>
  <p:sldSz cx="12192000" cy="6858000"/>
  <p:notesSz cx="7105650" cy="10236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3817" userDrawn="1">
          <p15:clr>
            <a:srgbClr val="A4A3A4"/>
          </p15:clr>
        </p15:guide>
        <p15:guide id="6" orient="horz" pos="777" userDrawn="1">
          <p15:clr>
            <a:srgbClr val="A4A3A4"/>
          </p15:clr>
        </p15:guide>
        <p15:guide id="7" pos="483" userDrawn="1">
          <p15:clr>
            <a:srgbClr val="A4A3A4"/>
          </p15:clr>
        </p15:guide>
        <p15:guide id="9" pos="3500" userDrawn="1">
          <p15:clr>
            <a:srgbClr val="A4A3A4"/>
          </p15:clr>
        </p15:guide>
        <p15:guide id="10" pos="4180" userDrawn="1">
          <p15:clr>
            <a:srgbClr val="A4A3A4"/>
          </p15:clr>
        </p15:guide>
        <p15:guide id="11" pos="7197" userDrawn="1">
          <p15:clr>
            <a:srgbClr val="A4A3A4"/>
          </p15:clr>
        </p15:guide>
        <p15:guide id="12" orient="horz" pos="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900"/>
    <a:srgbClr val="FF40FF"/>
    <a:srgbClr val="FFFFFF"/>
    <a:srgbClr val="000000"/>
    <a:srgbClr val="3E3E3E"/>
    <a:srgbClr val="CD0F41"/>
    <a:srgbClr val="D5B186"/>
    <a:srgbClr val="DCDACC"/>
    <a:srgbClr val="00286F"/>
    <a:srgbClr val="D9DA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04" autoAdjust="0"/>
    <p:restoredTop sz="57959" autoAdjust="0"/>
  </p:normalViewPr>
  <p:slideViewPr>
    <p:cSldViewPr snapToGrid="0" showGuides="1">
      <p:cViewPr varScale="1">
        <p:scale>
          <a:sx n="64" d="100"/>
          <a:sy n="64" d="100"/>
        </p:scale>
        <p:origin x="2178" y="60"/>
      </p:cViewPr>
      <p:guideLst>
        <p:guide pos="3817"/>
        <p:guide orient="horz" pos="777"/>
        <p:guide pos="483"/>
        <p:guide pos="3500"/>
        <p:guide pos="4180"/>
        <p:guide pos="7197"/>
        <p:guide orient="horz" pos="6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9" d="100"/>
          <a:sy n="59" d="100"/>
        </p:scale>
        <p:origin x="2371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BDD21606-E1F2-4B97-92D1-DAFD45C02F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115" cy="513588"/>
          </a:xfrm>
          <a:prstGeom prst="rect">
            <a:avLst/>
          </a:prstGeom>
        </p:spPr>
        <p:txBody>
          <a:bodyPr vert="horz" lIns="99094" tIns="49547" rIns="99094" bIns="4954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4DE7504-E995-4FB2-8A43-D5D7468BFC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891" y="0"/>
            <a:ext cx="3079115" cy="513588"/>
          </a:xfrm>
          <a:prstGeom prst="rect">
            <a:avLst/>
          </a:prstGeom>
        </p:spPr>
        <p:txBody>
          <a:bodyPr vert="horz" lIns="99094" tIns="49547" rIns="99094" bIns="49547" rtlCol="0"/>
          <a:lstStyle>
            <a:lvl1pPr algn="r">
              <a:defRPr sz="1300"/>
            </a:lvl1pPr>
          </a:lstStyle>
          <a:p>
            <a:fld id="{A3F2224D-1184-45AE-8BA6-1991448FAB4A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1C423F3-CAF7-4940-839A-645C7FDAD4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2614"/>
            <a:ext cx="3079115" cy="513587"/>
          </a:xfrm>
          <a:prstGeom prst="rect">
            <a:avLst/>
          </a:prstGeom>
        </p:spPr>
        <p:txBody>
          <a:bodyPr vert="horz" lIns="99094" tIns="49547" rIns="99094" bIns="4954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301FC86-7DA0-458D-A79F-F298A2B274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891" y="9722614"/>
            <a:ext cx="3079115" cy="513587"/>
          </a:xfrm>
          <a:prstGeom prst="rect">
            <a:avLst/>
          </a:prstGeom>
        </p:spPr>
        <p:txBody>
          <a:bodyPr vert="horz" lIns="99094" tIns="49547" rIns="99094" bIns="49547" rtlCol="0" anchor="b"/>
          <a:lstStyle>
            <a:lvl1pPr algn="r">
              <a:defRPr sz="1300"/>
            </a:lvl1pPr>
          </a:lstStyle>
          <a:p>
            <a:fld id="{4E7E0067-DAD4-47D5-9E01-EB118C352F0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0886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115" cy="513588"/>
          </a:xfrm>
          <a:prstGeom prst="rect">
            <a:avLst/>
          </a:prstGeom>
        </p:spPr>
        <p:txBody>
          <a:bodyPr vert="horz" lIns="99094" tIns="49547" rIns="99094" bIns="4954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4891" y="0"/>
            <a:ext cx="3079115" cy="513588"/>
          </a:xfrm>
          <a:prstGeom prst="rect">
            <a:avLst/>
          </a:prstGeom>
        </p:spPr>
        <p:txBody>
          <a:bodyPr vert="horz" lIns="99094" tIns="49547" rIns="99094" bIns="49547" rtlCol="0"/>
          <a:lstStyle>
            <a:lvl1pPr algn="r">
              <a:defRPr sz="1300"/>
            </a:lvl1pPr>
          </a:lstStyle>
          <a:p>
            <a:fld id="{986B575A-33D8-471D-8367-A965AB842AA0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94" tIns="49547" rIns="99094" bIns="4954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565" y="4926171"/>
            <a:ext cx="5684520" cy="4030504"/>
          </a:xfrm>
          <a:prstGeom prst="rect">
            <a:avLst/>
          </a:prstGeom>
        </p:spPr>
        <p:txBody>
          <a:bodyPr vert="horz" lIns="99094" tIns="49547" rIns="99094" bIns="49547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2614"/>
            <a:ext cx="3079115" cy="513587"/>
          </a:xfrm>
          <a:prstGeom prst="rect">
            <a:avLst/>
          </a:prstGeom>
        </p:spPr>
        <p:txBody>
          <a:bodyPr vert="horz" lIns="99094" tIns="49547" rIns="99094" bIns="4954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4891" y="9722614"/>
            <a:ext cx="3079115" cy="513587"/>
          </a:xfrm>
          <a:prstGeom prst="rect">
            <a:avLst/>
          </a:prstGeom>
        </p:spPr>
        <p:txBody>
          <a:bodyPr vert="horz" lIns="99094" tIns="49547" rIns="99094" bIns="49547" rtlCol="0" anchor="b"/>
          <a:lstStyle>
            <a:lvl1pPr algn="r">
              <a:defRPr sz="1300"/>
            </a:lvl1pPr>
          </a:lstStyle>
          <a:p>
            <a:fld id="{984702A0-409D-4B63-B3B2-61BA02D30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4295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935">
              <a:defRPr/>
            </a:pPr>
            <a:r>
              <a:rPr lang="ko-KR" altLang="en-US" sz="13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세미나용 발표자료</a:t>
            </a:r>
            <a:endParaRPr lang="en-US" altLang="ko-KR" dirty="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defTabSz="990935">
              <a:defRPr/>
            </a:pPr>
            <a:endParaRPr lang="en-US" altLang="ko-KR" dirty="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defTabSz="990935">
              <a:defRPr/>
            </a:pPr>
            <a:r>
              <a:rPr lang="en-US" altLang="ko-KR" dirty="0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Division of AI &amp; Computer Engineering – </a:t>
            </a:r>
            <a:r>
              <a:rPr lang="ko-KR" altLang="en-US" dirty="0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학부</a:t>
            </a:r>
            <a:endParaRPr lang="en-US" altLang="ko-KR" dirty="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defTabSz="990935">
              <a:defRPr/>
            </a:pPr>
            <a:r>
              <a:rPr lang="en-US" altLang="ko-KR" sz="13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Department of Computer Science</a:t>
            </a:r>
            <a:r>
              <a:rPr lang="ko-KR" altLang="en-US" sz="13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</a:t>
            </a:r>
            <a:r>
              <a:rPr lang="en-US" altLang="ko-KR" sz="13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– </a:t>
            </a:r>
            <a:r>
              <a:rPr lang="ko-KR" altLang="en-US" sz="13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대학원</a:t>
            </a:r>
            <a:endParaRPr lang="en-US" altLang="ko-KR" sz="13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1754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CA38B-72D9-DD37-4AE6-EE10BF5C5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F23F1EB-F8A5-4133-C506-7BF43721E8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슬라이드 노트 개체 틀 2">
                <a:extLst>
                  <a:ext uri="{FF2B5EF4-FFF2-40B4-BE49-F238E27FC236}">
                    <a16:creationId xmlns:a16="http://schemas.microsoft.com/office/drawing/2014/main" id="{CDE9D037-C230-C27E-2D98-E6330E25004C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ko-KR" altLang="ko-KR" dirty="0"/>
                  <a:t>먼저 </a:t>
                </a:r>
                <a:r>
                  <a:rPr lang="ko-KR" altLang="ko-KR" dirty="0" err="1"/>
                  <a:t>Support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Image를</a:t>
                </a:r>
                <a:r>
                  <a:rPr lang="ko-KR" altLang="ko-KR" dirty="0"/>
                  <a:t> 사전 학습된 DINOv2 </a:t>
                </a:r>
                <a:r>
                  <a:rPr lang="ko-KR" altLang="ko-KR" dirty="0" err="1"/>
                  <a:t>ViT에</a:t>
                </a:r>
                <a:r>
                  <a:rPr lang="ko-KR" altLang="ko-KR" dirty="0"/>
                  <a:t> 입력하여 각 객체 영역의 </a:t>
                </a:r>
                <a:r>
                  <a:rPr lang="ko-KR" altLang="ko-KR" dirty="0" err="1"/>
                  <a:t>Instance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Feature를</a:t>
                </a:r>
                <a:r>
                  <a:rPr lang="ko-KR" altLang="ko-KR" dirty="0"/>
                  <a:t> 추출합니다. 따라서 </a:t>
                </a:r>
                <a14:m>
                  <m:oMath xmlns:m="http://schemas.openxmlformats.org/officeDocument/2006/math"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ko-KR" altLang="ko-KR" dirty="0"/>
                  <a:t>개 클래스에서 클래스마다 </a:t>
                </a:r>
                <a14:m>
                  <m:oMath xmlns:m="http://schemas.openxmlformats.org/officeDocument/2006/math"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ko-KR" altLang="ko-KR" dirty="0"/>
                  <a:t>개씩, 총 </a:t>
                </a:r>
                <a14:m>
                  <m:oMath xmlns:m="http://schemas.openxmlformats.org/officeDocument/2006/math"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ko-KR" sz="1300">
                        <a:latin typeface="Cambria Math" panose="02040503050406030204" pitchFamily="18" charset="0"/>
                      </a:rPr>
                      <m:t>×</m:t>
                    </m:r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ko-KR" altLang="ko-KR" dirty="0"/>
                  <a:t>개의 </a:t>
                </a:r>
                <a:r>
                  <a:rPr lang="en-US" altLang="ko-KR" dirty="0"/>
                  <a:t>instance feature</a:t>
                </a:r>
                <a:r>
                  <a:rPr lang="ko-KR" altLang="ko-KR" dirty="0"/>
                  <a:t> 얻게 됩니다.</a:t>
                </a:r>
              </a:p>
              <a:p>
                <a:r>
                  <a:rPr lang="ko-KR" altLang="ko-KR" dirty="0"/>
                  <a:t>이와 함께 COCO-</a:t>
                </a:r>
                <a:r>
                  <a:rPr lang="ko-KR" altLang="ko-KR" dirty="0" err="1"/>
                  <a:t>Stuff</a:t>
                </a:r>
                <a:r>
                  <a:rPr lang="ko-KR" altLang="en-US" dirty="0" err="1"/>
                  <a:t>라는</a:t>
                </a:r>
                <a:r>
                  <a:rPr lang="ko-KR" altLang="en-US" dirty="0"/>
                  <a:t> 데이터</a:t>
                </a:r>
                <a:r>
                  <a:rPr lang="ko-KR" altLang="ko-KR" dirty="0"/>
                  <a:t>의 하늘이나 도로 같은 배경 영역에서 추출한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𝑏𝑔</m:t>
                        </m:r>
                      </m:sub>
                    </m:sSub>
                  </m:oMath>
                </a14:m>
                <a:r>
                  <a:rPr lang="ko-KR" altLang="ko-KR" dirty="0"/>
                  <a:t>개의 </a:t>
                </a:r>
                <a:r>
                  <a:rPr lang="ko-KR" altLang="ko-KR" dirty="0" err="1"/>
                  <a:t>Background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Feature를</a:t>
                </a:r>
                <a:r>
                  <a:rPr lang="ko-KR" altLang="ko-KR" dirty="0"/>
                  <a:t> 추가합니다. </a:t>
                </a:r>
                <a:endParaRPr lang="en-US" altLang="ko-KR" dirty="0"/>
              </a:p>
              <a:p>
                <a:r>
                  <a:rPr lang="ko-KR" altLang="ko-KR" dirty="0"/>
                  <a:t>마지막으로 기존에는 고정되어 있던 이 특징들을 학습 가능한 파라미터로 </a:t>
                </a:r>
                <a:r>
                  <a:rPr lang="ko-KR" altLang="en-US" dirty="0"/>
                  <a:t>바꿉니다</a:t>
                </a:r>
                <a:r>
                  <a:rPr lang="en-US" altLang="ko-KR" dirty="0"/>
                  <a:t>.</a:t>
                </a:r>
              </a:p>
            </p:txBody>
          </p:sp>
        </mc:Choice>
        <mc:Fallback xmlns="">
          <p:sp>
            <p:nvSpPr>
              <p:cNvPr id="3" name="슬라이드 노트 개체 틀 2">
                <a:extLst>
                  <a:ext uri="{FF2B5EF4-FFF2-40B4-BE49-F238E27FC236}">
                    <a16:creationId xmlns:a16="http://schemas.microsoft.com/office/drawing/2014/main" id="{CDE9D037-C230-C27E-2D98-E6330E25004C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ko-KR" altLang="ko-KR" dirty="0"/>
                  <a:t>먼저 </a:t>
                </a:r>
                <a:r>
                  <a:rPr lang="ko-KR" altLang="ko-KR" dirty="0" err="1"/>
                  <a:t>Support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Image를</a:t>
                </a:r>
                <a:r>
                  <a:rPr lang="ko-KR" altLang="ko-KR" dirty="0"/>
                  <a:t> 사전 학습된 DINOv2 </a:t>
                </a:r>
                <a:r>
                  <a:rPr lang="ko-KR" altLang="ko-KR" dirty="0" err="1"/>
                  <a:t>ViT에</a:t>
                </a:r>
                <a:r>
                  <a:rPr lang="ko-KR" altLang="ko-KR" dirty="0"/>
                  <a:t> 입력하여 각 객체 영역의 </a:t>
                </a:r>
                <a:r>
                  <a:rPr lang="ko-KR" altLang="ko-KR" dirty="0" err="1"/>
                  <a:t>Instance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Feature를</a:t>
                </a:r>
                <a:r>
                  <a:rPr lang="ko-KR" altLang="ko-KR" dirty="0"/>
                  <a:t> 추출합니다. 따라서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𝑁</a:t>
                </a:r>
                <a:r>
                  <a:rPr lang="ko-KR" altLang="ko-KR" dirty="0"/>
                  <a:t>개 클래스에서 클래스마다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𝐾</a:t>
                </a:r>
                <a:r>
                  <a:rPr lang="ko-KR" altLang="ko-KR" dirty="0"/>
                  <a:t>개씩, 총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𝑁</a:t>
                </a:r>
                <a:r>
                  <a:rPr lang="en-US" altLang="ko-KR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×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𝐾</a:t>
                </a:r>
                <a:r>
                  <a:rPr lang="ko-KR" altLang="ko-KR" dirty="0"/>
                  <a:t>개의 </a:t>
                </a:r>
                <a:r>
                  <a:rPr lang="en-US" altLang="ko-KR" dirty="0"/>
                  <a:t>instance feature</a:t>
                </a:r>
                <a:r>
                  <a:rPr lang="ko-KR" altLang="ko-KR" dirty="0"/>
                  <a:t> 얻게 됩니다.</a:t>
                </a:r>
              </a:p>
              <a:p>
                <a:r>
                  <a:rPr lang="ko-KR" altLang="ko-KR" dirty="0"/>
                  <a:t>이와 함께 COCO-</a:t>
                </a:r>
                <a:r>
                  <a:rPr lang="ko-KR" altLang="ko-KR" dirty="0" err="1"/>
                  <a:t>Stuff의</a:t>
                </a:r>
                <a:r>
                  <a:rPr lang="ko-KR" altLang="ko-KR" dirty="0"/>
                  <a:t> 하늘이나 도로 같은 배경 영역에서 추출한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𝑁_𝑏𝑔</a:t>
                </a:r>
                <a:r>
                  <a:rPr lang="ko-KR" altLang="ko-KR" dirty="0"/>
                  <a:t>개의 </a:t>
                </a:r>
                <a:r>
                  <a:rPr lang="ko-KR" altLang="ko-KR" dirty="0" err="1"/>
                  <a:t>Background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Feature를</a:t>
                </a:r>
                <a:r>
                  <a:rPr lang="ko-KR" altLang="ko-KR" dirty="0"/>
                  <a:t> 추가합니다. 이 특징들은 </a:t>
                </a:r>
                <a:r>
                  <a:rPr lang="ko-KR" altLang="ko-KR" dirty="0" err="1"/>
                  <a:t>랜덤값이</a:t>
                </a:r>
                <a:r>
                  <a:rPr lang="ko-KR" altLang="ko-KR" dirty="0"/>
                  <a:t> 아니라 DINOv2로 미리 추출한 실제 배경 특징입니다.</a:t>
                </a:r>
              </a:p>
              <a:p>
                <a:r>
                  <a:rPr lang="ko-KR" altLang="ko-KR" dirty="0"/>
                  <a:t>마지막으로 기존에는 고정되어 있던 이 특징들을 학습 가능한 파라미터로 바꾸고, 타깃 도메인에 맞게 함께 학습합니다.</a:t>
                </a:r>
              </a:p>
            </p:txBody>
          </p:sp>
        </mc:Fallback>
      </mc:AlternateContent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328CE85-F090-0E29-C443-45E5A1F0F0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8527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1F216-F84F-F31D-C10F-AD9AA3358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090D8C8-8068-E32F-A177-A0B5EC67DE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슬라이드 노트 개체 틀 2">
                <a:extLst>
                  <a:ext uri="{FF2B5EF4-FFF2-40B4-BE49-F238E27FC236}">
                    <a16:creationId xmlns:a16="http://schemas.microsoft.com/office/drawing/2014/main" id="{B2DE4239-5004-7569-73D3-891210D41966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ko-KR" altLang="ko-KR" dirty="0"/>
                  <a:t>다음은 </a:t>
                </a:r>
                <a:r>
                  <a:rPr lang="ko-KR" altLang="ko-KR" dirty="0" err="1"/>
                  <a:t>Instance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Reweighting을</a:t>
                </a:r>
                <a:r>
                  <a:rPr lang="ko-KR" altLang="ko-KR" dirty="0"/>
                  <a:t> 통해 클래스 </a:t>
                </a:r>
                <a:r>
                  <a:rPr lang="ko-KR" altLang="ko-KR" dirty="0" err="1"/>
                  <a:t>Prototype을</a:t>
                </a:r>
                <a:r>
                  <a:rPr lang="ko-KR" altLang="ko-KR" dirty="0"/>
                  <a:t> 생성하는 과정입니다.</a:t>
                </a:r>
              </a:p>
              <a:p>
                <a:r>
                  <a:rPr lang="ko-KR" altLang="ko-KR" dirty="0"/>
                  <a:t>먼저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ko-KR" sz="1300"/>
                          <m:t>ins</m:t>
                        </m:r>
                      </m:sub>
                      <m:sup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bSup>
                  </m:oMath>
                </a14:m>
                <a:r>
                  <a:rPr lang="ko-KR" altLang="ko-KR" dirty="0"/>
                  <a:t>는 앞에서 만든 </a:t>
                </a:r>
                <a:r>
                  <a:rPr lang="ko-KR" altLang="ko-KR" dirty="0" err="1"/>
                  <a:t>Learnable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Instance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</a:t>
                </a:r>
                <a:r>
                  <a:rPr lang="ko-KR" altLang="ko-KR" dirty="0"/>
                  <a:t> 중 </a:t>
                </a:r>
                <a:r>
                  <a:rPr lang="en-US" altLang="ko-KR" dirty="0"/>
                  <a:t>background</a:t>
                </a:r>
                <a:r>
                  <a:rPr lang="en-US" altLang="ko-KR" baseline="0" dirty="0"/>
                  <a:t> feature</a:t>
                </a:r>
                <a:r>
                  <a:rPr lang="ko-KR" altLang="ko-KR" dirty="0"/>
                  <a:t>을 제외한 객체 특징입니다. </a:t>
                </a:r>
                <a14:m>
                  <m:oMath xmlns:m="http://schemas.openxmlformats.org/officeDocument/2006/math"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ko-KR" altLang="ko-KR" dirty="0"/>
                  <a:t>개 클래스마다 </a:t>
                </a:r>
                <a14:m>
                  <m:oMath xmlns:m="http://schemas.openxmlformats.org/officeDocument/2006/math"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ko-KR" altLang="ko-KR" dirty="0"/>
                  <a:t>개의 </a:t>
                </a:r>
                <a:r>
                  <a:rPr lang="en-US" altLang="ko-KR" dirty="0"/>
                  <a:t>instance</a:t>
                </a:r>
                <a:r>
                  <a:rPr lang="en-US" altLang="ko-KR" baseline="0" dirty="0"/>
                  <a:t> feature</a:t>
                </a:r>
                <a:r>
                  <a:rPr lang="ko-KR" altLang="en-US" baseline="0" dirty="0"/>
                  <a:t>가 </a:t>
                </a:r>
                <a:r>
                  <a:rPr lang="ko-KR" altLang="ko-KR" dirty="0"/>
                  <a:t>있고, 각각의 차원이 </a:t>
                </a:r>
                <a14:m>
                  <m:oMath xmlns:m="http://schemas.openxmlformats.org/officeDocument/2006/math"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ko-KR" altLang="ko-KR" dirty="0"/>
                  <a:t>이므로 크기는 </a:t>
                </a:r>
                <a14:m>
                  <m:oMath xmlns:m="http://schemas.openxmlformats.org/officeDocument/2006/math"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ko-KR" sz="1300">
                        <a:latin typeface="Cambria Math" panose="02040503050406030204" pitchFamily="18" charset="0"/>
                      </a:rPr>
                      <m:t>×</m:t>
                    </m:r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altLang="ko-KR" sz="1300">
                        <a:latin typeface="Cambria Math" panose="02040503050406030204" pitchFamily="18" charset="0"/>
                      </a:rPr>
                      <m:t>×</m:t>
                    </m:r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ko-KR" altLang="ko-KR" dirty="0"/>
                  <a:t>가 됩니다.</a:t>
                </a:r>
              </a:p>
              <a:p>
                <a:r>
                  <a:rPr lang="ko-KR" altLang="ko-KR" dirty="0"/>
                  <a:t>이 </a:t>
                </a:r>
                <a:r>
                  <a:rPr lang="en-US" altLang="ko-KR" dirty="0"/>
                  <a:t>instance </a:t>
                </a:r>
                <a:r>
                  <a:rPr lang="en-US" altLang="ko-KR" dirty="0" err="1"/>
                  <a:t>featur</a:t>
                </a:r>
                <a:r>
                  <a:rPr lang="ko-KR" altLang="en-US" dirty="0"/>
                  <a:t>는 </a:t>
                </a:r>
                <a:r>
                  <a:rPr lang="ko-KR" altLang="ko-KR" dirty="0"/>
                  <a:t>두 개의 경로로 나뉩니다. 위쪽 경로에서는 클래스별 </a:t>
                </a:r>
                <a:r>
                  <a:rPr lang="ko-KR" altLang="ko-KR" dirty="0" err="1"/>
                  <a:t>K개의</a:t>
                </a:r>
                <a:r>
                  <a:rPr lang="ko-KR" altLang="ko-KR" dirty="0"/>
                  <a:t> 특징을 단순 평균하여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ko-KR" sz="1300"/>
                          <m:t>pro</m:t>
                        </m:r>
                      </m:sub>
                      <m:sup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𝑎𝑣𝑔</m:t>
                        </m:r>
                      </m:sup>
                    </m:sSubSup>
                  </m:oMath>
                </a14:m>
                <a:r>
                  <a:rPr lang="ko-KR" altLang="ko-KR" dirty="0"/>
                  <a:t>를 만듭니다. </a:t>
                </a:r>
                <a:r>
                  <a:rPr lang="ko-KR" altLang="en-US" dirty="0"/>
                  <a:t>이렇게 단순 평균만 사용한 방식이 기존의 </a:t>
                </a:r>
                <a:r>
                  <a:rPr lang="en-US" altLang="ko-KR" dirty="0"/>
                  <a:t>DE-</a:t>
                </a:r>
                <a:r>
                  <a:rPr lang="en-US" altLang="ko-KR" dirty="0" err="1"/>
                  <a:t>ViT</a:t>
                </a:r>
                <a:r>
                  <a:rPr lang="ko-KR" altLang="en-US" baseline="0" dirty="0"/>
                  <a:t>의 방식입니다</a:t>
                </a:r>
                <a:r>
                  <a:rPr lang="en-US" altLang="ko-KR" baseline="0" dirty="0"/>
                  <a:t>. </a:t>
                </a:r>
                <a:r>
                  <a:rPr lang="ko-KR" altLang="ko-KR" dirty="0"/>
                  <a:t>하지만 단순 평균</a:t>
                </a:r>
                <a:r>
                  <a:rPr lang="ko-KR" altLang="en-US" dirty="0"/>
                  <a:t>만 하면</a:t>
                </a:r>
                <a:r>
                  <a:rPr lang="ko-KR" altLang="ko-KR" dirty="0"/>
                  <a:t> 객체의 경계가 명확한 이미지</a:t>
                </a:r>
                <a:r>
                  <a:rPr lang="ko-KR" altLang="en-US" baseline="0" dirty="0"/>
                  <a:t> 즉 좋은 품질의 이미지</a:t>
                </a:r>
                <a:r>
                  <a:rPr lang="ko-KR" altLang="ko-KR" dirty="0"/>
                  <a:t>와 불분명한 이미지</a:t>
                </a:r>
                <a:r>
                  <a:rPr lang="en-US" altLang="ko-KR" dirty="0"/>
                  <a:t> </a:t>
                </a:r>
                <a:r>
                  <a:rPr lang="ko-KR" altLang="en-US" dirty="0" err="1"/>
                  <a:t>안좋은</a:t>
                </a:r>
                <a:r>
                  <a:rPr lang="ko-KR" altLang="en-US" dirty="0"/>
                  <a:t> 품질의 이미지</a:t>
                </a:r>
                <a:r>
                  <a:rPr lang="ko-KR" altLang="ko-KR" dirty="0"/>
                  <a:t>를 동일하게 반영한다는 문제가 있습니다.</a:t>
                </a:r>
              </a:p>
              <a:p>
                <a:r>
                  <a:rPr lang="ko-KR" altLang="ko-KR" dirty="0"/>
                  <a:t>이를 보완하기 위해 아래쪽 경로에서는 각 특징을 </a:t>
                </a:r>
                <a:r>
                  <a:rPr lang="ko-KR" altLang="ko-KR" dirty="0" err="1"/>
                  <a:t>MLP에</a:t>
                </a:r>
                <a:r>
                  <a:rPr lang="ko-KR" altLang="ko-KR" dirty="0"/>
                  <a:t> 입력하고, </a:t>
                </a:r>
                <a:r>
                  <a:rPr lang="ko-KR" altLang="ko-KR" dirty="0" err="1"/>
                  <a:t>Softmax를</a:t>
                </a:r>
                <a:r>
                  <a:rPr lang="ko-KR" altLang="ko-KR" dirty="0"/>
                  <a:t> 통해 </a:t>
                </a:r>
                <a:r>
                  <a:rPr lang="ko-KR" altLang="ko-KR" dirty="0" err="1"/>
                  <a:t>K개</a:t>
                </a:r>
                <a:r>
                  <a:rPr lang="ko-KR" altLang="ko-KR" dirty="0"/>
                  <a:t> </a:t>
                </a:r>
                <a:r>
                  <a:rPr lang="en-US" altLang="ko-KR" dirty="0"/>
                  <a:t>feature</a:t>
                </a:r>
                <a:r>
                  <a:rPr lang="ko-KR" altLang="ko-KR" dirty="0"/>
                  <a:t>의 가중치 </a:t>
                </a:r>
                <a14:m>
                  <m:oMath xmlns:m="http://schemas.openxmlformats.org/officeDocument/2006/math"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ko-KR" altLang="ko-KR" dirty="0"/>
                  <a:t>를 계산합니다. </a:t>
                </a:r>
                <a:r>
                  <a:rPr lang="ko-KR" altLang="en-US" dirty="0"/>
                  <a:t>이 </a:t>
                </a:r>
                <a:r>
                  <a:rPr lang="en-US" altLang="ko-KR" dirty="0"/>
                  <a:t>W</a:t>
                </a:r>
                <a:r>
                  <a:rPr lang="ko-KR" altLang="en-US" dirty="0"/>
                  <a:t>는 </a:t>
                </a:r>
                <a:r>
                  <a:rPr lang="ko-KR" altLang="ko-KR" dirty="0" err="1"/>
                  <a:t>Classification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Loss와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Localization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Loss를</a:t>
                </a:r>
                <a:r>
                  <a:rPr lang="ko-KR" altLang="ko-KR" dirty="0"/>
                  <a:t> 통해 어떤 특징에 높은 가중치를 줄지 학습합니다.</a:t>
                </a:r>
              </a:p>
              <a:p>
                <a:r>
                  <a:rPr lang="ko-KR" altLang="ko-KR" dirty="0"/>
                  <a:t>이렇게 계산한 가중치와 </a:t>
                </a:r>
                <a:r>
                  <a:rPr lang="en-US" altLang="ko-KR" dirty="0"/>
                  <a:t>instance feature</a:t>
                </a:r>
                <a:r>
                  <a:rPr lang="ko-KR" altLang="ko-KR" dirty="0"/>
                  <a:t>을 </a:t>
                </a:r>
                <a:r>
                  <a:rPr lang="en-US" altLang="ko-KR" dirty="0"/>
                  <a:t>attention</a:t>
                </a:r>
                <a:r>
                  <a:rPr lang="ko-KR" altLang="en-US" dirty="0"/>
                  <a:t>처럼 가중합을 하여</a:t>
                </a:r>
                <a:r>
                  <a:rPr lang="ko-KR" altLang="ko-KR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ko-KR" sz="1300"/>
                          <m:t>pro</m:t>
                        </m:r>
                      </m:sub>
                      <m:sup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𝑎𝑡𝑡</m:t>
                        </m:r>
                      </m:sup>
                    </m:sSubSup>
                  </m:oMath>
                </a14:m>
                <a:r>
                  <a:rPr lang="ko-KR" altLang="ko-KR" dirty="0"/>
                  <a:t>를 만듭니다. 따라서 객체의 경계가 명확하고 탐지에 유용한 </a:t>
                </a:r>
                <a:r>
                  <a:rPr lang="en-US" altLang="ko-KR" dirty="0"/>
                  <a:t>feature</a:t>
                </a:r>
                <a:r>
                  <a:rPr lang="ko-KR" altLang="ko-KR" dirty="0"/>
                  <a:t>은 많이 반영되고, 경계가 불분명하거나 품질이 낮은 </a:t>
                </a:r>
                <a:r>
                  <a:rPr lang="en-US" altLang="ko-KR" dirty="0"/>
                  <a:t>feature</a:t>
                </a:r>
                <a:r>
                  <a:rPr lang="ko-KR" altLang="en-US" dirty="0"/>
                  <a:t>는</a:t>
                </a:r>
                <a:r>
                  <a:rPr lang="ko-KR" altLang="ko-KR" dirty="0"/>
                  <a:t> 적게 반영됩니다.</a:t>
                </a:r>
              </a:p>
              <a:p>
                <a:r>
                  <a:rPr lang="ko-KR" altLang="ko-KR" dirty="0"/>
                  <a:t>마지막으로 </a:t>
                </a:r>
                <a:r>
                  <a:rPr lang="ko-KR" altLang="ko-KR" dirty="0" err="1"/>
                  <a:t>가중합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Prototype은</a:t>
                </a:r>
                <a:r>
                  <a:rPr lang="ko-KR" altLang="ko-KR" dirty="0"/>
                  <a:t> FC </a:t>
                </a:r>
                <a:r>
                  <a:rPr lang="ko-KR" altLang="ko-KR" dirty="0" err="1"/>
                  <a:t>Layer를</a:t>
                </a:r>
                <a:r>
                  <a:rPr lang="ko-KR" altLang="ko-KR" dirty="0"/>
                  <a:t> 통과한 뒤, 단순 평균 </a:t>
                </a:r>
                <a:r>
                  <a:rPr lang="ko-KR" altLang="ko-KR" dirty="0" err="1"/>
                  <a:t>Prototype과</a:t>
                </a:r>
                <a:r>
                  <a:rPr lang="ko-KR" altLang="ko-KR" dirty="0"/>
                  <a:t> 결합됩니다. </a:t>
                </a:r>
                <a14:m>
                  <m:oMath xmlns:m="http://schemas.openxmlformats.org/officeDocument/2006/math"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ko-KR" altLang="ko-KR" dirty="0"/>
                  <a:t>는 두 경로를 어느 정도씩 반영할지 조절하는 값으로, </a:t>
                </a:r>
                <a:r>
                  <a:rPr lang="ko-KR" altLang="ko-KR" dirty="0" err="1"/>
                  <a:t>가중합</a:t>
                </a:r>
                <a:r>
                  <a:rPr lang="ko-KR" altLang="ko-KR" dirty="0"/>
                  <a:t> 경로에는 </a:t>
                </a:r>
                <a14:m>
                  <m:oMath xmlns:m="http://schemas.openxmlformats.org/officeDocument/2006/math"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ko-KR" altLang="ko-KR" dirty="0"/>
                  <a:t>, 평균 경로에는 </a:t>
                </a:r>
                <a14:m>
                  <m:oMath xmlns:m="http://schemas.openxmlformats.org/officeDocument/2006/math">
                    <m:r>
                      <a:rPr lang="en-US" altLang="ko-KR" sz="1300">
                        <a:latin typeface="Cambria Math" panose="02040503050406030204" pitchFamily="18" charset="0"/>
                      </a:rPr>
                      <m:t>1</m:t>
                    </m:r>
                    <m:r>
                      <a:rPr lang="ko-KR" altLang="en-US" sz="1300">
                        <a:latin typeface="Cambria Math" panose="02040503050406030204" pitchFamily="18" charset="0"/>
                      </a:rPr>
                      <m:t>−</m:t>
                    </m:r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ko-KR" altLang="ko-KR" dirty="0"/>
                  <a:t>가 적용됩니다. </a:t>
                </a:r>
                <a:r>
                  <a:rPr lang="ko-KR" altLang="en-US" dirty="0"/>
                  <a:t>여기서 </a:t>
                </a:r>
                <a14:m>
                  <m:oMath xmlns:m="http://schemas.openxmlformats.org/officeDocument/2006/math"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ko-KR" altLang="en-US" sz="1300" i="1">
                        <a:latin typeface="Cambria Math" panose="02040503050406030204" pitchFamily="18" charset="0"/>
                      </a:rPr>
                      <m:t>는</m:t>
                    </m:r>
                  </m:oMath>
                </a14:m>
                <a:r>
                  <a:rPr lang="en-US" altLang="ko-KR" dirty="0"/>
                  <a:t> </a:t>
                </a:r>
                <a:r>
                  <a:rPr lang="ko-KR" altLang="en-US" dirty="0" err="1"/>
                  <a:t>하이퍼</a:t>
                </a:r>
                <a:r>
                  <a:rPr lang="ko-KR" altLang="en-US" dirty="0"/>
                  <a:t> 파라미터 입니다</a:t>
                </a:r>
                <a:r>
                  <a:rPr lang="en-US" altLang="ko-KR" dirty="0"/>
                  <a:t>.</a:t>
                </a:r>
                <a:r>
                  <a:rPr lang="en-US" altLang="ko-KR" baseline="0" dirty="0"/>
                  <a:t> </a:t>
                </a:r>
                <a:r>
                  <a:rPr lang="ko-KR" altLang="ko-KR" dirty="0"/>
                  <a:t>이를 통해 기존 평균 정보는 유지하면서 품질이 좋은 객체 특징을 더 강조한 최종 객체 </a:t>
                </a:r>
                <a:r>
                  <a:rPr lang="ko-KR" altLang="ko-KR" dirty="0" err="1"/>
                  <a:t>Prototype</a:t>
                </a:r>
                <a:r>
                  <a:rPr lang="ko-KR" altLang="ko-KR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ko-KR" sz="1300"/>
                          <m:t>pro</m:t>
                        </m:r>
                      </m:sub>
                      <m:sup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𝑜</m:t>
                        </m:r>
                        <m:sSup>
                          <m:sSupPr>
                            <m:ctrlPr>
                              <a:rPr lang="ko-KR" altLang="en-US" sz="13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sz="13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ko-KR" sz="130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</m:oMath>
                </a14:m>
                <a:r>
                  <a:rPr lang="ko-KR" altLang="ko-KR" dirty="0"/>
                  <a:t>을 생성합니다.</a:t>
                </a:r>
              </a:p>
              <a:p>
                <a:r>
                  <a:rPr lang="ko-KR" altLang="ko-KR" dirty="0"/>
                  <a:t>이 </a:t>
                </a:r>
                <a:r>
                  <a:rPr lang="ko-KR" altLang="ko-KR" dirty="0" err="1"/>
                  <a:t>Reweighting은</a:t>
                </a:r>
                <a:r>
                  <a:rPr lang="ko-KR" altLang="ko-KR" dirty="0"/>
                  <a:t> 객체 특징에만 적용하며, </a:t>
                </a:r>
                <a:r>
                  <a:rPr lang="ko-KR" altLang="ko-KR" dirty="0" err="1"/>
                  <a:t>Background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Feature는</a:t>
                </a:r>
                <a:r>
                  <a:rPr lang="ko-KR" altLang="ko-KR" dirty="0"/>
                  <a:t> 그대로 결합하여 최종 </a:t>
                </a:r>
                <a:r>
                  <a:rPr lang="ko-KR" altLang="ko-KR" dirty="0" err="1"/>
                  <a:t>Prototype</a:t>
                </a:r>
                <a:r>
                  <a:rPr lang="ko-KR" altLang="ko-KR" dirty="0"/>
                  <a:t> 집합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ko-KR" sz="1300"/>
                          <m:t>pro</m:t>
                        </m:r>
                      </m:sub>
                      <m:sup>
                        <m:r>
                          <a:rPr lang="en-US" altLang="ko-KR" sz="130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ko-KR" altLang="ko-KR" dirty="0"/>
                  <a:t>을 구성합니다.</a:t>
                </a:r>
              </a:p>
              <a:p>
                <a:endParaRPr lang="ko-KR" altLang="en-US" dirty="0"/>
              </a:p>
            </p:txBody>
          </p:sp>
        </mc:Choice>
        <mc:Fallback xmlns="">
          <p:sp>
            <p:nvSpPr>
              <p:cNvPr id="3" name="슬라이드 노트 개체 틀 2">
                <a:extLst>
                  <a:ext uri="{FF2B5EF4-FFF2-40B4-BE49-F238E27FC236}">
                    <a16:creationId xmlns:a16="http://schemas.microsoft.com/office/drawing/2014/main" id="{B2DE4239-5004-7569-73D3-891210D41966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ko-KR" altLang="ko-KR" dirty="0"/>
                  <a:t>다음은 </a:t>
                </a:r>
                <a:r>
                  <a:rPr lang="ko-KR" altLang="ko-KR" dirty="0" err="1"/>
                  <a:t>Instance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Reweighting을</a:t>
                </a:r>
                <a:r>
                  <a:rPr lang="ko-KR" altLang="ko-KR" dirty="0"/>
                  <a:t> 통해 클래스 </a:t>
                </a:r>
                <a:r>
                  <a:rPr lang="ko-KR" altLang="ko-KR" dirty="0" err="1"/>
                  <a:t>Prototype을</a:t>
                </a:r>
                <a:r>
                  <a:rPr lang="ko-KR" altLang="ko-KR" dirty="0"/>
                  <a:t> 생성하는 과정입니다.</a:t>
                </a:r>
              </a:p>
              <a:p>
                <a:r>
                  <a:rPr lang="ko-KR" altLang="ko-KR" dirty="0"/>
                  <a:t>먼저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𝐹_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"ins</a:t>
                </a:r>
                <a:r>
                  <a:rPr lang="ko-KR" alt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 ^𝑜</a:t>
                </a:r>
                <a:r>
                  <a:rPr lang="ko-KR" altLang="ko-KR" dirty="0"/>
                  <a:t>는 앞에서 만든 </a:t>
                </a:r>
                <a:r>
                  <a:rPr lang="ko-KR" altLang="ko-KR" dirty="0" err="1"/>
                  <a:t>Learnable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Instance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</a:t>
                </a:r>
                <a:r>
                  <a:rPr lang="ko-KR" altLang="ko-KR" dirty="0"/>
                  <a:t> 중 배경을 제외한 객체 특징입니다.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𝑁</a:t>
                </a:r>
                <a:r>
                  <a:rPr lang="ko-KR" altLang="ko-KR" dirty="0"/>
                  <a:t>개 클래스마다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𝐾</a:t>
                </a:r>
                <a:r>
                  <a:rPr lang="ko-KR" altLang="ko-KR" dirty="0"/>
                  <a:t>개의 </a:t>
                </a:r>
                <a:r>
                  <a:rPr lang="en-US" altLang="ko-KR" dirty="0"/>
                  <a:t>instance</a:t>
                </a:r>
                <a:r>
                  <a:rPr lang="en-US" altLang="ko-KR" baseline="0" dirty="0"/>
                  <a:t> feature</a:t>
                </a:r>
                <a:r>
                  <a:rPr lang="ko-KR" altLang="en-US" baseline="0" dirty="0"/>
                  <a:t>가 </a:t>
                </a:r>
                <a:r>
                  <a:rPr lang="ko-KR" altLang="ko-KR" dirty="0"/>
                  <a:t>있고, 각각의 특징 차원이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𝐷</a:t>
                </a:r>
                <a:r>
                  <a:rPr lang="ko-KR" altLang="ko-KR" dirty="0"/>
                  <a:t>이므로 크기는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𝑁</a:t>
                </a:r>
                <a:r>
                  <a:rPr lang="en-US" altLang="ko-KR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×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𝐾</a:t>
                </a:r>
                <a:r>
                  <a:rPr lang="en-US" altLang="ko-KR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×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𝐷</a:t>
                </a:r>
                <a:r>
                  <a:rPr lang="ko-KR" altLang="ko-KR" dirty="0"/>
                  <a:t>가 됩니다.</a:t>
                </a:r>
              </a:p>
              <a:p>
                <a:r>
                  <a:rPr lang="ko-KR" altLang="ko-KR" dirty="0"/>
                  <a:t>이 객체 특징은 두 개의 경로로 나뉩니다. 위쪽 경로에서는 클래스별 </a:t>
                </a:r>
                <a:r>
                  <a:rPr lang="ko-KR" altLang="ko-KR" dirty="0" err="1"/>
                  <a:t>K개의</a:t>
                </a:r>
                <a:r>
                  <a:rPr lang="ko-KR" altLang="ko-KR" dirty="0"/>
                  <a:t> 특징을 단순 평균하여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𝐹_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"pro</a:t>
                </a:r>
                <a:r>
                  <a:rPr lang="ko-KR" alt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 ^𝑎𝑣𝑔</a:t>
                </a:r>
                <a:r>
                  <a:rPr lang="ko-KR" altLang="ko-KR" dirty="0"/>
                  <a:t>를 만듭니다. </a:t>
                </a:r>
                <a:r>
                  <a:rPr lang="ko-KR" altLang="en-US" dirty="0"/>
                  <a:t>이렇게 단순 평균만 사용한 방식이 기존의 </a:t>
                </a:r>
                <a:r>
                  <a:rPr lang="en-US" altLang="ko-KR" dirty="0"/>
                  <a:t>DE-</a:t>
                </a:r>
                <a:r>
                  <a:rPr lang="en-US" altLang="ko-KR" dirty="0" err="1"/>
                  <a:t>ViT</a:t>
                </a:r>
                <a:r>
                  <a:rPr lang="ko-KR" altLang="en-US" baseline="0" dirty="0"/>
                  <a:t>의 방식입니다</a:t>
                </a:r>
                <a:r>
                  <a:rPr lang="en-US" altLang="ko-KR" baseline="0" dirty="0"/>
                  <a:t>. </a:t>
                </a:r>
                <a:r>
                  <a:rPr lang="ko-KR" altLang="ko-KR" dirty="0"/>
                  <a:t>하지만 단순 평균</a:t>
                </a:r>
                <a:r>
                  <a:rPr lang="ko-KR" altLang="en-US" dirty="0"/>
                  <a:t>만 하면</a:t>
                </a:r>
                <a:r>
                  <a:rPr lang="ko-KR" altLang="ko-KR" dirty="0"/>
                  <a:t> 객체의 경계가 명확한 이미지와 불분명한 이미지를 동일하게 반영한다는 문제가 있습니다.</a:t>
                </a:r>
              </a:p>
              <a:p>
                <a:r>
                  <a:rPr lang="ko-KR" altLang="ko-KR" dirty="0"/>
                  <a:t>이를 보완하기 위해 아래쪽 경로에서는 각 특징을 </a:t>
                </a:r>
                <a:r>
                  <a:rPr lang="ko-KR" altLang="ko-KR" dirty="0" err="1"/>
                  <a:t>MLP에</a:t>
                </a:r>
                <a:r>
                  <a:rPr lang="ko-KR" altLang="ko-KR" dirty="0"/>
                  <a:t> 입력하고, </a:t>
                </a:r>
                <a:r>
                  <a:rPr lang="ko-KR" altLang="ko-KR" dirty="0" err="1"/>
                  <a:t>Softmax를</a:t>
                </a:r>
                <a:r>
                  <a:rPr lang="ko-KR" altLang="ko-KR" dirty="0"/>
                  <a:t> 통해 </a:t>
                </a:r>
                <a:r>
                  <a:rPr lang="ko-KR" altLang="ko-KR" dirty="0" err="1"/>
                  <a:t>K개</a:t>
                </a:r>
                <a:r>
                  <a:rPr lang="ko-KR" altLang="ko-KR" dirty="0"/>
                  <a:t> 특징의 가중치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𝑊</a:t>
                </a:r>
                <a:r>
                  <a:rPr lang="ko-KR" altLang="ko-KR" dirty="0"/>
                  <a:t>를 계산합니다. </a:t>
                </a:r>
                <a:r>
                  <a:rPr lang="ko-KR" altLang="en-US" dirty="0"/>
                  <a:t>이 </a:t>
                </a:r>
                <a:r>
                  <a:rPr lang="en-US" altLang="ko-KR" dirty="0"/>
                  <a:t>W</a:t>
                </a:r>
                <a:r>
                  <a:rPr lang="ko-KR" altLang="en-US" dirty="0"/>
                  <a:t>는 </a:t>
                </a:r>
                <a:r>
                  <a:rPr lang="ko-KR" altLang="ko-KR" dirty="0" err="1"/>
                  <a:t>Classification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Loss와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Localization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Loss를</a:t>
                </a:r>
                <a:r>
                  <a:rPr lang="ko-KR" altLang="ko-KR" dirty="0"/>
                  <a:t> 통해 어떤 특징에 높은 가중치를 줄지 학습합니다.</a:t>
                </a:r>
              </a:p>
              <a:p>
                <a:r>
                  <a:rPr lang="ko-KR" altLang="ko-KR" dirty="0"/>
                  <a:t>이렇게 계산한 가중치와 </a:t>
                </a:r>
                <a:r>
                  <a:rPr lang="en-US" altLang="ko-KR" dirty="0"/>
                  <a:t>instance feature</a:t>
                </a:r>
                <a:r>
                  <a:rPr lang="ko-KR" altLang="ko-KR" dirty="0"/>
                  <a:t>을 </a:t>
                </a:r>
                <a:r>
                  <a:rPr lang="ko-KR" altLang="ko-KR" dirty="0" err="1"/>
                  <a:t>가중합하여</a:t>
                </a:r>
                <a:r>
                  <a:rPr lang="ko-KR" altLang="ko-KR" dirty="0"/>
                  <a:t>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𝐹_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"pro</a:t>
                </a:r>
                <a:r>
                  <a:rPr lang="ko-KR" alt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 ^𝑎𝑡𝑡</a:t>
                </a:r>
                <a:r>
                  <a:rPr lang="ko-KR" altLang="ko-KR" dirty="0"/>
                  <a:t>를 만듭니다. 따라서 객체의 경계가 명확하고 탐지에 유용한 </a:t>
                </a:r>
                <a:r>
                  <a:rPr lang="en-US" altLang="ko-KR" dirty="0"/>
                  <a:t>feature</a:t>
                </a:r>
                <a:r>
                  <a:rPr lang="ko-KR" altLang="ko-KR" dirty="0"/>
                  <a:t>은 많이 반영되고, 경계가 불분명하거나 품질이 낮은 </a:t>
                </a:r>
                <a:r>
                  <a:rPr lang="en-US" altLang="ko-KR" dirty="0"/>
                  <a:t>feature</a:t>
                </a:r>
                <a:r>
                  <a:rPr lang="ko-KR" altLang="en-US" dirty="0"/>
                  <a:t>는</a:t>
                </a:r>
                <a:r>
                  <a:rPr lang="ko-KR" altLang="ko-KR" dirty="0"/>
                  <a:t> 적게 반영됩니다.</a:t>
                </a:r>
              </a:p>
              <a:p>
                <a:r>
                  <a:rPr lang="ko-KR" altLang="ko-KR" dirty="0"/>
                  <a:t>마지막으로 </a:t>
                </a:r>
                <a:r>
                  <a:rPr lang="ko-KR" altLang="ko-KR" dirty="0" err="1"/>
                  <a:t>가중합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Prototype은</a:t>
                </a:r>
                <a:r>
                  <a:rPr lang="ko-KR" altLang="ko-KR" dirty="0"/>
                  <a:t> FC </a:t>
                </a:r>
                <a:r>
                  <a:rPr lang="ko-KR" altLang="ko-KR" dirty="0" err="1"/>
                  <a:t>Layer를</a:t>
                </a:r>
                <a:r>
                  <a:rPr lang="ko-KR" altLang="ko-KR" dirty="0"/>
                  <a:t> 통과한 뒤, 단순 평균 </a:t>
                </a:r>
                <a:r>
                  <a:rPr lang="ko-KR" altLang="ko-KR" dirty="0" err="1"/>
                  <a:t>Prototype과</a:t>
                </a:r>
                <a:r>
                  <a:rPr lang="ko-KR" altLang="ko-KR" dirty="0"/>
                  <a:t> 결합됩니다.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𝛼</a:t>
                </a:r>
                <a:r>
                  <a:rPr lang="ko-KR" altLang="ko-KR" dirty="0"/>
                  <a:t>는 두 경로를 어느 정도씩 반영할지 조절하는 값으로, </a:t>
                </a:r>
                <a:r>
                  <a:rPr lang="ko-KR" altLang="ko-KR" dirty="0" err="1"/>
                  <a:t>가중합</a:t>
                </a:r>
                <a:r>
                  <a:rPr lang="ko-KR" altLang="ko-KR" dirty="0"/>
                  <a:t> 경로에는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𝛼</a:t>
                </a:r>
                <a:r>
                  <a:rPr lang="ko-KR" altLang="ko-KR" dirty="0"/>
                  <a:t>, 평균 경로에는 </a:t>
                </a:r>
                <a:r>
                  <a:rPr lang="en-US" altLang="ko-KR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1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−𝛼</a:t>
                </a:r>
                <a:r>
                  <a:rPr lang="ko-KR" altLang="ko-KR" dirty="0"/>
                  <a:t>가 적용됩니다. </a:t>
                </a:r>
                <a:r>
                  <a:rPr lang="ko-KR" altLang="en-US" dirty="0"/>
                  <a:t>여기서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𝛼는</a:t>
                </a:r>
                <a:r>
                  <a:rPr lang="en-US" altLang="ko-KR" dirty="0"/>
                  <a:t> </a:t>
                </a:r>
                <a:r>
                  <a:rPr lang="ko-KR" altLang="en-US" dirty="0" err="1"/>
                  <a:t>하이퍼</a:t>
                </a:r>
                <a:r>
                  <a:rPr lang="ko-KR" altLang="en-US" dirty="0"/>
                  <a:t> 파라미터 입니다</a:t>
                </a:r>
                <a:r>
                  <a:rPr lang="en-US" altLang="ko-KR" dirty="0"/>
                  <a:t>.</a:t>
                </a:r>
                <a:r>
                  <a:rPr lang="en-US" altLang="ko-KR" baseline="0" dirty="0"/>
                  <a:t> </a:t>
                </a:r>
                <a:r>
                  <a:rPr lang="ko-KR" altLang="ko-KR" dirty="0"/>
                  <a:t>이를 통해 기존 평균 정보는 유지하면서 품질이 좋은 객체 특징을 더 강조한 최종 객체 </a:t>
                </a:r>
                <a:r>
                  <a:rPr lang="ko-KR" altLang="ko-KR" dirty="0" err="1"/>
                  <a:t>Prototype</a:t>
                </a:r>
                <a:r>
                  <a:rPr lang="ko-KR" altLang="ko-KR" dirty="0"/>
                  <a:t>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𝐹_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"pro</a:t>
                </a:r>
                <a:r>
                  <a:rPr lang="ko-KR" alt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 ^(𝑜𝑏^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′</a:t>
                </a:r>
                <a:r>
                  <a:rPr lang="ko-KR" alt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)</a:t>
                </a:r>
                <a:r>
                  <a:rPr lang="ko-KR" altLang="ko-KR" dirty="0"/>
                  <a:t>을 생성합니다.</a:t>
                </a:r>
              </a:p>
              <a:p>
                <a:r>
                  <a:rPr lang="ko-KR" altLang="ko-KR" dirty="0"/>
                  <a:t>이 </a:t>
                </a:r>
                <a:r>
                  <a:rPr lang="ko-KR" altLang="ko-KR" dirty="0" err="1"/>
                  <a:t>Reweighting은</a:t>
                </a:r>
                <a:r>
                  <a:rPr lang="ko-KR" altLang="ko-KR" dirty="0"/>
                  <a:t> 객체 특징에만 적용하며, </a:t>
                </a:r>
                <a:r>
                  <a:rPr lang="ko-KR" altLang="ko-KR" dirty="0" err="1"/>
                  <a:t>Background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Feature는</a:t>
                </a:r>
                <a:r>
                  <a:rPr lang="ko-KR" altLang="ko-KR" dirty="0"/>
                  <a:t> 그대로 결합하여 최종 </a:t>
                </a:r>
                <a:r>
                  <a:rPr lang="ko-KR" altLang="ko-KR" dirty="0" err="1"/>
                  <a:t>Prototype</a:t>
                </a:r>
                <a:r>
                  <a:rPr lang="ko-KR" altLang="ko-KR" dirty="0"/>
                  <a:t> 집합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𝐹_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"pro</a:t>
                </a:r>
                <a:r>
                  <a:rPr lang="ko-KR" alt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 ^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′</a:t>
                </a:r>
                <a:r>
                  <a:rPr lang="ko-KR" altLang="ko-KR" dirty="0"/>
                  <a:t>을 구성합니다.</a:t>
                </a:r>
              </a:p>
              <a:p>
                <a:endParaRPr lang="ko-KR" altLang="en-US" dirty="0"/>
              </a:p>
            </p:txBody>
          </p:sp>
        </mc:Fallback>
      </mc:AlternateContent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DB3903C-0867-9AD2-6208-C2E23D66BB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3878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BAEB6-7AAF-38A3-77B9-7DB685C5D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F50DC0B-BD7B-9402-E769-C0B32D05C5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슬라이드 노트 개체 틀 2">
                <a:extLst>
                  <a:ext uri="{FF2B5EF4-FFF2-40B4-BE49-F238E27FC236}">
                    <a16:creationId xmlns:a16="http://schemas.microsoft.com/office/drawing/2014/main" id="{29BF084F-AC37-85C9-5D7C-83C101AE6195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ko-KR" altLang="ko-KR" dirty="0"/>
                  <a:t>다음은 영상의 스타일 변화에 대응하기 위한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Prompter입니다</a:t>
                </a:r>
                <a:r>
                  <a:rPr lang="ko-KR" altLang="ko-KR" dirty="0"/>
                  <a:t>.</a:t>
                </a:r>
              </a:p>
              <a:p>
                <a:r>
                  <a:rPr lang="ko-KR" altLang="ko-KR" dirty="0"/>
                  <a:t>먼저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𝑑𝑜𝑚</m:t>
                        </m:r>
                      </m:sub>
                    </m:sSub>
                  </m:oMath>
                </a14:m>
                <a:r>
                  <a:rPr lang="ko-KR" altLang="ko-KR" dirty="0"/>
                  <a:t>개의 학습 가능한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Feature를</a:t>
                </a:r>
                <a:r>
                  <a:rPr lang="ko-KR" altLang="ko-KR" dirty="0"/>
                  <a:t> 생성합니다. 각각의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Feature는</a:t>
                </a:r>
                <a:r>
                  <a:rPr lang="ko-KR" altLang="ko-KR" dirty="0"/>
                  <a:t> 특정한 실제 도메인을 나타내는 것이 아니라, 색상이나 질감, 촬영 방식과 같은 가상의 스타일 변화를 표현하는 벡터입니다.</a:t>
                </a:r>
              </a:p>
              <a:p>
                <a:r>
                  <a:rPr lang="ko-KR" altLang="ko-KR" dirty="0"/>
                  <a:t>이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Feature를</a:t>
                </a:r>
                <a:r>
                  <a:rPr lang="ko-KR" altLang="ko-KR" dirty="0"/>
                  <a:t> 객체 </a:t>
                </a:r>
                <a:r>
                  <a:rPr lang="ko-KR" altLang="ko-KR" dirty="0" err="1"/>
                  <a:t>Prototype</a:t>
                </a:r>
                <a:r>
                  <a:rPr lang="ko-KR" altLang="ko-K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ko-KR" altLang="en-US" sz="13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3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ko-KR" altLang="en-US" sz="13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r>
                  <a:rPr lang="ko-KR" altLang="ko-KR" dirty="0"/>
                  <a:t>에 더해, 동일한 클래스의 </a:t>
                </a:r>
                <a:r>
                  <a:rPr lang="en-US" altLang="ko-KR" dirty="0"/>
                  <a:t>feature</a:t>
                </a:r>
                <a:r>
                  <a:rPr lang="ko-KR" altLang="en-US" dirty="0"/>
                  <a:t>를</a:t>
                </a:r>
                <a:r>
                  <a:rPr lang="ko-KR" altLang="ko-KR" dirty="0"/>
                  <a:t> 서로 다른 가상 도메인으로 변형합니다. 예를 들어 하나의 비행기 </a:t>
                </a:r>
                <a:r>
                  <a:rPr lang="ko-KR" altLang="ko-KR" dirty="0" err="1"/>
                  <a:t>Prototype에</a:t>
                </a:r>
                <a:r>
                  <a:rPr lang="ko-KR" altLang="ko-KR" dirty="0"/>
                  <a:t> 서로 다른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sSub>
                          <m:sSubPr>
                            <m:ctrlPr>
                              <a:rPr lang="ko-KR" altLang="en-US" sz="13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3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ko-KR" altLang="en-US" sz="13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p>
                    </m:sSup>
                  </m:oMath>
                </a14:m>
                <a:r>
                  <a:rPr lang="ko-KR" altLang="ko-KR" dirty="0"/>
                  <a:t>와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sSub>
                          <m:sSubPr>
                            <m:ctrlPr>
                              <a:rPr lang="ko-KR" altLang="en-US" sz="13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3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ko-KR" altLang="en-US" sz="13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sup>
                    </m:sSup>
                  </m:oMath>
                </a14:m>
                <a:r>
                  <a:rPr lang="ko-KR" altLang="ko-KR" dirty="0"/>
                  <a:t>을 더하면, 의미는 비행기로 유지하면서 외형만 달라진 두 특징이 생성됩니다.</a:t>
                </a:r>
              </a:p>
            </p:txBody>
          </p:sp>
        </mc:Choice>
        <mc:Fallback xmlns="">
          <p:sp>
            <p:nvSpPr>
              <p:cNvPr id="3" name="슬라이드 노트 개체 틀 2">
                <a:extLst>
                  <a:ext uri="{FF2B5EF4-FFF2-40B4-BE49-F238E27FC236}">
                    <a16:creationId xmlns:a16="http://schemas.microsoft.com/office/drawing/2014/main" id="{29BF084F-AC37-85C9-5D7C-83C101AE6195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ko-KR" altLang="ko-KR" dirty="0"/>
                  <a:t>다음은 영상의 스타일 변화에 대응하기 위한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Prompter입니다</a:t>
                </a:r>
                <a:r>
                  <a:rPr lang="ko-KR" altLang="ko-KR" dirty="0"/>
                  <a:t>.</a:t>
                </a:r>
              </a:p>
              <a:p>
                <a:r>
                  <a:rPr lang="ko-KR" altLang="ko-KR" dirty="0"/>
                  <a:t>먼저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𝑁_𝑑𝑜𝑚</a:t>
                </a:r>
                <a:r>
                  <a:rPr lang="ko-KR" altLang="ko-KR" dirty="0"/>
                  <a:t>개의 학습 가능한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Feature를</a:t>
                </a:r>
                <a:r>
                  <a:rPr lang="ko-KR" altLang="ko-KR" dirty="0"/>
                  <a:t> 생성합니다. 각각의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Feature는</a:t>
                </a:r>
                <a:r>
                  <a:rPr lang="ko-KR" altLang="ko-KR" dirty="0"/>
                  <a:t> 특정한 실제 도메인을 나타내는 것이 아니라, 색상이나 질감, 촬영 방식과 같은 가상의 스타일 변화를 표현하는 벡터입니다.</a:t>
                </a:r>
              </a:p>
              <a:p>
                <a:r>
                  <a:rPr lang="ko-KR" altLang="ko-KR" dirty="0"/>
                  <a:t>이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Feature를</a:t>
                </a:r>
                <a:r>
                  <a:rPr lang="ko-KR" altLang="ko-KR" dirty="0"/>
                  <a:t> 객체 </a:t>
                </a:r>
                <a:r>
                  <a:rPr lang="ko-KR" altLang="ko-KR" dirty="0" err="1"/>
                  <a:t>Prototype</a:t>
                </a:r>
                <a:r>
                  <a:rPr lang="ko-KR" altLang="ko-KR" dirty="0"/>
                  <a:t>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𝑓_(𝑝_𝑖 )</a:t>
                </a:r>
                <a:r>
                  <a:rPr lang="ko-KR" altLang="ko-KR" dirty="0"/>
                  <a:t>에 더해, 동일한 클래스의 특징을 서로 다른 가상 도메인으로 변형합니다. 예를 들어 하나의 비행기 </a:t>
                </a:r>
                <a:r>
                  <a:rPr lang="ko-KR" altLang="ko-KR" dirty="0" err="1"/>
                  <a:t>Prototype에</a:t>
                </a:r>
                <a:r>
                  <a:rPr lang="ko-KR" altLang="ko-KR" dirty="0"/>
                  <a:t> 서로 다른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𝑓^(𝑑_𝑘 )</a:t>
                </a:r>
                <a:r>
                  <a:rPr lang="ko-KR" altLang="ko-KR" dirty="0"/>
                  <a:t>와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𝑓^(𝑑_𝑚 )</a:t>
                </a:r>
                <a:r>
                  <a:rPr lang="ko-KR" altLang="ko-KR" dirty="0"/>
                  <a:t>을 더하면, 의미는 비행기로 유지하면서 외형만 달라진 두 특징이 생성됩니다.</a:t>
                </a:r>
              </a:p>
            </p:txBody>
          </p:sp>
        </mc:Fallback>
      </mc:AlternateContent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C2FB72E-7995-74B1-9655-279BA743FD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68561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CC543-EF7F-DBCF-135D-41C780530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11CD35C-8DD6-6E13-2936-1EA91F73FE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슬라이드 노트 개체 틀 2">
                <a:extLst>
                  <a:ext uri="{FF2B5EF4-FFF2-40B4-BE49-F238E27FC236}">
                    <a16:creationId xmlns:a16="http://schemas.microsoft.com/office/drawing/2014/main" id="{9E7F7139-7E5C-D38A-F206-42503E7BAC7A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ko-KR" altLang="en-US" dirty="0"/>
                  <a:t>그리고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Prompter는</a:t>
                </a:r>
                <a:r>
                  <a:rPr lang="ko-KR" altLang="ko-KR" dirty="0"/>
                  <a:t> 세 가지 </a:t>
                </a:r>
                <a:r>
                  <a:rPr lang="ko-KR" altLang="ko-KR" dirty="0" err="1"/>
                  <a:t>Loss를</a:t>
                </a:r>
                <a:r>
                  <a:rPr lang="ko-KR" altLang="ko-KR" dirty="0"/>
                  <a:t> 이용해 학습합니다.</a:t>
                </a:r>
              </a:p>
              <a:p>
                <a:r>
                  <a:rPr lang="ko-KR" altLang="ko-KR" dirty="0"/>
                  <a:t>먼저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ko-KR" sz="1300"/>
                          <m:t>domain</m:t>
                        </m:r>
                      </m:sub>
                    </m:sSub>
                  </m:oMath>
                </a14:m>
                <a:r>
                  <a:rPr lang="ko-KR" altLang="ko-KR" dirty="0"/>
                  <a:t>은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Feature들이</a:t>
                </a:r>
                <a:r>
                  <a:rPr lang="ko-KR" altLang="ko-KR" dirty="0"/>
                  <a:t> 서로 다른 변화를 표현하도록 만드는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Diversity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Loss입니다</a:t>
                </a:r>
                <a:r>
                  <a:rPr lang="ko-KR" altLang="ko-KR" dirty="0"/>
                  <a:t>. 분자에는 같은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Feature끼리의</a:t>
                </a:r>
                <a:r>
                  <a:rPr lang="ko-KR" altLang="ko-KR" dirty="0"/>
                  <a:t> 유사도, 분모에는 다른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Feature들과의</a:t>
                </a:r>
                <a:r>
                  <a:rPr lang="ko-KR" altLang="ko-KR" dirty="0"/>
                  <a:t> 유사도가 들어갑니다. 따라서</a:t>
                </a:r>
                <a:r>
                  <a:rPr lang="en-US" altLang="ko-KR" dirty="0"/>
                  <a:t> Contrastive</a:t>
                </a:r>
                <a:r>
                  <a:rPr lang="en-US" altLang="ko-KR" baseline="0" dirty="0"/>
                  <a:t> loss </a:t>
                </a:r>
                <a:r>
                  <a:rPr lang="ko-KR" altLang="en-US" baseline="0" dirty="0"/>
                  <a:t>처럼</a:t>
                </a:r>
                <a:r>
                  <a:rPr lang="ko-KR" altLang="ko-KR" dirty="0"/>
                  <a:t> 이 </a:t>
                </a:r>
                <a:r>
                  <a:rPr lang="ko-KR" altLang="ko-KR" dirty="0" err="1"/>
                  <a:t>Loss를</a:t>
                </a:r>
                <a:r>
                  <a:rPr lang="ko-KR" altLang="ko-KR" dirty="0"/>
                  <a:t> 줄이면 각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Feature는</a:t>
                </a:r>
                <a:r>
                  <a:rPr lang="ko-KR" altLang="ko-KR" dirty="0"/>
                  <a:t> 자기 자신과는 가깝고, 다른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Feature와는</a:t>
                </a:r>
                <a:r>
                  <a:rPr lang="ko-KR" altLang="ko-KR" dirty="0"/>
                  <a:t> 멀어집니다. 즉, 모든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Feature가</a:t>
                </a:r>
                <a:r>
                  <a:rPr lang="ko-KR" altLang="ko-KR" dirty="0"/>
                  <a:t> 똑같아지는 것을 방지합니다.</a:t>
                </a:r>
              </a:p>
              <a:p>
                <a:r>
                  <a:rPr lang="ko-KR" altLang="ko-KR" dirty="0"/>
                  <a:t>다음으로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ko-KR" sz="1300"/>
                          <m:t>proto</m:t>
                        </m:r>
                      </m:sub>
                    </m:sSub>
                  </m:oMath>
                </a14:m>
                <a:r>
                  <a:rPr lang="ko-KR" altLang="ko-KR" dirty="0"/>
                  <a:t>는 </a:t>
                </a:r>
                <a:r>
                  <a:rPr lang="ko-KR" altLang="ko-KR" dirty="0" err="1"/>
                  <a:t>Prototype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Consistency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Loss입니다</a:t>
                </a:r>
                <a:r>
                  <a:rPr lang="ko-KR" altLang="ko-KR" dirty="0"/>
                  <a:t>. 같은 클래스 </a:t>
                </a:r>
                <a:r>
                  <a:rPr lang="ko-KR" altLang="ko-KR" dirty="0" err="1"/>
                  <a:t>Prototype</a:t>
                </a:r>
                <a:r>
                  <a:rPr lang="ko-KR" altLang="ko-K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ko-KR" altLang="en-US" sz="13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3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ko-KR" altLang="en-US" sz="13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r>
                  <a:rPr lang="ko-KR" altLang="ko-KR" dirty="0"/>
                  <a:t>에 서로 다른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</a:t>
                </a:r>
                <a:r>
                  <a:rPr lang="ko-KR" altLang="ko-K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ko-KR" altLang="ko-KR" dirty="0"/>
                  <a:t>와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ko-KR" altLang="ko-KR" dirty="0"/>
                  <a:t>을 추가해 두 개의 변형된 </a:t>
                </a:r>
                <a:r>
                  <a:rPr lang="ko-KR" altLang="ko-KR" dirty="0" err="1"/>
                  <a:t>Prototype을</a:t>
                </a:r>
                <a:r>
                  <a:rPr lang="ko-KR" altLang="ko-KR" dirty="0"/>
                  <a:t> 만듭니다. 이 둘은 스타일은 다르지만 원래 클래스가 같기 때문에 서로 가깝게 학습합니다. 반면 분모에 있는 다른 클래스의 </a:t>
                </a:r>
                <a:r>
                  <a:rPr lang="ko-KR" altLang="ko-KR" dirty="0" err="1"/>
                  <a:t>Prototype</a:t>
                </a:r>
                <a:r>
                  <a:rPr lang="ko-KR" altLang="ko-K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ko-KR" altLang="en-US" sz="13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3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ko-KR" altLang="en-US" sz="13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ko-KR" altLang="ko-KR" dirty="0"/>
                  <a:t>들과는 멀어지도록 학습합니다.</a:t>
                </a:r>
              </a:p>
              <a:p>
                <a:r>
                  <a:rPr lang="ko-KR" altLang="ko-KR" dirty="0"/>
                  <a:t>마지막으로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ko-KR" sz="1300"/>
                          <m:t>proto</m:t>
                        </m:r>
                        <m:r>
                          <m:rPr>
                            <m:lit/>
                            <m:nor/>
                          </m:rPr>
                          <a:rPr lang="en-US" altLang="ko-KR" sz="1300"/>
                          <m:t>_</m:t>
                        </m:r>
                        <m:r>
                          <a:rPr lang="en-US" altLang="ko-KR" sz="1300" i="1">
                            <a:latin typeface="Cambria Math" panose="02040503050406030204" pitchFamily="18" charset="0"/>
                          </a:rPr>
                          <m:t>𝑐𝑙𝑠</m:t>
                        </m:r>
                      </m:sub>
                    </m:sSub>
                  </m:oMath>
                </a14:m>
                <a:r>
                  <a:rPr lang="ko-KR" altLang="ko-KR" dirty="0"/>
                  <a:t>는 변형된 </a:t>
                </a:r>
                <a:r>
                  <a:rPr lang="ko-KR" altLang="ko-KR" dirty="0" err="1"/>
                  <a:t>Prototype을</a:t>
                </a:r>
                <a:r>
                  <a:rPr lang="ko-KR" altLang="ko-KR" dirty="0"/>
                  <a:t> 원래 클래스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ko-KR" altLang="ko-KR" dirty="0"/>
                  <a:t>로 분류하는 </a:t>
                </a:r>
                <a:r>
                  <a:rPr lang="ko-KR" altLang="ko-KR" dirty="0" err="1"/>
                  <a:t>Cross-Entropy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Loss입니다</a:t>
                </a:r>
                <a:r>
                  <a:rPr lang="ko-KR" altLang="ko-KR" dirty="0"/>
                  <a:t>. 앞의 </a:t>
                </a:r>
                <a:r>
                  <a:rPr lang="ko-KR" altLang="ko-KR" dirty="0" err="1"/>
                  <a:t>Consistency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Loss가</a:t>
                </a:r>
                <a:r>
                  <a:rPr lang="ko-KR" altLang="ko-KR" dirty="0"/>
                  <a:t> 특징 간 거리를 조절한다면, 이 </a:t>
                </a:r>
                <a:r>
                  <a:rPr lang="ko-KR" altLang="ko-KR" dirty="0" err="1"/>
                  <a:t>Loss는</a:t>
                </a:r>
                <a:r>
                  <a:rPr lang="ko-KR" altLang="ko-KR" dirty="0"/>
                  <a:t> 도메인 변화가 추가된 후에도 실제 클래스 예측이 유지되도록 </a:t>
                </a:r>
                <a:r>
                  <a:rPr lang="ko-KR" altLang="en-US" dirty="0"/>
                  <a:t>합니다</a:t>
                </a:r>
                <a:r>
                  <a:rPr lang="ko-KR" altLang="ko-KR" dirty="0"/>
                  <a:t>.</a:t>
                </a:r>
              </a:p>
              <a:p>
                <a:r>
                  <a:rPr lang="ko-KR" altLang="ko-KR" dirty="0"/>
                  <a:t>최종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Prompter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Loss</a:t>
                </a:r>
                <a:r>
                  <a:rPr lang="ko-KR" altLang="ko-K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𝑑𝑝</m:t>
                        </m:r>
                      </m:sub>
                    </m:sSub>
                  </m:oMath>
                </a14:m>
                <a:r>
                  <a:rPr lang="ko-KR" altLang="ko-KR" dirty="0"/>
                  <a:t>는 이 세 </a:t>
                </a:r>
                <a:r>
                  <a:rPr lang="ko-KR" altLang="ko-KR" dirty="0" err="1"/>
                  <a:t>Loss를</a:t>
                </a:r>
                <a:r>
                  <a:rPr lang="ko-KR" altLang="ko-KR" dirty="0"/>
                  <a:t> 모두 더해서 구성합니다. 결과적으로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Feature들은</a:t>
                </a:r>
                <a:r>
                  <a:rPr lang="ko-KR" altLang="ko-KR" dirty="0"/>
                  <a:t> 다양한 스타일 변화를 만들면서도, 객체 </a:t>
                </a:r>
                <a:r>
                  <a:rPr lang="ko-KR" altLang="ko-KR" dirty="0" err="1"/>
                  <a:t>Prototype의</a:t>
                </a:r>
                <a:r>
                  <a:rPr lang="ko-KR" altLang="ko-KR" dirty="0"/>
                  <a:t> 클래스 의미는 바꾸지 않도록 학습됩니다.</a:t>
                </a:r>
              </a:p>
              <a:p>
                <a:endParaRPr lang="ko-KR" altLang="en-US" dirty="0"/>
              </a:p>
            </p:txBody>
          </p:sp>
        </mc:Choice>
        <mc:Fallback xmlns="">
          <p:sp>
            <p:nvSpPr>
              <p:cNvPr id="3" name="슬라이드 노트 개체 틀 2">
                <a:extLst>
                  <a:ext uri="{FF2B5EF4-FFF2-40B4-BE49-F238E27FC236}">
                    <a16:creationId xmlns:a16="http://schemas.microsoft.com/office/drawing/2014/main" id="{9E7F7139-7E5C-D38A-F206-42503E7BAC7A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ko-KR" altLang="en-US" dirty="0"/>
                  <a:t>그리고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Prompter는</a:t>
                </a:r>
                <a:r>
                  <a:rPr lang="ko-KR" altLang="ko-KR" dirty="0"/>
                  <a:t> 세 가지 </a:t>
                </a:r>
                <a:r>
                  <a:rPr lang="ko-KR" altLang="ko-KR" dirty="0" err="1"/>
                  <a:t>Loss를</a:t>
                </a:r>
                <a:r>
                  <a:rPr lang="ko-KR" altLang="ko-KR" dirty="0"/>
                  <a:t> 이용해 학습합니다.</a:t>
                </a:r>
              </a:p>
              <a:p>
                <a:r>
                  <a:rPr lang="ko-KR" altLang="ko-KR" dirty="0"/>
                  <a:t>먼저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𝐿_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"domain</a:t>
                </a:r>
                <a:r>
                  <a:rPr lang="ko-KR" alt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 </a:t>
                </a:r>
                <a:r>
                  <a:rPr lang="ko-KR" altLang="ko-KR" dirty="0"/>
                  <a:t>은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Feature들이</a:t>
                </a:r>
                <a:r>
                  <a:rPr lang="ko-KR" altLang="ko-KR" dirty="0"/>
                  <a:t> 서로 다른 변화를 표현하도록 만드는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Diversity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Loss입니다</a:t>
                </a:r>
                <a:r>
                  <a:rPr lang="ko-KR" altLang="ko-KR" dirty="0"/>
                  <a:t>. 분자에는 같은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Feature끼리의</a:t>
                </a:r>
                <a:r>
                  <a:rPr lang="ko-KR" altLang="ko-KR" dirty="0"/>
                  <a:t> 유사도, 분모에는 다른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Feature들과의</a:t>
                </a:r>
                <a:r>
                  <a:rPr lang="ko-KR" altLang="ko-KR" dirty="0"/>
                  <a:t> 유사도가 들어갑니다. 따라서</a:t>
                </a:r>
                <a:r>
                  <a:rPr lang="en-US" altLang="ko-KR" dirty="0"/>
                  <a:t> Contrastive</a:t>
                </a:r>
                <a:r>
                  <a:rPr lang="en-US" altLang="ko-KR" baseline="0" dirty="0"/>
                  <a:t> loss </a:t>
                </a:r>
                <a:r>
                  <a:rPr lang="ko-KR" altLang="en-US" baseline="0" dirty="0"/>
                  <a:t>처럼</a:t>
                </a:r>
                <a:r>
                  <a:rPr lang="ko-KR" altLang="ko-KR" dirty="0"/>
                  <a:t> 이 </a:t>
                </a:r>
                <a:r>
                  <a:rPr lang="ko-KR" altLang="ko-KR" dirty="0" err="1"/>
                  <a:t>Loss를</a:t>
                </a:r>
                <a:r>
                  <a:rPr lang="ko-KR" altLang="ko-KR" dirty="0"/>
                  <a:t> 줄이면 각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Feature는</a:t>
                </a:r>
                <a:r>
                  <a:rPr lang="ko-KR" altLang="ko-KR" dirty="0"/>
                  <a:t> 자기 자신과는 가깝고, 다른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Feature와는</a:t>
                </a:r>
                <a:r>
                  <a:rPr lang="ko-KR" altLang="ko-KR" dirty="0"/>
                  <a:t> 멀어집니다. 즉, 모든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Feature가</a:t>
                </a:r>
                <a:r>
                  <a:rPr lang="ko-KR" altLang="ko-KR" dirty="0"/>
                  <a:t> 똑같아지는 것을 방지합니다.</a:t>
                </a:r>
              </a:p>
              <a:p>
                <a:r>
                  <a:rPr lang="ko-KR" altLang="ko-KR" dirty="0"/>
                  <a:t>다음으로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𝐿_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"proto</a:t>
                </a:r>
                <a:r>
                  <a:rPr lang="ko-KR" alt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 </a:t>
                </a:r>
                <a:r>
                  <a:rPr lang="ko-KR" altLang="ko-KR" dirty="0"/>
                  <a:t>는 </a:t>
                </a:r>
                <a:r>
                  <a:rPr lang="ko-KR" altLang="ko-KR" dirty="0" err="1"/>
                  <a:t>Prototype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Consistency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Loss입니다</a:t>
                </a:r>
                <a:r>
                  <a:rPr lang="ko-KR" altLang="ko-KR" dirty="0"/>
                  <a:t>. 같은 클래스 </a:t>
                </a:r>
                <a:r>
                  <a:rPr lang="ko-KR" altLang="ko-KR" dirty="0" err="1"/>
                  <a:t>Prototype</a:t>
                </a:r>
                <a:r>
                  <a:rPr lang="ko-KR" altLang="ko-KR" dirty="0"/>
                  <a:t>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𝑓_(𝑝_𝑖 )</a:t>
                </a:r>
                <a:r>
                  <a:rPr lang="ko-KR" altLang="ko-KR" dirty="0"/>
                  <a:t>에 서로 다른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</a:t>
                </a:r>
                <a:r>
                  <a:rPr lang="ko-KR" altLang="ko-KR" dirty="0"/>
                  <a:t>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𝑑_𝑘</a:t>
                </a:r>
                <a:r>
                  <a:rPr lang="ko-KR" altLang="ko-KR" dirty="0"/>
                  <a:t>와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𝑑_𝑚</a:t>
                </a:r>
                <a:r>
                  <a:rPr lang="ko-KR" altLang="ko-KR" dirty="0"/>
                  <a:t>을 추가해 두 개의 변형된 </a:t>
                </a:r>
                <a:r>
                  <a:rPr lang="ko-KR" altLang="ko-KR" dirty="0" err="1"/>
                  <a:t>Prototype을</a:t>
                </a:r>
                <a:r>
                  <a:rPr lang="ko-KR" altLang="ko-KR" dirty="0"/>
                  <a:t> 만듭니다. 이 둘은 스타일은 다르지만 원래 클래스가 같기 때문에 서로 가깝게 학습합니다. 반면 분모에 있는 다른 클래스의 </a:t>
                </a:r>
                <a:r>
                  <a:rPr lang="ko-KR" altLang="ko-KR" dirty="0" err="1"/>
                  <a:t>Prototype</a:t>
                </a:r>
                <a:r>
                  <a:rPr lang="ko-KR" altLang="ko-KR" dirty="0"/>
                  <a:t>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𝑓_(𝑝_𝑗 )</a:t>
                </a:r>
                <a:r>
                  <a:rPr lang="ko-KR" altLang="ko-KR" dirty="0"/>
                  <a:t>들과는 멀어지도록 학습합니다.</a:t>
                </a:r>
              </a:p>
              <a:p>
                <a:r>
                  <a:rPr lang="ko-KR" altLang="ko-KR" dirty="0"/>
                  <a:t>마지막으로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𝐿_(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"proto\_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"𝑐𝑙𝑠</a:t>
                </a:r>
                <a:r>
                  <a:rPr lang="ko-KR" alt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</a:t>
                </a:r>
                <a:r>
                  <a:rPr lang="ko-KR" altLang="ko-KR" dirty="0"/>
                  <a:t>는 변형된 </a:t>
                </a:r>
                <a:r>
                  <a:rPr lang="ko-KR" altLang="ko-KR" dirty="0" err="1"/>
                  <a:t>Prototype을</a:t>
                </a:r>
                <a:r>
                  <a:rPr lang="ko-KR" altLang="ko-KR" dirty="0"/>
                  <a:t> 원래 클래스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𝑦_𝑖</a:t>
                </a:r>
                <a:r>
                  <a:rPr lang="ko-KR" altLang="ko-KR" dirty="0"/>
                  <a:t>로 분류하는 </a:t>
                </a:r>
                <a:r>
                  <a:rPr lang="ko-KR" altLang="ko-KR" dirty="0" err="1"/>
                  <a:t>Cross-Entropy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Loss입니다</a:t>
                </a:r>
                <a:r>
                  <a:rPr lang="ko-KR" altLang="ko-KR" dirty="0"/>
                  <a:t>. 앞의 </a:t>
                </a:r>
                <a:r>
                  <a:rPr lang="ko-KR" altLang="ko-KR" dirty="0" err="1"/>
                  <a:t>Consistency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Loss가</a:t>
                </a:r>
                <a:r>
                  <a:rPr lang="ko-KR" altLang="ko-KR" dirty="0"/>
                  <a:t> 특징 간 거리를 조절한다면, 이 </a:t>
                </a:r>
                <a:r>
                  <a:rPr lang="ko-KR" altLang="ko-KR" dirty="0" err="1"/>
                  <a:t>Loss는</a:t>
                </a:r>
                <a:r>
                  <a:rPr lang="ko-KR" altLang="ko-KR" dirty="0"/>
                  <a:t> 도메인 변화가 추가된 후에도 실제 클래스 예측이 유지되도록 </a:t>
                </a:r>
                <a:r>
                  <a:rPr lang="ko-KR" altLang="en-US" dirty="0"/>
                  <a:t>합니다</a:t>
                </a:r>
                <a:r>
                  <a:rPr lang="ko-KR" altLang="ko-KR" dirty="0"/>
                  <a:t>.</a:t>
                </a:r>
              </a:p>
              <a:p>
                <a:r>
                  <a:rPr lang="ko-KR" altLang="ko-KR" dirty="0"/>
                  <a:t>최종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Prompter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Loss</a:t>
                </a:r>
                <a:r>
                  <a:rPr lang="ko-KR" altLang="ko-KR" dirty="0"/>
                  <a:t>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𝐿_𝑑𝑝</a:t>
                </a:r>
                <a:r>
                  <a:rPr lang="ko-KR" altLang="ko-KR" dirty="0"/>
                  <a:t>는 이 세 </a:t>
                </a:r>
                <a:r>
                  <a:rPr lang="ko-KR" altLang="ko-KR" dirty="0" err="1"/>
                  <a:t>Loss를</a:t>
                </a:r>
                <a:r>
                  <a:rPr lang="ko-KR" altLang="ko-KR" dirty="0"/>
                  <a:t> 모두 더해서 구성합니다. 결과적으로 </a:t>
                </a:r>
                <a:r>
                  <a:rPr lang="ko-KR" altLang="ko-KR" dirty="0" err="1"/>
                  <a:t>Domain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Feature들은</a:t>
                </a:r>
                <a:r>
                  <a:rPr lang="ko-KR" altLang="ko-KR" dirty="0"/>
                  <a:t> 다양한 스타일 변화를 만들면서도, 객체 </a:t>
                </a:r>
                <a:r>
                  <a:rPr lang="ko-KR" altLang="ko-KR" dirty="0" err="1"/>
                  <a:t>Prototype의</a:t>
                </a:r>
                <a:r>
                  <a:rPr lang="ko-KR" altLang="ko-KR" dirty="0"/>
                  <a:t> 클래스 의미는 바꾸지 않도록 학습됩니다.</a:t>
                </a:r>
              </a:p>
              <a:p>
                <a:endParaRPr lang="ko-KR" altLang="en-US" dirty="0"/>
              </a:p>
            </p:txBody>
          </p:sp>
        </mc:Fallback>
      </mc:AlternateContent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E4369EE-3314-4B17-1274-DFFF752458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17197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AEB1C-7B6F-415F-49F1-D0310FD2D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2FFC846-5D62-85A8-478E-08C1DBEC66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슬라이드 노트 개체 틀 2">
                <a:extLst>
                  <a:ext uri="{FF2B5EF4-FFF2-40B4-BE49-F238E27FC236}">
                    <a16:creationId xmlns:a16="http://schemas.microsoft.com/office/drawing/2014/main" id="{01398AD8-778C-FC13-526F-1471D6556591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ko-KR" altLang="ko-KR" dirty="0"/>
                  <a:t>다음은 </a:t>
                </a:r>
                <a:r>
                  <a:rPr lang="ko-KR" altLang="ko-KR" dirty="0" err="1"/>
                  <a:t>Query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Image의</a:t>
                </a:r>
                <a:r>
                  <a:rPr lang="ko-KR" altLang="ko-KR" dirty="0"/>
                  <a:t> 처리 과정입니다. 먼저 </a:t>
                </a:r>
                <a:r>
                  <a:rPr lang="ko-KR" altLang="ko-KR" dirty="0" err="1"/>
                  <a:t>Query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Image를</a:t>
                </a:r>
                <a:r>
                  <a:rPr lang="ko-KR" altLang="ko-KR" dirty="0"/>
                  <a:t> 고정된 DINOv2 </a:t>
                </a:r>
                <a:r>
                  <a:rPr lang="ko-KR" altLang="ko-KR" dirty="0" err="1"/>
                  <a:t>ViT에</a:t>
                </a:r>
                <a:r>
                  <a:rPr lang="ko-KR" altLang="ko-KR" dirty="0"/>
                  <a:t> 입력해 전체 이미지의 </a:t>
                </a:r>
                <a:r>
                  <a:rPr lang="ko-KR" altLang="ko-KR" dirty="0" err="1"/>
                  <a:t>Feature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Map</a:t>
                </a:r>
                <a:r>
                  <a:rPr lang="ko-KR" altLang="ko-K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ko-KR" altLang="ko-KR" dirty="0"/>
                  <a:t>를 추출합니다.</a:t>
                </a:r>
              </a:p>
              <a:p>
                <a:r>
                  <a:rPr lang="ko-KR" altLang="ko-KR" dirty="0"/>
                  <a:t>동시에 </a:t>
                </a:r>
                <a:r>
                  <a:rPr lang="ko-KR" altLang="ko-KR" dirty="0" err="1"/>
                  <a:t>RPN은</a:t>
                </a:r>
                <a:r>
                  <a:rPr lang="ko-KR" altLang="ko-KR" dirty="0"/>
                  <a:t> 객체가 있을 가능성이 높은 </a:t>
                </a:r>
                <a14:m>
                  <m:oMath xmlns:m="http://schemas.openxmlformats.org/officeDocument/2006/math">
                    <m:r>
                      <a:rPr lang="ko-KR" altLang="en-US" sz="13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ko-KR" altLang="ko-KR" dirty="0"/>
                  <a:t>개의 </a:t>
                </a:r>
                <a:r>
                  <a:rPr lang="ko-KR" altLang="ko-KR" dirty="0" err="1"/>
                  <a:t>Region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Proposal</a:t>
                </a:r>
                <a:r>
                  <a:rPr lang="ko-KR" altLang="ko-K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ko-KR" altLang="ko-KR" dirty="0"/>
                  <a:t>를 생성합니다. 이후 ROI </a:t>
                </a:r>
                <a:r>
                  <a:rPr lang="ko-KR" altLang="ko-KR" dirty="0" err="1"/>
                  <a:t>Align은</a:t>
                </a:r>
                <a:r>
                  <a:rPr lang="ko-KR" altLang="ko-KR" dirty="0"/>
                  <a:t> 각 </a:t>
                </a:r>
                <a:r>
                  <a:rPr lang="ko-KR" altLang="ko-KR" dirty="0" err="1"/>
                  <a:t>Proposal</a:t>
                </a:r>
                <a:r>
                  <a:rPr lang="ko-KR" altLang="ko-KR" dirty="0"/>
                  <a:t> 위치에 해당하는 특징을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ko-KR" altLang="ko-KR" dirty="0"/>
                  <a:t>에서 잘라 동일한 크기의 ROI </a:t>
                </a:r>
                <a:r>
                  <a:rPr lang="ko-KR" altLang="ko-KR" dirty="0" err="1"/>
                  <a:t>Feature</a:t>
                </a:r>
                <a:r>
                  <a:rPr lang="ko-KR" altLang="ko-KR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𝑟𝑜𝑖</m:t>
                        </m:r>
                      </m:sub>
                      <m:sup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𝑞</m:t>
                        </m:r>
                      </m:sup>
                    </m:sSubSup>
                  </m:oMath>
                </a14:m>
                <a:r>
                  <a:rPr lang="ko-KR" altLang="ko-KR" dirty="0"/>
                  <a:t>로 변환합니다.</a:t>
                </a:r>
              </a:p>
              <a:p>
                <a:endParaRPr lang="ko-KR" altLang="en-US" dirty="0"/>
              </a:p>
            </p:txBody>
          </p:sp>
        </mc:Choice>
        <mc:Fallback xmlns="">
          <p:sp>
            <p:nvSpPr>
              <p:cNvPr id="3" name="슬라이드 노트 개체 틀 2">
                <a:extLst>
                  <a:ext uri="{FF2B5EF4-FFF2-40B4-BE49-F238E27FC236}">
                    <a16:creationId xmlns:a16="http://schemas.microsoft.com/office/drawing/2014/main" id="{01398AD8-778C-FC13-526F-1471D6556591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ko-KR" altLang="ko-KR" dirty="0"/>
                  <a:t>다음은 </a:t>
                </a:r>
                <a:r>
                  <a:rPr lang="ko-KR" altLang="ko-KR" dirty="0" err="1"/>
                  <a:t>Query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Image의</a:t>
                </a:r>
                <a:r>
                  <a:rPr lang="ko-KR" altLang="ko-KR" dirty="0"/>
                  <a:t> 처리 과정입니다. 먼저 </a:t>
                </a:r>
                <a:r>
                  <a:rPr lang="ko-KR" altLang="ko-KR" dirty="0" err="1"/>
                  <a:t>Query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Image를</a:t>
                </a:r>
                <a:r>
                  <a:rPr lang="ko-KR" altLang="ko-KR" dirty="0"/>
                  <a:t> 고정된 DINOv2 </a:t>
                </a:r>
                <a:r>
                  <a:rPr lang="ko-KR" altLang="ko-KR" dirty="0" err="1"/>
                  <a:t>ViT에</a:t>
                </a:r>
                <a:r>
                  <a:rPr lang="ko-KR" altLang="ko-KR" dirty="0"/>
                  <a:t> 입력해 전체 이미지의 </a:t>
                </a:r>
                <a:r>
                  <a:rPr lang="ko-KR" altLang="ko-KR" dirty="0" err="1"/>
                  <a:t>Feature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Map</a:t>
                </a:r>
                <a:r>
                  <a:rPr lang="ko-KR" altLang="ko-KR" dirty="0"/>
                  <a:t>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𝐹_𝑞</a:t>
                </a:r>
                <a:r>
                  <a:rPr lang="ko-KR" altLang="ko-KR" dirty="0"/>
                  <a:t>를 추출합니다.</a:t>
                </a:r>
              </a:p>
              <a:p>
                <a:r>
                  <a:rPr lang="ko-KR" altLang="ko-KR" dirty="0"/>
                  <a:t>동시에 </a:t>
                </a:r>
                <a:r>
                  <a:rPr lang="ko-KR" altLang="ko-KR" dirty="0" err="1"/>
                  <a:t>RPN은</a:t>
                </a:r>
                <a:r>
                  <a:rPr lang="ko-KR" altLang="ko-KR" dirty="0"/>
                  <a:t> 객체가 있을 가능성이 높은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𝑀</a:t>
                </a:r>
                <a:r>
                  <a:rPr lang="ko-KR" altLang="ko-KR" dirty="0"/>
                  <a:t>개의 </a:t>
                </a:r>
                <a:r>
                  <a:rPr lang="ko-KR" altLang="ko-KR" dirty="0" err="1"/>
                  <a:t>Region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Proposal</a:t>
                </a:r>
                <a:r>
                  <a:rPr lang="ko-KR" altLang="ko-KR" dirty="0"/>
                  <a:t>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𝑅_𝑞</a:t>
                </a:r>
                <a:r>
                  <a:rPr lang="ko-KR" altLang="ko-KR" dirty="0"/>
                  <a:t>를 생성합니다. 이후 ROI </a:t>
                </a:r>
                <a:r>
                  <a:rPr lang="ko-KR" altLang="ko-KR" dirty="0" err="1"/>
                  <a:t>Align은</a:t>
                </a:r>
                <a:r>
                  <a:rPr lang="ko-KR" altLang="ko-KR" dirty="0"/>
                  <a:t> 각 </a:t>
                </a:r>
                <a:r>
                  <a:rPr lang="ko-KR" altLang="ko-KR" dirty="0" err="1"/>
                  <a:t>Proposal</a:t>
                </a:r>
                <a:r>
                  <a:rPr lang="ko-KR" altLang="ko-KR" dirty="0"/>
                  <a:t> 위치에 해당하는 특징을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𝐹_𝑞</a:t>
                </a:r>
                <a:r>
                  <a:rPr lang="ko-KR" altLang="ko-KR" dirty="0"/>
                  <a:t>에서 잘라 동일한 크기의 ROI </a:t>
                </a:r>
                <a:r>
                  <a:rPr lang="ko-KR" altLang="ko-KR" dirty="0" err="1"/>
                  <a:t>Feature</a:t>
                </a:r>
                <a:r>
                  <a:rPr lang="ko-KR" altLang="ko-KR" dirty="0"/>
                  <a:t>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𝐹_𝑟𝑜𝑖^𝑞</a:t>
                </a:r>
                <a:r>
                  <a:rPr lang="ko-KR" altLang="ko-KR" dirty="0"/>
                  <a:t>로 변환합니다.</a:t>
                </a:r>
              </a:p>
              <a:p>
                <a:endParaRPr lang="ko-KR" altLang="en-US" dirty="0"/>
              </a:p>
            </p:txBody>
          </p:sp>
        </mc:Fallback>
      </mc:AlternateContent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5460087-C009-F46D-B469-B68B4832EB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8445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71098-1D6A-9184-3177-0652E2923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3E413C5-DBC1-A46D-07C0-E299C1E349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슬라이드 노트 개체 틀 2">
                <a:extLst>
                  <a:ext uri="{FF2B5EF4-FFF2-40B4-BE49-F238E27FC236}">
                    <a16:creationId xmlns:a16="http://schemas.microsoft.com/office/drawing/2014/main" id="{2D30A0C7-0171-2246-7EF4-B787773D5293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ko-KR" altLang="ko-KR" dirty="0"/>
                  <a:t>추출된 정보는 </a:t>
                </a:r>
                <a:r>
                  <a:rPr lang="ko-KR" altLang="ko-KR" dirty="0" err="1"/>
                  <a:t>Localization과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Classification으로</a:t>
                </a:r>
                <a:r>
                  <a:rPr lang="ko-KR" altLang="ko-KR" dirty="0"/>
                  <a:t> 분리되어 처리됩니다.</a:t>
                </a:r>
              </a:p>
              <a:p>
                <a:r>
                  <a:rPr lang="ko-KR" altLang="ko-KR" dirty="0"/>
                  <a:t>먼저 </a:t>
                </a:r>
                <a:r>
                  <a:rPr lang="ko-KR" altLang="ko-KR" dirty="0" err="1"/>
                  <a:t>Detection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Head는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Region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Proposal</a:t>
                </a:r>
                <a:r>
                  <a:rPr lang="ko-KR" altLang="ko-K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ko-KR" altLang="ko-KR" dirty="0"/>
                  <a:t>, </a:t>
                </a:r>
                <a:r>
                  <a:rPr lang="ko-KR" altLang="ko-KR" dirty="0" err="1"/>
                  <a:t>Query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</a:t>
                </a:r>
                <a:r>
                  <a:rPr lang="ko-KR" altLang="ko-K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ko-KR" altLang="ko-KR" dirty="0"/>
                  <a:t>, 그리고 앞에서 생성한 </a:t>
                </a:r>
                <a:r>
                  <a:rPr lang="ko-KR" altLang="ko-KR" dirty="0" err="1"/>
                  <a:t>Prototype</a:t>
                </a:r>
                <a:r>
                  <a:rPr lang="ko-KR" altLang="ko-KR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𝑝𝑟𝑜</m:t>
                        </m:r>
                      </m:sub>
                      <m:sup>
                        <m:r>
                          <a:rPr lang="en-US" altLang="ko-KR" sz="130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ko-KR" altLang="ko-KR" dirty="0"/>
                  <a:t>을 이용해 객체의 </a:t>
                </a:r>
                <a:r>
                  <a:rPr lang="ko-KR" altLang="ko-KR" dirty="0" err="1"/>
                  <a:t>Bounding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Box를</a:t>
                </a:r>
                <a:r>
                  <a:rPr lang="ko-KR" altLang="ko-KR" dirty="0"/>
                  <a:t> 보정합니다. 예측 박스와 정답 박스의 차이를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𝑙𝑜𝑐</m:t>
                        </m:r>
                      </m:sub>
                    </m:sSub>
                  </m:oMath>
                </a14:m>
                <a:r>
                  <a:rPr lang="ko-KR" altLang="ko-KR" dirty="0"/>
                  <a:t>으로 학습합니다.</a:t>
                </a:r>
              </a:p>
              <a:p>
                <a:r>
                  <a:rPr lang="ko-KR" altLang="ko-KR" dirty="0"/>
                  <a:t>One-</a:t>
                </a:r>
                <a:r>
                  <a:rPr lang="ko-KR" altLang="ko-KR" dirty="0" err="1"/>
                  <a:t>vs</a:t>
                </a:r>
                <a:r>
                  <a:rPr lang="ko-KR" altLang="ko-KR" dirty="0"/>
                  <a:t>-</a:t>
                </a:r>
                <a:r>
                  <a:rPr lang="ko-KR" altLang="ko-KR" dirty="0" err="1"/>
                  <a:t>Rest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Classification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Head는</a:t>
                </a:r>
                <a:r>
                  <a:rPr lang="ko-KR" altLang="ko-KR" dirty="0"/>
                  <a:t> 각 ROI </a:t>
                </a:r>
                <a:r>
                  <a:rPr lang="ko-KR" altLang="ko-KR" dirty="0" err="1"/>
                  <a:t>Feature와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Prototype을</a:t>
                </a:r>
                <a:r>
                  <a:rPr lang="ko-KR" altLang="ko-KR" dirty="0"/>
                  <a:t> 비교해 해당 영역이 각 클래스에 속하는지를 독립적으로 판단합니다. 예를 들어 하나의 </a:t>
                </a:r>
                <a:r>
                  <a:rPr lang="ko-KR" altLang="ko-KR" dirty="0" err="1"/>
                  <a:t>ROI가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ship인지</a:t>
                </a:r>
                <a:r>
                  <a:rPr lang="ko-KR" altLang="ko-KR" dirty="0"/>
                  <a:t>, </a:t>
                </a:r>
                <a:r>
                  <a:rPr lang="ko-KR" altLang="ko-KR" dirty="0" err="1"/>
                  <a:t>airplane인지</a:t>
                </a:r>
                <a:r>
                  <a:rPr lang="ko-KR" altLang="ko-KR" dirty="0"/>
                  <a:t>, </a:t>
                </a:r>
                <a:r>
                  <a:rPr lang="ko-KR" altLang="ko-KR" dirty="0" err="1"/>
                  <a:t>golf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field인지를</a:t>
                </a:r>
                <a:r>
                  <a:rPr lang="ko-KR" altLang="ko-KR" dirty="0"/>
                  <a:t> 각각 비교하며, 분류 결과는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ko-KR" altLang="en-US" sz="1300" i="1">
                            <a:latin typeface="Cambria Math" panose="02040503050406030204" pitchFamily="18" charset="0"/>
                          </a:rPr>
                          <m:t>𝑐𝑙𝑠</m:t>
                        </m:r>
                      </m:sub>
                    </m:sSub>
                  </m:oMath>
                </a14:m>
                <a:r>
                  <a:rPr lang="ko-KR" altLang="ko-KR" dirty="0"/>
                  <a:t>로 학습합니다.</a:t>
                </a:r>
              </a:p>
            </p:txBody>
          </p:sp>
        </mc:Choice>
        <mc:Fallback xmlns="">
          <p:sp>
            <p:nvSpPr>
              <p:cNvPr id="3" name="슬라이드 노트 개체 틀 2">
                <a:extLst>
                  <a:ext uri="{FF2B5EF4-FFF2-40B4-BE49-F238E27FC236}">
                    <a16:creationId xmlns:a16="http://schemas.microsoft.com/office/drawing/2014/main" id="{2D30A0C7-0171-2246-7EF4-B787773D5293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ko-KR" altLang="ko-KR" dirty="0"/>
                  <a:t>추출된 정보는 </a:t>
                </a:r>
                <a:r>
                  <a:rPr lang="ko-KR" altLang="ko-KR" dirty="0" err="1"/>
                  <a:t>Localization과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Classification으로</a:t>
                </a:r>
                <a:r>
                  <a:rPr lang="ko-KR" altLang="ko-KR" dirty="0"/>
                  <a:t> 분리되어 처리됩니다.</a:t>
                </a:r>
              </a:p>
              <a:p>
                <a:r>
                  <a:rPr lang="ko-KR" altLang="ko-KR" dirty="0"/>
                  <a:t>먼저 </a:t>
                </a:r>
                <a:r>
                  <a:rPr lang="ko-KR" altLang="ko-KR" dirty="0" err="1"/>
                  <a:t>Detection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Head는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Region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Proposal</a:t>
                </a:r>
                <a:r>
                  <a:rPr lang="ko-KR" altLang="ko-KR" dirty="0"/>
                  <a:t>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𝑅_𝑞</a:t>
                </a:r>
                <a:r>
                  <a:rPr lang="ko-KR" altLang="ko-KR" dirty="0"/>
                  <a:t>, </a:t>
                </a:r>
                <a:r>
                  <a:rPr lang="ko-KR" altLang="ko-KR" dirty="0" err="1"/>
                  <a:t>Query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Feature</a:t>
                </a:r>
                <a:r>
                  <a:rPr lang="ko-KR" altLang="ko-KR" dirty="0"/>
                  <a:t>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𝐹_𝑞</a:t>
                </a:r>
                <a:r>
                  <a:rPr lang="ko-KR" altLang="ko-KR" dirty="0"/>
                  <a:t>, 그리고 앞에서 생성한 </a:t>
                </a:r>
                <a:r>
                  <a:rPr lang="ko-KR" altLang="ko-KR" dirty="0" err="1"/>
                  <a:t>Prototype</a:t>
                </a:r>
                <a:r>
                  <a:rPr lang="ko-KR" altLang="ko-KR" dirty="0"/>
                  <a:t>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𝐹_𝑝𝑟𝑜^</a:t>
                </a:r>
                <a:r>
                  <a:rPr lang="en-US" altLang="ko-KR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′</a:t>
                </a:r>
                <a:r>
                  <a:rPr lang="ko-KR" altLang="ko-KR" dirty="0"/>
                  <a:t>을 이용해 객체의 </a:t>
                </a:r>
                <a:r>
                  <a:rPr lang="ko-KR" altLang="ko-KR" dirty="0" err="1"/>
                  <a:t>Bounding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Box를</a:t>
                </a:r>
                <a:r>
                  <a:rPr lang="ko-KR" altLang="ko-KR" dirty="0"/>
                  <a:t> 보정합니다. 예측 박스와 정답 박스의 차이를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𝐿_𝑙𝑜𝑐</a:t>
                </a:r>
                <a:r>
                  <a:rPr lang="ko-KR" altLang="ko-KR" dirty="0"/>
                  <a:t>으로 학습합니다.</a:t>
                </a:r>
              </a:p>
              <a:p>
                <a:r>
                  <a:rPr lang="ko-KR" altLang="ko-KR" dirty="0"/>
                  <a:t>One-</a:t>
                </a:r>
                <a:r>
                  <a:rPr lang="ko-KR" altLang="ko-KR" dirty="0" err="1"/>
                  <a:t>vs</a:t>
                </a:r>
                <a:r>
                  <a:rPr lang="ko-KR" altLang="ko-KR" dirty="0"/>
                  <a:t>-</a:t>
                </a:r>
                <a:r>
                  <a:rPr lang="ko-KR" altLang="ko-KR" dirty="0" err="1"/>
                  <a:t>Rest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Classification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Head는</a:t>
                </a:r>
                <a:r>
                  <a:rPr lang="ko-KR" altLang="ko-KR" dirty="0"/>
                  <a:t> 각 ROI </a:t>
                </a:r>
                <a:r>
                  <a:rPr lang="ko-KR" altLang="ko-KR" dirty="0" err="1"/>
                  <a:t>Feature와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Prototype을</a:t>
                </a:r>
                <a:r>
                  <a:rPr lang="ko-KR" altLang="ko-KR" dirty="0"/>
                  <a:t> 비교해 해당 영역이 각 클래스에 속하는지를 독립적으로 판단합니다. 예를 들어 하나의 </a:t>
                </a:r>
                <a:r>
                  <a:rPr lang="ko-KR" altLang="ko-KR" dirty="0" err="1"/>
                  <a:t>ROI가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ship인지</a:t>
                </a:r>
                <a:r>
                  <a:rPr lang="ko-KR" altLang="ko-KR" dirty="0"/>
                  <a:t>, </a:t>
                </a:r>
                <a:r>
                  <a:rPr lang="ko-KR" altLang="ko-KR" dirty="0" err="1"/>
                  <a:t>airplane인지</a:t>
                </a:r>
                <a:r>
                  <a:rPr lang="ko-KR" altLang="ko-KR" dirty="0"/>
                  <a:t>, </a:t>
                </a:r>
                <a:r>
                  <a:rPr lang="ko-KR" altLang="ko-KR" dirty="0" err="1"/>
                  <a:t>golf</a:t>
                </a:r>
                <a:r>
                  <a:rPr lang="ko-KR" altLang="ko-KR" dirty="0"/>
                  <a:t> </a:t>
                </a:r>
                <a:r>
                  <a:rPr lang="ko-KR" altLang="ko-KR" dirty="0" err="1"/>
                  <a:t>field인지를</a:t>
                </a:r>
                <a:r>
                  <a:rPr lang="ko-KR" altLang="ko-KR" dirty="0"/>
                  <a:t> 각각 비교하며, 분류 결과는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𝐿_𝑐𝑙𝑠</a:t>
                </a:r>
                <a:r>
                  <a:rPr lang="ko-KR" altLang="ko-KR" dirty="0"/>
                  <a:t>로 학습합니다.</a:t>
                </a:r>
              </a:p>
            </p:txBody>
          </p:sp>
        </mc:Fallback>
      </mc:AlternateContent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A153B93-6A42-024D-50FF-081E73EB87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3331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0B46E-0318-501B-0BC6-C2A0FEF04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051DE41-A9B1-DE6C-0154-FF39DA3B69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CA16634-33C5-7F01-DCA1-14CECD15F3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dirty="0"/>
              <a:t>최종 학습 </a:t>
            </a:r>
            <a:r>
              <a:rPr lang="ko-KR" altLang="ko-KR" dirty="0" err="1"/>
              <a:t>Loss는</a:t>
            </a:r>
            <a:r>
              <a:rPr lang="ko-KR" altLang="ko-KR" dirty="0"/>
              <a:t> </a:t>
            </a:r>
            <a:r>
              <a:rPr lang="ko-KR" altLang="ko-KR" dirty="0" err="1"/>
              <a:t>Localization</a:t>
            </a:r>
            <a:r>
              <a:rPr lang="ko-KR" altLang="ko-KR" dirty="0"/>
              <a:t> </a:t>
            </a:r>
            <a:r>
              <a:rPr lang="ko-KR" altLang="ko-KR" dirty="0" err="1"/>
              <a:t>Loss</a:t>
            </a:r>
            <a:r>
              <a:rPr lang="ko-KR" altLang="ko-KR" dirty="0"/>
              <a:t>, </a:t>
            </a:r>
            <a:r>
              <a:rPr lang="ko-KR" altLang="ko-KR" dirty="0" err="1"/>
              <a:t>Classification</a:t>
            </a:r>
            <a:r>
              <a:rPr lang="ko-KR" altLang="ko-KR" dirty="0"/>
              <a:t> </a:t>
            </a:r>
            <a:r>
              <a:rPr lang="ko-KR" altLang="ko-KR" dirty="0" err="1"/>
              <a:t>Loss</a:t>
            </a:r>
            <a:r>
              <a:rPr lang="ko-KR" altLang="ko-KR" dirty="0"/>
              <a:t>, </a:t>
            </a:r>
            <a:r>
              <a:rPr lang="ko-KR" altLang="ko-KR" dirty="0" err="1"/>
              <a:t>Domain</a:t>
            </a:r>
            <a:r>
              <a:rPr lang="ko-KR" altLang="ko-KR" dirty="0"/>
              <a:t> </a:t>
            </a:r>
            <a:r>
              <a:rPr lang="ko-KR" altLang="ko-KR" dirty="0" err="1"/>
              <a:t>Prompter</a:t>
            </a:r>
            <a:r>
              <a:rPr lang="ko-KR" altLang="ko-KR" dirty="0"/>
              <a:t> </a:t>
            </a:r>
            <a:r>
              <a:rPr lang="ko-KR" altLang="ko-KR" dirty="0" err="1"/>
              <a:t>Loss의</a:t>
            </a:r>
            <a:r>
              <a:rPr lang="ko-KR" altLang="ko-KR" dirty="0"/>
              <a:t> 합으로 구성됩니다.</a:t>
            </a:r>
            <a:r>
              <a:rPr lang="en-US" altLang="ko-KR" dirty="0"/>
              <a:t> </a:t>
            </a:r>
            <a:r>
              <a:rPr lang="ko-KR" altLang="ko-KR" dirty="0"/>
              <a:t>이 </a:t>
            </a:r>
            <a:r>
              <a:rPr lang="ko-KR" altLang="ko-KR" dirty="0" err="1"/>
              <a:t>Loss들이</a:t>
            </a:r>
            <a:r>
              <a:rPr lang="ko-KR" altLang="ko-KR" dirty="0"/>
              <a:t> </a:t>
            </a:r>
            <a:r>
              <a:rPr lang="ko-KR" altLang="ko-KR" dirty="0" err="1"/>
              <a:t>역전파되면서</a:t>
            </a:r>
            <a:r>
              <a:rPr lang="ko-KR" altLang="ko-KR" dirty="0"/>
              <a:t> </a:t>
            </a:r>
            <a:r>
              <a:rPr lang="ko-KR" altLang="ko-KR" dirty="0" err="1"/>
              <a:t>Detection</a:t>
            </a:r>
            <a:r>
              <a:rPr lang="ko-KR" altLang="ko-KR" dirty="0"/>
              <a:t> </a:t>
            </a:r>
            <a:r>
              <a:rPr lang="ko-KR" altLang="ko-KR" dirty="0" err="1"/>
              <a:t>Head와</a:t>
            </a:r>
            <a:r>
              <a:rPr lang="ko-KR" altLang="ko-KR" dirty="0"/>
              <a:t> </a:t>
            </a:r>
            <a:r>
              <a:rPr lang="ko-KR" altLang="ko-KR" dirty="0" err="1"/>
              <a:t>Classification</a:t>
            </a:r>
            <a:r>
              <a:rPr lang="ko-KR" altLang="ko-KR" dirty="0"/>
              <a:t> </a:t>
            </a:r>
            <a:r>
              <a:rPr lang="ko-KR" altLang="ko-KR" dirty="0" err="1"/>
              <a:t>Head뿐만</a:t>
            </a:r>
            <a:r>
              <a:rPr lang="ko-KR" altLang="ko-KR" dirty="0"/>
              <a:t> 아니라 </a:t>
            </a:r>
            <a:r>
              <a:rPr lang="ko-KR" altLang="ko-KR" dirty="0" err="1"/>
              <a:t>Learnable</a:t>
            </a:r>
            <a:r>
              <a:rPr lang="ko-KR" altLang="ko-KR" dirty="0"/>
              <a:t> </a:t>
            </a:r>
            <a:r>
              <a:rPr lang="ko-KR" altLang="ko-KR" dirty="0" err="1"/>
              <a:t>Instance</a:t>
            </a:r>
            <a:r>
              <a:rPr lang="ko-KR" altLang="ko-KR" dirty="0"/>
              <a:t> </a:t>
            </a:r>
            <a:r>
              <a:rPr lang="ko-KR" altLang="ko-KR" dirty="0" err="1"/>
              <a:t>Feature</a:t>
            </a:r>
            <a:r>
              <a:rPr lang="ko-KR" altLang="ko-KR" dirty="0"/>
              <a:t>, </a:t>
            </a:r>
            <a:r>
              <a:rPr lang="ko-KR" altLang="ko-KR" dirty="0" err="1"/>
              <a:t>Instance</a:t>
            </a:r>
            <a:r>
              <a:rPr lang="ko-KR" altLang="ko-KR" dirty="0"/>
              <a:t> </a:t>
            </a:r>
            <a:r>
              <a:rPr lang="ko-KR" altLang="ko-KR" dirty="0" err="1"/>
              <a:t>Reweighting</a:t>
            </a:r>
            <a:r>
              <a:rPr lang="ko-KR" altLang="ko-KR" dirty="0"/>
              <a:t>, </a:t>
            </a:r>
            <a:r>
              <a:rPr lang="ko-KR" altLang="ko-KR" dirty="0" err="1"/>
              <a:t>Domain</a:t>
            </a:r>
            <a:r>
              <a:rPr lang="ko-KR" altLang="ko-KR" dirty="0"/>
              <a:t> </a:t>
            </a:r>
            <a:r>
              <a:rPr lang="ko-KR" altLang="ko-KR" dirty="0" err="1"/>
              <a:t>Prompter가</a:t>
            </a:r>
            <a:r>
              <a:rPr lang="ko-KR" altLang="ko-KR" dirty="0"/>
              <a:t> 함께 최적화됩니다. 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386218D-BD44-D912-541A-676E7CE6FC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63917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673A6-13D4-5E15-954D-63D7E670B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B4DBE58-A323-D2FE-B9C2-7514BC8E3E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0188" y="1379538"/>
            <a:ext cx="6616700" cy="3722687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A0F831C-8A6A-FD51-CBC2-715C9642CB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935">
              <a:defRPr/>
            </a:pPr>
            <a:endParaRPr lang="en-US" altLang="ko-KR" sz="13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08932F6-2A37-EE5C-6175-C92833AD81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3354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11D28-F386-7810-A1D2-1087DBE9B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49C01ED-5DAE-770A-DE6D-F0A59C8813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7290240-776E-1A55-65DE-45E25BC02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dirty="0"/>
              <a:t>먼저 전체 성능을 보면 CD-</a:t>
            </a:r>
            <a:r>
              <a:rPr lang="ko-KR" altLang="ko-KR" dirty="0" err="1"/>
              <a:t>ViTO가</a:t>
            </a:r>
            <a:r>
              <a:rPr lang="ko-KR" altLang="ko-KR" dirty="0"/>
              <a:t> 1-shot, 5-shot, 10-shot 모두에서 가장 높은 평균 성능을 기록했습니다. 특히 단순 DE-</a:t>
            </a:r>
            <a:r>
              <a:rPr lang="ko-KR" altLang="ko-KR" dirty="0" err="1"/>
              <a:t>ViT보다</a:t>
            </a:r>
            <a:r>
              <a:rPr lang="ko-KR" altLang="ko-KR" dirty="0"/>
              <a:t> </a:t>
            </a:r>
            <a:r>
              <a:rPr lang="ko-KR" altLang="ko-KR" dirty="0" err="1"/>
              <a:t>Fine-tuning을</a:t>
            </a:r>
            <a:r>
              <a:rPr lang="ko-KR" altLang="ko-KR" dirty="0"/>
              <a:t> 적용한 DE-</a:t>
            </a:r>
            <a:r>
              <a:rPr lang="ko-KR" altLang="ko-KR" dirty="0" err="1"/>
              <a:t>ViT</a:t>
            </a:r>
            <a:r>
              <a:rPr lang="ko-KR" altLang="ko-KR" dirty="0"/>
              <a:t>-</a:t>
            </a:r>
            <a:r>
              <a:rPr lang="ko-KR" altLang="ko-KR" dirty="0" err="1"/>
              <a:t>FT의</a:t>
            </a:r>
            <a:r>
              <a:rPr lang="ko-KR" altLang="ko-KR" dirty="0"/>
              <a:t> 성능이 크게 향상되어, 타깃 도메인 적응에서 </a:t>
            </a:r>
            <a:r>
              <a:rPr lang="ko-KR" altLang="ko-KR" dirty="0" err="1"/>
              <a:t>Fine-tuning이</a:t>
            </a:r>
            <a:r>
              <a:rPr lang="ko-KR" altLang="ko-KR" dirty="0"/>
              <a:t> 중요하다는 것을 확인할 수 있습니다. 여기에 제안 모듈을 적용하면 DE-</a:t>
            </a:r>
            <a:r>
              <a:rPr lang="ko-KR" altLang="ko-KR" dirty="0" err="1"/>
              <a:t>ViT</a:t>
            </a:r>
            <a:r>
              <a:rPr lang="ko-KR" altLang="ko-KR" dirty="0"/>
              <a:t>-FT 대비 평균 성능이 최대 4.4 </a:t>
            </a:r>
            <a:r>
              <a:rPr lang="ko-KR" altLang="ko-KR" dirty="0" err="1"/>
              <a:t>mAP</a:t>
            </a:r>
            <a:r>
              <a:rPr lang="ko-KR" altLang="ko-KR" dirty="0"/>
              <a:t> 향상됩니다. </a:t>
            </a:r>
            <a:r>
              <a:rPr lang="ko-KR" altLang="en-US" dirty="0"/>
              <a:t>하지만</a:t>
            </a:r>
            <a:r>
              <a:rPr lang="ko-KR" altLang="ko-KR" dirty="0"/>
              <a:t> </a:t>
            </a:r>
            <a:r>
              <a:rPr lang="en-US" altLang="ko-KR" dirty="0"/>
              <a:t>IB significant</a:t>
            </a:r>
            <a:r>
              <a:rPr lang="ko-KR" altLang="en-US" dirty="0"/>
              <a:t>인 </a:t>
            </a:r>
            <a:r>
              <a:rPr lang="ko-KR" altLang="ko-KR" dirty="0"/>
              <a:t>NEU-</a:t>
            </a:r>
            <a:r>
              <a:rPr lang="ko-KR" altLang="ko-KR" dirty="0" err="1"/>
              <a:t>DET과</a:t>
            </a:r>
            <a:r>
              <a:rPr lang="ko-KR" altLang="ko-KR" dirty="0"/>
              <a:t> </a:t>
            </a:r>
            <a:r>
              <a:rPr lang="ko-KR" altLang="ko-KR" dirty="0" err="1"/>
              <a:t>UODD에서는</a:t>
            </a:r>
            <a:r>
              <a:rPr lang="ko-KR" altLang="ko-KR" dirty="0"/>
              <a:t> 여전히 낮은 성능을 보입니다.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9C48A41-0A3B-3C54-0E35-5871E53880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55607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BC34B-C081-FBB6-B148-0B418553B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889F853-2D75-6715-4D5A-C9753B537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1D628AC-1F2F-91F8-0207-F60F7FAB1F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dirty="0"/>
              <a:t>다음은 각 모듈의 효과를 확인한 </a:t>
            </a:r>
            <a:r>
              <a:rPr lang="ko-KR" altLang="ko-KR" dirty="0" err="1"/>
              <a:t>Ablation</a:t>
            </a:r>
            <a:r>
              <a:rPr lang="ko-KR" altLang="ko-KR" dirty="0"/>
              <a:t> </a:t>
            </a:r>
            <a:r>
              <a:rPr lang="ko-KR" altLang="ko-KR" dirty="0" err="1"/>
              <a:t>Study입니다</a:t>
            </a:r>
            <a:r>
              <a:rPr lang="ko-KR" altLang="ko-KR" dirty="0"/>
              <a:t>. </a:t>
            </a:r>
            <a:r>
              <a:rPr lang="ko-KR" altLang="ko-KR" dirty="0" err="1"/>
              <a:t>Zero-shot</a:t>
            </a:r>
            <a:r>
              <a:rPr lang="ko-KR" altLang="ko-KR" dirty="0"/>
              <a:t> DE-</a:t>
            </a:r>
            <a:r>
              <a:rPr lang="ko-KR" altLang="ko-KR" dirty="0" err="1"/>
              <a:t>ViT는</a:t>
            </a:r>
            <a:r>
              <a:rPr lang="ko-KR" altLang="ko-KR" dirty="0"/>
              <a:t> 도메인 변화에 취약하지만, </a:t>
            </a:r>
            <a:r>
              <a:rPr lang="ko-KR" altLang="ko-KR" dirty="0" err="1"/>
              <a:t>Fine-tuning만</a:t>
            </a:r>
            <a:r>
              <a:rPr lang="ko-KR" altLang="ko-KR" dirty="0"/>
              <a:t> 적용해도 가장 큰 성능 향상이 나타납니다. 이후 </a:t>
            </a:r>
            <a:r>
              <a:rPr lang="ko-KR" altLang="ko-KR" dirty="0" err="1"/>
              <a:t>Learnable</a:t>
            </a:r>
            <a:r>
              <a:rPr lang="ko-KR" altLang="ko-KR" dirty="0"/>
              <a:t> </a:t>
            </a:r>
            <a:r>
              <a:rPr lang="ko-KR" altLang="ko-KR" dirty="0" err="1"/>
              <a:t>Instance</a:t>
            </a:r>
            <a:r>
              <a:rPr lang="ko-KR" altLang="ko-KR" dirty="0"/>
              <a:t> </a:t>
            </a:r>
            <a:r>
              <a:rPr lang="ko-KR" altLang="ko-KR" dirty="0" err="1"/>
              <a:t>Feature</a:t>
            </a:r>
            <a:r>
              <a:rPr lang="ko-KR" altLang="ko-KR" dirty="0"/>
              <a:t>, </a:t>
            </a:r>
            <a:r>
              <a:rPr lang="ko-KR" altLang="ko-KR" dirty="0" err="1"/>
              <a:t>Instance</a:t>
            </a:r>
            <a:r>
              <a:rPr lang="ko-KR" altLang="ko-KR" dirty="0"/>
              <a:t> </a:t>
            </a:r>
            <a:r>
              <a:rPr lang="ko-KR" altLang="ko-KR" dirty="0" err="1"/>
              <a:t>Reweighting</a:t>
            </a:r>
            <a:r>
              <a:rPr lang="ko-KR" altLang="ko-KR" dirty="0"/>
              <a:t>, </a:t>
            </a:r>
            <a:r>
              <a:rPr lang="ko-KR" altLang="ko-KR" dirty="0" err="1"/>
              <a:t>Domain</a:t>
            </a:r>
            <a:r>
              <a:rPr lang="ko-KR" altLang="ko-KR" dirty="0"/>
              <a:t> </a:t>
            </a:r>
            <a:r>
              <a:rPr lang="ko-KR" altLang="ko-KR" dirty="0" err="1"/>
              <a:t>Prompter를</a:t>
            </a:r>
            <a:r>
              <a:rPr lang="ko-KR" altLang="ko-KR" dirty="0"/>
              <a:t> 순서대로 추가할수록 전반적인 성능이 개선됩니다. 이를 통해 제안한 각 모듈이 실제로 성능 향상에 기여한다는 것을 확인할 수 있습니다.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AF78703-388C-E918-238B-16C4CF7162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144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세미나 순서는 이렇게 진행 하도록 하겠습니다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99226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dirty="0" err="1"/>
              <a:t>Learnable</a:t>
            </a:r>
            <a:r>
              <a:rPr lang="ko-KR" altLang="ko-KR" dirty="0"/>
              <a:t> </a:t>
            </a:r>
            <a:r>
              <a:rPr lang="ko-KR" altLang="ko-KR" dirty="0" err="1"/>
              <a:t>Instance</a:t>
            </a:r>
            <a:r>
              <a:rPr lang="ko-KR" altLang="ko-KR" dirty="0"/>
              <a:t> </a:t>
            </a:r>
            <a:r>
              <a:rPr lang="ko-KR" altLang="ko-KR" dirty="0" err="1"/>
              <a:t>Feature의</a:t>
            </a:r>
            <a:r>
              <a:rPr lang="ko-KR" altLang="ko-KR" dirty="0"/>
              <a:t> 효과를 분석하기 위해 클래스 </a:t>
            </a:r>
            <a:r>
              <a:rPr lang="ko-KR" altLang="ko-KR" dirty="0" err="1"/>
              <a:t>Prototype</a:t>
            </a:r>
            <a:r>
              <a:rPr lang="ko-KR" altLang="ko-KR" dirty="0"/>
              <a:t> 간 </a:t>
            </a:r>
            <a:r>
              <a:rPr lang="ko-KR" altLang="ko-KR" dirty="0" err="1"/>
              <a:t>Cosine</a:t>
            </a:r>
            <a:r>
              <a:rPr lang="ko-KR" altLang="ko-KR" dirty="0"/>
              <a:t> </a:t>
            </a:r>
            <a:r>
              <a:rPr lang="ko-KR" altLang="ko-KR" dirty="0" err="1"/>
              <a:t>Similarity를</a:t>
            </a:r>
            <a:r>
              <a:rPr lang="ko-KR" altLang="ko-KR" dirty="0"/>
              <a:t> 비교</a:t>
            </a:r>
            <a:r>
              <a:rPr lang="ko-KR" altLang="en-US" dirty="0"/>
              <a:t>했는데</a:t>
            </a:r>
            <a:r>
              <a:rPr lang="en-US" altLang="ko-KR" dirty="0"/>
              <a:t>,</a:t>
            </a:r>
            <a:r>
              <a:rPr lang="ko-KR" altLang="ko-KR" dirty="0"/>
              <a:t> 적용 전에는 서로 비슷했던 클래스의 유사도가 높았지만, 학습 후에는 전반적인 유사도가 감소했습니다. 즉, 각 클래스의 특징이 더욱 명확하게 분리되어 </a:t>
            </a:r>
            <a:r>
              <a:rPr lang="ko-KR" altLang="ko-KR" dirty="0" err="1"/>
              <a:t>Small</a:t>
            </a:r>
            <a:r>
              <a:rPr lang="ko-KR" altLang="ko-KR" dirty="0"/>
              <a:t> ICV 문제가 완화된 것을 확인할 수 있습니다.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46341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dirty="0" err="1"/>
              <a:t>Instance</a:t>
            </a:r>
            <a:r>
              <a:rPr lang="ko-KR" altLang="ko-KR" dirty="0"/>
              <a:t> </a:t>
            </a:r>
            <a:r>
              <a:rPr lang="ko-KR" altLang="ko-KR" dirty="0" err="1"/>
              <a:t>Reweighting의</a:t>
            </a:r>
            <a:r>
              <a:rPr lang="ko-KR" altLang="ko-KR" dirty="0"/>
              <a:t> 학습 결과를 보면, 객체의 경계가 명확한 </a:t>
            </a:r>
            <a:r>
              <a:rPr lang="ko-KR" altLang="ko-KR" dirty="0" err="1"/>
              <a:t>Support에는</a:t>
            </a:r>
            <a:r>
              <a:rPr lang="ko-KR" altLang="ko-KR" dirty="0"/>
              <a:t> 높은 가중치를 부여하고, 배경과 혼동되거나 경계가 불분명한 </a:t>
            </a:r>
            <a:r>
              <a:rPr lang="ko-KR" altLang="ko-KR" dirty="0" err="1"/>
              <a:t>Support에는</a:t>
            </a:r>
            <a:r>
              <a:rPr lang="ko-KR" altLang="ko-KR" dirty="0"/>
              <a:t> 낮은 가중치를 부여합니다. 따라서 고품질 </a:t>
            </a:r>
            <a:r>
              <a:rPr lang="ko-KR" altLang="ko-KR" dirty="0" err="1"/>
              <a:t>Support가</a:t>
            </a:r>
            <a:r>
              <a:rPr lang="ko-KR" altLang="ko-KR" dirty="0"/>
              <a:t> 최종 </a:t>
            </a:r>
            <a:r>
              <a:rPr lang="ko-KR" altLang="ko-KR" dirty="0" err="1"/>
              <a:t>Prototype에</a:t>
            </a:r>
            <a:r>
              <a:rPr lang="ko-KR" altLang="ko-KR" dirty="0"/>
              <a:t> 더 크게 반영되면서 IB 문제를 완화합니다.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52814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dirty="0"/>
              <a:t>마지막으로 </a:t>
            </a:r>
            <a:r>
              <a:rPr lang="ko-KR" altLang="ko-KR" dirty="0" err="1"/>
              <a:t>Domain</a:t>
            </a:r>
            <a:r>
              <a:rPr lang="ko-KR" altLang="ko-KR" dirty="0"/>
              <a:t> </a:t>
            </a:r>
            <a:r>
              <a:rPr lang="ko-KR" altLang="ko-KR" dirty="0" err="1"/>
              <a:t>Prompter는</a:t>
            </a:r>
            <a:r>
              <a:rPr lang="ko-KR" altLang="ko-KR" dirty="0"/>
              <a:t> 데이터가 가장 부족한 1-shot 환경에서 더 큰 효과를 보였습니다. 가상의 </a:t>
            </a:r>
            <a:r>
              <a:rPr lang="ko-KR" altLang="ko-KR" dirty="0" err="1"/>
              <a:t>Domain</a:t>
            </a:r>
            <a:r>
              <a:rPr lang="ko-KR" altLang="ko-KR" dirty="0"/>
              <a:t> </a:t>
            </a:r>
            <a:r>
              <a:rPr lang="ko-KR" altLang="ko-KR" dirty="0" err="1"/>
              <a:t>Perturbation이</a:t>
            </a:r>
            <a:r>
              <a:rPr lang="ko-KR" altLang="ko-KR" dirty="0"/>
              <a:t> 부족한 </a:t>
            </a:r>
            <a:r>
              <a:rPr lang="ko-KR" altLang="ko-KR" dirty="0" err="1"/>
              <a:t>Support</a:t>
            </a:r>
            <a:r>
              <a:rPr lang="ko-KR" altLang="ko-KR" dirty="0"/>
              <a:t> </a:t>
            </a:r>
            <a:r>
              <a:rPr lang="ko-KR" altLang="ko-KR" dirty="0" err="1"/>
              <a:t>Feature를</a:t>
            </a:r>
            <a:r>
              <a:rPr lang="ko-KR" altLang="ko-KR" dirty="0"/>
              <a:t> 보완하면서 대부분의 타깃 데이터셋에서 성능이 향상되었습니다. </a:t>
            </a:r>
            <a:r>
              <a:rPr lang="ko-KR" altLang="en-US" dirty="0"/>
              <a:t>하지만</a:t>
            </a:r>
            <a:r>
              <a:rPr lang="ko-KR" altLang="ko-KR" dirty="0"/>
              <a:t> </a:t>
            </a:r>
            <a:r>
              <a:rPr lang="ko-KR" altLang="ko-KR" dirty="0" err="1"/>
              <a:t>UODD에서는</a:t>
            </a:r>
            <a:r>
              <a:rPr lang="ko-KR" altLang="ko-KR" dirty="0"/>
              <a:t> 소폭 하락해, 모든 도메인에서 개선되는 것은 아니었습니다.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7290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E3583-2C18-2C71-6522-EE00D2FFD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FE31DA2-C215-13BA-EEAB-31AE1BF87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0188" y="1379538"/>
            <a:ext cx="6616700" cy="3722687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79CCE04-E821-0D59-F39D-BF22D0C259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935">
              <a:defRPr/>
            </a:pPr>
            <a:endParaRPr lang="en-US" altLang="ko-KR" sz="13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1DF8540-7A2B-4EBA-F2F3-5DF286D2AD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6142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09C4D-8BD6-F0CE-2F52-643AF399B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BFBBD12-CAE4-DD21-0290-9784D0E16E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0188" y="1379538"/>
            <a:ext cx="6616700" cy="3722687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82B53C4-DB44-D3E9-5A9B-12F324A78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935">
              <a:defRPr/>
            </a:pPr>
            <a:endParaRPr lang="en-US" altLang="ko-KR" sz="13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C7ABBD9-5372-7273-BB09-A7710D5C5C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81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먼저 </a:t>
            </a:r>
            <a:r>
              <a:rPr lang="en-US" altLang="ko-KR" dirty="0"/>
              <a:t>few shot object detection</a:t>
            </a:r>
            <a:r>
              <a:rPr lang="ko-KR" altLang="en-US" dirty="0"/>
              <a:t>이란 적은 수의 데이터만으로 새로운 객체를 탐지하는 기술을 말합니다</a:t>
            </a:r>
            <a:r>
              <a:rPr lang="en-US" altLang="ko-KR" dirty="0"/>
              <a:t>. </a:t>
            </a:r>
            <a:r>
              <a:rPr lang="ko-KR" altLang="ko-KR" dirty="0"/>
              <a:t>하지만 기존 FSOD 연구는 대부분 학습 데이터와 테스트 데이터가 유사한 동일 도메인 환경을 중심으로 진행되었습니다. 실제 환경에서는 자연영상으로 학습한 모델을 </a:t>
            </a:r>
            <a:r>
              <a:rPr lang="ko-KR" altLang="ko-KR" dirty="0" err="1"/>
              <a:t>X-ray나</a:t>
            </a:r>
            <a:r>
              <a:rPr lang="ko-KR" altLang="ko-KR" dirty="0"/>
              <a:t> 수중, 항공 영상처럼 전혀 다른 환경에 적용해야 하는 경우가 있습니다.</a:t>
            </a:r>
          </a:p>
          <a:p>
            <a:r>
              <a:rPr lang="ko-KR" altLang="ko-KR" dirty="0"/>
              <a:t>이때 영상의 색상이나 배경, 촬영 방식과 같은 시각적 특성이 크게 달라지는 도메인 차이로 인해 모델의 성능이 크게 하락하게 됩니다.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3497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dirty="0"/>
              <a:t>DE-</a:t>
            </a:r>
            <a:r>
              <a:rPr lang="ko-KR" altLang="ko-KR" dirty="0" err="1"/>
              <a:t>ViT는</a:t>
            </a:r>
            <a:r>
              <a:rPr lang="ko-KR" altLang="ko-KR" dirty="0"/>
              <a:t> 학습 과정에서 보지 못한 새로운 클래스까지 탐지할 수 있는 </a:t>
            </a:r>
            <a:r>
              <a:rPr lang="ko-KR" altLang="en-US" dirty="0"/>
              <a:t>강력한 </a:t>
            </a:r>
            <a:r>
              <a:rPr lang="ko-KR" altLang="ko-KR" dirty="0" err="1"/>
              <a:t>Open-Set</a:t>
            </a:r>
            <a:r>
              <a:rPr lang="ko-KR" altLang="ko-KR" dirty="0"/>
              <a:t> </a:t>
            </a:r>
            <a:r>
              <a:rPr lang="ko-KR" altLang="ko-KR" dirty="0" err="1"/>
              <a:t>Object</a:t>
            </a:r>
            <a:r>
              <a:rPr lang="ko-KR" altLang="ko-KR" dirty="0"/>
              <a:t> </a:t>
            </a:r>
            <a:r>
              <a:rPr lang="ko-KR" altLang="ko-KR" dirty="0" err="1"/>
              <a:t>Detector입니다</a:t>
            </a:r>
            <a:r>
              <a:rPr lang="ko-KR" altLang="ko-KR" dirty="0"/>
              <a:t>. 실제로 그래프의 왼쪽을 보면, COCO</a:t>
            </a:r>
            <a:r>
              <a:rPr lang="en-US" altLang="ko-KR" dirty="0"/>
              <a:t> Novel set</a:t>
            </a:r>
            <a:r>
              <a:rPr lang="ko-KR" altLang="en-US" dirty="0"/>
              <a:t>에서</a:t>
            </a:r>
            <a:r>
              <a:rPr lang="ko-KR" altLang="ko-KR" dirty="0"/>
              <a:t> 34.0의 높은 성능을 보입니다.</a:t>
            </a:r>
            <a:r>
              <a:rPr lang="ko-KR" altLang="en-US" dirty="0"/>
              <a:t> 하지만 </a:t>
            </a:r>
            <a:r>
              <a:rPr lang="en-US" altLang="ko-KR" dirty="0"/>
              <a:t>6</a:t>
            </a:r>
            <a:r>
              <a:rPr lang="ko-KR" altLang="en-US" dirty="0"/>
              <a:t>개의 다른 도메인으로 이동하게 되면 성능이 급격하게 하락하는 것을 볼 수 있습니다</a:t>
            </a:r>
            <a:r>
              <a:rPr lang="en-US" altLang="ko-KR" dirty="0"/>
              <a:t>. </a:t>
            </a:r>
            <a:r>
              <a:rPr lang="ko-KR" altLang="en-US" dirty="0"/>
              <a:t>이를 통해서 새로운 클래스에 대한 적응 뿐만 아니라 새로운 도메인에 적응할 수 있는 방법도 함께 필요하다는 것을 알 수 있습니다</a:t>
            </a:r>
            <a:r>
              <a:rPr lang="en-US" altLang="ko-KR" dirty="0"/>
              <a:t>.</a:t>
            </a:r>
            <a:endParaRPr lang="ko-KR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2721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그래서 </a:t>
            </a:r>
            <a:r>
              <a:rPr lang="ko-KR" altLang="ko-KR" dirty="0"/>
              <a:t>이러한 도메인 변화 문제를 다루는</a:t>
            </a:r>
            <a:r>
              <a:rPr lang="en-US" altLang="ko-KR" dirty="0"/>
              <a:t> </a:t>
            </a:r>
            <a:r>
              <a:rPr lang="ko-KR" altLang="ko-KR" dirty="0"/>
              <a:t>CD-</a:t>
            </a:r>
            <a:r>
              <a:rPr lang="ko-KR" altLang="ko-KR" dirty="0" err="1"/>
              <a:t>FSOD입니다</a:t>
            </a:r>
            <a:r>
              <a:rPr lang="ko-KR" altLang="ko-KR" dirty="0"/>
              <a:t>.</a:t>
            </a:r>
            <a:r>
              <a:rPr lang="en-US" altLang="ko-KR" dirty="0"/>
              <a:t> </a:t>
            </a:r>
            <a:r>
              <a:rPr lang="ko-KR" altLang="ko-KR" dirty="0"/>
              <a:t>CD-</a:t>
            </a:r>
            <a:r>
              <a:rPr lang="ko-KR" altLang="ko-KR" dirty="0" err="1"/>
              <a:t>FSOD는</a:t>
            </a:r>
            <a:r>
              <a:rPr lang="ko-KR" altLang="ko-KR" dirty="0"/>
              <a:t> 크게 </a:t>
            </a:r>
            <a:r>
              <a:rPr lang="ko-KR" altLang="ko-KR" dirty="0" err="1"/>
              <a:t>Source</a:t>
            </a:r>
            <a:r>
              <a:rPr lang="ko-KR" altLang="ko-KR" dirty="0"/>
              <a:t> </a:t>
            </a:r>
            <a:r>
              <a:rPr lang="ko-KR" altLang="ko-KR" dirty="0" err="1"/>
              <a:t>Domain과</a:t>
            </a:r>
            <a:r>
              <a:rPr lang="ko-KR" altLang="ko-KR" dirty="0"/>
              <a:t> Target </a:t>
            </a:r>
            <a:r>
              <a:rPr lang="ko-KR" altLang="ko-KR" dirty="0" err="1"/>
              <a:t>Domain으로</a:t>
            </a:r>
            <a:r>
              <a:rPr lang="ko-KR" altLang="ko-KR" dirty="0"/>
              <a:t> 구분됩니다. 먼저 </a:t>
            </a:r>
            <a:r>
              <a:rPr lang="ko-KR" altLang="ko-KR" dirty="0" err="1"/>
              <a:t>Source</a:t>
            </a:r>
            <a:r>
              <a:rPr lang="ko-KR" altLang="ko-KR" dirty="0"/>
              <a:t> </a:t>
            </a:r>
            <a:r>
              <a:rPr lang="ko-KR" altLang="ko-KR" dirty="0" err="1"/>
              <a:t>Domain에서는</a:t>
            </a:r>
            <a:r>
              <a:rPr lang="ko-KR" altLang="ko-KR" dirty="0"/>
              <a:t> 대규모 자연 이미지 데이터를 이용해 객체 탐지 모델을 사전 학습합니다. 이 과정에서 다양한 물체를 학습하면서 객체의 위치를 찾고 클래스를 구분하는 기본적인 탐지 능력을 갖추게 됩니다.</a:t>
            </a:r>
          </a:p>
          <a:p>
            <a:r>
              <a:rPr lang="ko-KR" altLang="ko-KR" dirty="0"/>
              <a:t>이후 </a:t>
            </a:r>
            <a:r>
              <a:rPr lang="ko-KR" altLang="en-US" dirty="0"/>
              <a:t>모델은 </a:t>
            </a:r>
            <a:r>
              <a:rPr lang="en-US" altLang="ko-KR" dirty="0"/>
              <a:t>Target domain</a:t>
            </a:r>
            <a:r>
              <a:rPr lang="ko-KR" altLang="en-US" dirty="0"/>
              <a:t>에서 시험을 봅니다</a:t>
            </a:r>
            <a:r>
              <a:rPr lang="en-US" altLang="ko-KR" dirty="0"/>
              <a:t>. </a:t>
            </a:r>
            <a:r>
              <a:rPr lang="ko-KR" altLang="ko-KR" dirty="0"/>
              <a:t>Target </a:t>
            </a:r>
            <a:r>
              <a:rPr lang="ko-KR" altLang="ko-KR" dirty="0" err="1"/>
              <a:t>Domain은</a:t>
            </a:r>
            <a:r>
              <a:rPr lang="ko-KR" altLang="ko-KR" dirty="0"/>
              <a:t> </a:t>
            </a:r>
            <a:r>
              <a:rPr lang="ko-KR" altLang="ko-KR" dirty="0" err="1"/>
              <a:t>Source</a:t>
            </a:r>
            <a:r>
              <a:rPr lang="ko-KR" altLang="ko-KR" dirty="0"/>
              <a:t> </a:t>
            </a:r>
            <a:r>
              <a:rPr lang="ko-KR" altLang="ko-KR" dirty="0" err="1"/>
              <a:t>Domain과</a:t>
            </a:r>
            <a:r>
              <a:rPr lang="ko-KR" altLang="ko-KR" dirty="0"/>
              <a:t> 시각적 특성이 다른 새로운 환경을 의미합니다. 이때 타깃 도메인에서는 각 클래스당 </a:t>
            </a:r>
            <a:r>
              <a:rPr lang="ko-KR" altLang="ko-KR" dirty="0" err="1"/>
              <a:t>K장의</a:t>
            </a:r>
            <a:r>
              <a:rPr lang="ko-KR" altLang="ko-KR" dirty="0"/>
              <a:t> 소수 </a:t>
            </a:r>
            <a:r>
              <a:rPr lang="ko-KR" altLang="ko-KR" dirty="0" err="1"/>
              <a:t>Support</a:t>
            </a:r>
            <a:r>
              <a:rPr lang="ko-KR" altLang="ko-KR" dirty="0"/>
              <a:t> </a:t>
            </a:r>
            <a:r>
              <a:rPr lang="ko-KR" altLang="ko-KR" dirty="0" err="1"/>
              <a:t>Image만</a:t>
            </a:r>
            <a:r>
              <a:rPr lang="ko-KR" altLang="ko-KR" dirty="0"/>
              <a:t> 제공됩니다.</a:t>
            </a:r>
            <a:r>
              <a:rPr lang="en-US" altLang="ko-KR" dirty="0"/>
              <a:t> </a:t>
            </a:r>
            <a:r>
              <a:rPr lang="ko-KR" altLang="ko-KR" dirty="0"/>
              <a:t>모델은 이 적은 데이터를 이용해 타깃 클래스와 도메인의 특징을 학습하고, 최종적으로 타깃 도메인의 새로운 이미지에서 객체의 위치와 클래스를 정확하게 예측하는 것을 목표로 합니다.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8963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dirty="0"/>
              <a:t>도메인이 달라지면 크게 세 가지 문제가 발생합니다.</a:t>
            </a:r>
            <a:br>
              <a:rPr lang="ko-KR" altLang="ko-KR" dirty="0"/>
            </a:br>
            <a:r>
              <a:rPr lang="ko-KR" altLang="ko-KR" dirty="0"/>
              <a:t>첫째, </a:t>
            </a:r>
            <a:r>
              <a:rPr lang="en-US" altLang="ko-KR" dirty="0"/>
              <a:t>small ICV </a:t>
            </a:r>
            <a:r>
              <a:rPr lang="ko-KR" altLang="en-US" dirty="0"/>
              <a:t>즉</a:t>
            </a:r>
            <a:r>
              <a:rPr lang="en-US" altLang="ko-KR" dirty="0"/>
              <a:t>, </a:t>
            </a:r>
            <a:r>
              <a:rPr lang="ko-KR" altLang="ko-KR" dirty="0"/>
              <a:t>서로 다른 클래스의 외형이 </a:t>
            </a:r>
            <a:r>
              <a:rPr lang="ko-KR" altLang="ko-KR" dirty="0" err="1"/>
              <a:t>비슷해져</a:t>
            </a:r>
            <a:r>
              <a:rPr lang="ko-KR" altLang="ko-KR" dirty="0"/>
              <a:t> 구분하기 어려워집니다.</a:t>
            </a:r>
            <a:br>
              <a:rPr lang="ko-KR" altLang="ko-KR" dirty="0"/>
            </a:br>
            <a:r>
              <a:rPr lang="ko-KR" altLang="ko-KR" dirty="0"/>
              <a:t>둘째, </a:t>
            </a:r>
            <a:r>
              <a:rPr lang="en-US" altLang="ko-KR" dirty="0"/>
              <a:t>significant IB </a:t>
            </a:r>
            <a:r>
              <a:rPr lang="ko-KR" altLang="en-US" dirty="0"/>
              <a:t>즉</a:t>
            </a:r>
            <a:r>
              <a:rPr lang="en-US" altLang="ko-KR" dirty="0"/>
              <a:t>, </a:t>
            </a:r>
            <a:r>
              <a:rPr lang="ko-KR" altLang="ko-KR" dirty="0"/>
              <a:t>객체와 배경의 경계가 불분명해 정확한 위치를 찾기 어렵습니다.</a:t>
            </a:r>
            <a:br>
              <a:rPr lang="ko-KR" altLang="ko-KR" dirty="0"/>
            </a:br>
            <a:r>
              <a:rPr lang="ko-KR" altLang="ko-KR" dirty="0"/>
              <a:t>마지막으로 같은 객체라도 도메인에 따라 색상이나 형태가 다르게 나타납니다.</a:t>
            </a:r>
            <a:br>
              <a:rPr lang="ko-KR" altLang="ko-KR" dirty="0"/>
            </a:br>
            <a:r>
              <a:rPr lang="ko-KR" altLang="ko-KR" dirty="0"/>
              <a:t>특히 </a:t>
            </a:r>
            <a:r>
              <a:rPr lang="ko-KR" altLang="ko-KR" dirty="0" err="1"/>
              <a:t>X-ray</a:t>
            </a:r>
            <a:r>
              <a:rPr lang="ko-KR" altLang="ko-KR" dirty="0"/>
              <a:t> 영상에서는 물체가 겹치거나 투과되어 보이기 때문에 이러한 문제가 더욱 크게 나타납니다.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28064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34FDA-1AF2-7C73-FDB9-7FB268E6E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1CCB85B-E4C0-F1B7-B966-88638FD1C6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0188" y="1379538"/>
            <a:ext cx="6616700" cy="3722687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D752628-BFB1-D1CF-A1A3-4D0F35121C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935">
              <a:defRPr/>
            </a:pPr>
            <a:endParaRPr lang="en-US" altLang="ko-KR" sz="13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F1B6051-865D-F276-B025-3C009AD4B4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7640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2564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타이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8137E06-CC97-4619-9A56-19D0A3FFCF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306"/>
            <a:ext cx="12192000" cy="688694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39322541-8C97-729F-9E19-B407D204EC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2" t="76094" r="22476" b="10136"/>
          <a:stretch/>
        </p:blipFill>
        <p:spPr bwMode="auto">
          <a:xfrm>
            <a:off x="9309124" y="5312752"/>
            <a:ext cx="2438400" cy="733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733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9CD81CA-D64A-45D9-BC85-7CC84BB4C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08"/>
            <a:ext cx="12192000" cy="676656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FCD35250-8866-49A9-B0FC-9F0AE4C32026}"/>
              </a:ext>
            </a:extLst>
          </p:cNvPr>
          <p:cNvSpPr/>
          <p:nvPr userDrawn="1"/>
        </p:nvSpPr>
        <p:spPr>
          <a:xfrm rot="5400000">
            <a:off x="171787" y="159192"/>
            <a:ext cx="504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435254-E8CC-4107-BAB3-2D503DF0BBA9}"/>
              </a:ext>
            </a:extLst>
          </p:cNvPr>
          <p:cNvSpPr txBox="1"/>
          <p:nvPr userDrawn="1"/>
        </p:nvSpPr>
        <p:spPr>
          <a:xfrm>
            <a:off x="11444347" y="6415084"/>
            <a:ext cx="62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10F0811-F307-44F9-A192-63EBA736051C}" type="slidenum">
              <a:rPr lang="ko-KR" altLang="en-US" sz="1100" smtClean="0">
                <a:solidFill>
                  <a:srgbClr val="000000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pPr algn="ctr"/>
              <a:t>‹#›</a:t>
            </a:fld>
            <a:endParaRPr lang="ko-KR" altLang="en-US" sz="1800" dirty="0">
              <a:solidFill>
                <a:srgbClr val="000000"/>
              </a:solidFill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05577CD6-5A45-4988-9298-FAC45821B30C}"/>
              </a:ext>
            </a:extLst>
          </p:cNvPr>
          <p:cNvCxnSpPr/>
          <p:nvPr userDrawn="1"/>
        </p:nvCxnSpPr>
        <p:spPr>
          <a:xfrm>
            <a:off x="11628847" y="6648119"/>
            <a:ext cx="252000" cy="0"/>
          </a:xfrm>
          <a:prstGeom prst="line">
            <a:avLst/>
          </a:prstGeom>
          <a:ln w="6350">
            <a:solidFill>
              <a:srgbClr val="024A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E72D198-9532-4DC7-A14A-C275A93777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9037" y="-25038"/>
            <a:ext cx="11339177" cy="62442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2400" spc="-150">
                <a:solidFill>
                  <a:schemeClr val="bg1"/>
                </a:solidFill>
                <a:effectLst/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1pPr>
          </a:lstStyle>
          <a:p>
            <a:pPr lvl="0"/>
            <a:r>
              <a:rPr lang="ko-KR" altLang="en-US" dirty="0"/>
              <a:t>슬라이드제목을 입력하세요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53EBB06-5B39-4834-C186-40B88C782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2755" cy="5278845"/>
          </a:xfrm>
        </p:spPr>
        <p:txBody>
          <a:bodyPr>
            <a:normAutofit/>
          </a:bodyPr>
          <a:lstStyle>
            <a:lvl1pPr marL="266700" indent="-266700" latinLnBrk="0">
              <a:lnSpc>
                <a:spcPct val="100000"/>
              </a:lnSpc>
              <a:spcAft>
                <a:spcPts val="0"/>
              </a:spcAft>
              <a:buSzPct val="100000"/>
              <a:buFont typeface="Wingdings 2" panose="05020102010507070707" pitchFamily="18" charset="2"/>
              <a:buChar char=""/>
              <a:defRPr sz="20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1pPr>
            <a:lvl2pPr marL="685800" indent="-228600" latinLnBrk="0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"/>
              <a:defRPr sz="18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2pPr>
            <a:lvl3pPr marL="1143000" indent="-228600" latinLnBrk="0">
              <a:lnSpc>
                <a:spcPct val="100000"/>
              </a:lnSpc>
              <a:spcBef>
                <a:spcPts val="1000"/>
              </a:spcBef>
              <a:buFont typeface="Calibri" panose="020F0502020204030204" pitchFamily="34" charset="0"/>
              <a:buChar char="‒"/>
              <a:defRPr sz="16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3pPr>
            <a:lvl4pPr marL="1600200" indent="-228600" latinLnBrk="0">
              <a:lnSpc>
                <a:spcPct val="100000"/>
              </a:lnSpc>
              <a:spcBef>
                <a:spcPts val="1000"/>
              </a:spcBef>
              <a:buFont typeface="맑은 고딕" panose="020B0503020000020004" pitchFamily="50" charset="-127"/>
              <a:buChar char="〮"/>
              <a:defRPr sz="14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4pPr>
            <a:lvl5pPr marL="2057400" indent="-228600" latinLnBrk="0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"/>
              <a:defRPr sz="14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7866C2B-7F0C-1F5C-A6D1-E755534610B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1" t="39818" r="21200" b="46182"/>
          <a:stretch/>
        </p:blipFill>
        <p:spPr bwMode="auto">
          <a:xfrm>
            <a:off x="155950" y="6312264"/>
            <a:ext cx="1727284" cy="506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149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01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4B68E53-37F7-4DEC-A2E4-8962022C78D9}"/>
              </a:ext>
            </a:extLst>
          </p:cNvPr>
          <p:cNvSpPr txBox="1"/>
          <p:nvPr/>
        </p:nvSpPr>
        <p:spPr>
          <a:xfrm>
            <a:off x="631596" y="1545249"/>
            <a:ext cx="10928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ko-KR" sz="2800" dirty="0" err="1"/>
              <a:t>Cross-Domain</a:t>
            </a:r>
            <a:r>
              <a:rPr lang="ko-KR" altLang="ko-KR" sz="2800" dirty="0"/>
              <a:t> </a:t>
            </a:r>
            <a:r>
              <a:rPr lang="ko-KR" altLang="ko-KR" sz="2800" dirty="0" err="1"/>
              <a:t>Few-Shot</a:t>
            </a:r>
            <a:r>
              <a:rPr lang="ko-KR" altLang="ko-KR" sz="2800" dirty="0"/>
              <a:t> </a:t>
            </a:r>
            <a:r>
              <a:rPr lang="ko-KR" altLang="ko-KR" sz="2800" dirty="0" err="1"/>
              <a:t>Object</a:t>
            </a:r>
            <a:r>
              <a:rPr lang="ko-KR" altLang="ko-KR" sz="2800" dirty="0"/>
              <a:t> </a:t>
            </a:r>
            <a:r>
              <a:rPr lang="ko-KR" altLang="ko-KR" sz="2800" dirty="0" err="1"/>
              <a:t>Detection</a:t>
            </a:r>
            <a:r>
              <a:rPr lang="ko-KR" altLang="ko-KR" sz="2800" dirty="0"/>
              <a:t> </a:t>
            </a:r>
            <a:r>
              <a:rPr lang="ko-KR" altLang="ko-KR" sz="2800" dirty="0" err="1"/>
              <a:t>via</a:t>
            </a:r>
            <a:r>
              <a:rPr lang="ko-KR" altLang="ko-KR" sz="2800" dirty="0"/>
              <a:t> </a:t>
            </a:r>
            <a:r>
              <a:rPr lang="ko-KR" altLang="ko-KR" sz="2800" dirty="0" err="1"/>
              <a:t>Enhanced</a:t>
            </a:r>
            <a:r>
              <a:rPr lang="ko-KR" altLang="ko-KR" sz="2800" dirty="0"/>
              <a:t> </a:t>
            </a:r>
            <a:r>
              <a:rPr lang="ko-KR" altLang="ko-KR" sz="2800" dirty="0" err="1"/>
              <a:t>Open-Set</a:t>
            </a:r>
            <a:r>
              <a:rPr lang="ko-KR" altLang="ko-KR" sz="2800" dirty="0"/>
              <a:t> </a:t>
            </a:r>
            <a:r>
              <a:rPr lang="ko-KR" altLang="ko-KR" sz="2800" dirty="0" err="1"/>
              <a:t>Object</a:t>
            </a:r>
            <a:r>
              <a:rPr lang="ko-KR" altLang="ko-KR" sz="2800" dirty="0"/>
              <a:t> </a:t>
            </a:r>
            <a:r>
              <a:rPr lang="ko-KR" altLang="ko-KR" sz="2800" dirty="0" err="1"/>
              <a:t>Detector</a:t>
            </a:r>
            <a:endParaRPr lang="ko-KR" altLang="en-US" sz="28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8F3127D-9AF5-4AA5-A260-A119480BE8FD}"/>
              </a:ext>
            </a:extLst>
          </p:cNvPr>
          <p:cNvCxnSpPr/>
          <p:nvPr/>
        </p:nvCxnSpPr>
        <p:spPr>
          <a:xfrm>
            <a:off x="5278800" y="1394745"/>
            <a:ext cx="1632031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56E64E2-B93A-D1CF-6BCF-5F24A50994A9}"/>
              </a:ext>
            </a:extLst>
          </p:cNvPr>
          <p:cNvSpPr txBox="1"/>
          <p:nvPr/>
        </p:nvSpPr>
        <p:spPr>
          <a:xfrm>
            <a:off x="6920871" y="3642946"/>
            <a:ext cx="4839989" cy="1558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dirty="0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2026.07.28</a:t>
            </a:r>
          </a:p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dirty="0" err="1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Junseok</a:t>
            </a:r>
            <a:r>
              <a:rPr lang="en-US" altLang="ko-KR" dirty="0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Hong</a:t>
            </a:r>
          </a:p>
          <a:p>
            <a:pPr algn="r">
              <a:lnSpc>
                <a:spcPct val="150000"/>
              </a:lnSpc>
            </a:pPr>
            <a:r>
              <a:rPr lang="en-US" altLang="ko-KR" dirty="0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Division of AI &amp; Computer Engineering </a:t>
            </a:r>
          </a:p>
        </p:txBody>
      </p:sp>
    </p:spTree>
    <p:extLst>
      <p:ext uri="{BB962C8B-B14F-4D97-AF65-F5344CB8AC3E}">
        <p14:creationId xmlns:p14="http://schemas.microsoft.com/office/powerpoint/2010/main" val="3368230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C6286-B2A9-E688-A5BE-AFB9D1B29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B140D0C-9D2E-3CE8-E39F-03545009D8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146139-BF58-346E-3E98-17E616618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ko-KR" dirty="0" err="1"/>
              <a:t>Learnable</a:t>
            </a:r>
            <a:r>
              <a:rPr lang="ko-KR" altLang="ko-KR" dirty="0"/>
              <a:t> </a:t>
            </a:r>
            <a:r>
              <a:rPr lang="ko-KR" altLang="ko-KR" dirty="0" err="1"/>
              <a:t>Instance</a:t>
            </a:r>
            <a:r>
              <a:rPr lang="ko-KR" altLang="ko-KR" dirty="0"/>
              <a:t> </a:t>
            </a:r>
            <a:r>
              <a:rPr lang="ko-KR" altLang="ko-KR" dirty="0" err="1"/>
              <a:t>Feature</a:t>
            </a:r>
            <a:endParaRPr lang="ko-KR" altLang="en-US" sz="2000" dirty="0"/>
          </a:p>
          <a:p>
            <a:pPr marL="0" indent="0">
              <a:buNone/>
            </a:pPr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A185067E-5F2F-DEE5-1518-53BD4210F8EC}"/>
                  </a:ext>
                </a:extLst>
              </p:cNvPr>
              <p:cNvSpPr txBox="1"/>
              <p:nvPr/>
            </p:nvSpPr>
            <p:spPr>
              <a:xfrm>
                <a:off x="3925917" y="1526685"/>
                <a:ext cx="3809214" cy="1662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𝑖𝑛𝑠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ko-KR" alt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𝑖𝑛𝑠</m:t>
                              </m:r>
                            </m:sub>
                            <m: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𝑜𝑏</m:t>
                              </m:r>
                            </m:sup>
                          </m:sSub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, </m:t>
                          </m:r>
                          <m:sSubSup>
                            <m:sSubSupPr>
                              <m:ctrlPr>
                                <a:rPr lang="ko-KR" alt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𝑖𝑛𝑠</m:t>
                              </m:r>
                            </m:sub>
                            <m: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𝑏𝑔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ko-KR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𝑖𝑛𝑠</m:t>
                        </m:r>
                      </m:sub>
                      <m:sup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𝑙𝑒𝑎</m:t>
                        </m:r>
                      </m:sup>
                    </m:sSubSup>
                    <m:r>
                      <m:rPr>
                        <m:nor/>
                      </m:rPr>
                      <a:rPr lang="ko-KR" altLang="en-US" sz="2000" i="0"/>
                      <m:t>←</m:t>
                    </m:r>
                  </m:oMath>
                </a14:m>
                <a:r>
                  <a:rPr lang="ko-KR" alt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𝑖𝑛𝑠</m:t>
                        </m:r>
                      </m:sub>
                    </m:sSub>
                  </m:oMath>
                </a14:m>
                <a:endParaRPr lang="en-US" altLang="ko-KR" sz="2000" dirty="0"/>
              </a:p>
              <a:p>
                <a:pPr lvl="1"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ko-KR" alt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𝑖𝑛𝑠</m:t>
                          </m:r>
                        </m:sub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𝑙𝑒𝑎</m:t>
                          </m:r>
                        </m:sup>
                      </m:sSubSup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ko-KR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𝑁𝐾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ko-KR" alt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𝑏𝑔</m:t>
                              </m:r>
                            </m:sub>
                          </m:sSub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)×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p>
                      </m:sSup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A185067E-5F2F-DEE5-1518-53BD4210F8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917" y="1526685"/>
                <a:ext cx="3809214" cy="16625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A69B5AA6-F9D6-DAF8-10F7-B90BEFD72698}"/>
              </a:ext>
            </a:extLst>
          </p:cNvPr>
          <p:cNvGrpSpPr/>
          <p:nvPr/>
        </p:nvGrpSpPr>
        <p:grpSpPr>
          <a:xfrm>
            <a:off x="948886" y="3689781"/>
            <a:ext cx="10479478" cy="2354611"/>
            <a:chOff x="510543" y="3665582"/>
            <a:chExt cx="10479478" cy="2354611"/>
          </a:xfrm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FFB4A88-303A-836B-EFA6-CD936667ADA8}"/>
                </a:ext>
              </a:extLst>
            </p:cNvPr>
            <p:cNvSpPr/>
            <p:nvPr/>
          </p:nvSpPr>
          <p:spPr>
            <a:xfrm rot="5400000">
              <a:off x="7804234" y="3307533"/>
              <a:ext cx="133350" cy="1986143"/>
            </a:xfrm>
            <a:custGeom>
              <a:avLst/>
              <a:gdLst>
                <a:gd name="csX0" fmla="*/ 133350 w 133350"/>
                <a:gd name="csY0" fmla="*/ 0 h 800100"/>
                <a:gd name="csX1" fmla="*/ 0 w 133350"/>
                <a:gd name="csY1" fmla="*/ 400050 h 800100"/>
                <a:gd name="csX2" fmla="*/ 133350 w 133350"/>
                <a:gd name="csY2" fmla="*/ 800100 h 800100"/>
                <a:gd name="csX3" fmla="*/ 127000 w 133350"/>
                <a:gd name="csY3" fmla="*/ 781050 h 8001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33350" h="800100">
                  <a:moveTo>
                    <a:pt x="133350" y="0"/>
                  </a:moveTo>
                  <a:cubicBezTo>
                    <a:pt x="66675" y="133350"/>
                    <a:pt x="0" y="266700"/>
                    <a:pt x="0" y="400050"/>
                  </a:cubicBezTo>
                  <a:cubicBezTo>
                    <a:pt x="0" y="533400"/>
                    <a:pt x="133350" y="800100"/>
                    <a:pt x="133350" y="800100"/>
                  </a:cubicBezTo>
                  <a:lnTo>
                    <a:pt x="127000" y="781050"/>
                  </a:ln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DBC4B99B-373F-F459-64CE-7DE2CB13F3B4}"/>
                </a:ext>
              </a:extLst>
            </p:cNvPr>
            <p:cNvSpPr/>
            <p:nvPr/>
          </p:nvSpPr>
          <p:spPr>
            <a:xfrm rot="5400000">
              <a:off x="9930275" y="3307533"/>
              <a:ext cx="133350" cy="1986143"/>
            </a:xfrm>
            <a:custGeom>
              <a:avLst/>
              <a:gdLst>
                <a:gd name="csX0" fmla="*/ 133350 w 133350"/>
                <a:gd name="csY0" fmla="*/ 0 h 800100"/>
                <a:gd name="csX1" fmla="*/ 0 w 133350"/>
                <a:gd name="csY1" fmla="*/ 400050 h 800100"/>
                <a:gd name="csX2" fmla="*/ 133350 w 133350"/>
                <a:gd name="csY2" fmla="*/ 800100 h 800100"/>
                <a:gd name="csX3" fmla="*/ 127000 w 133350"/>
                <a:gd name="csY3" fmla="*/ 781050 h 8001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33350" h="800100">
                  <a:moveTo>
                    <a:pt x="133350" y="0"/>
                  </a:moveTo>
                  <a:cubicBezTo>
                    <a:pt x="66675" y="133350"/>
                    <a:pt x="0" y="266700"/>
                    <a:pt x="0" y="400050"/>
                  </a:cubicBezTo>
                  <a:cubicBezTo>
                    <a:pt x="0" y="533400"/>
                    <a:pt x="133350" y="800100"/>
                    <a:pt x="133350" y="800100"/>
                  </a:cubicBezTo>
                  <a:lnTo>
                    <a:pt x="127000" y="781050"/>
                  </a:ln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36" name="그룹 135">
              <a:extLst>
                <a:ext uri="{FF2B5EF4-FFF2-40B4-BE49-F238E27FC236}">
                  <a16:creationId xmlns:a16="http://schemas.microsoft.com/office/drawing/2014/main" id="{75B099A5-6717-792D-0457-FCEE93D56641}"/>
                </a:ext>
              </a:extLst>
            </p:cNvPr>
            <p:cNvGrpSpPr/>
            <p:nvPr/>
          </p:nvGrpSpPr>
          <p:grpSpPr>
            <a:xfrm>
              <a:off x="510543" y="3665582"/>
              <a:ext cx="10476413" cy="2354611"/>
              <a:chOff x="510543" y="3665582"/>
              <a:chExt cx="10476413" cy="2354611"/>
            </a:xfrm>
          </p:grpSpPr>
          <p:sp>
            <p:nvSpPr>
              <p:cNvPr id="113" name="자유형: 도형 112">
                <a:extLst>
                  <a:ext uri="{FF2B5EF4-FFF2-40B4-BE49-F238E27FC236}">
                    <a16:creationId xmlns:a16="http://schemas.microsoft.com/office/drawing/2014/main" id="{A9BBC83B-2239-90B8-7166-38D7CA96659F}"/>
                  </a:ext>
                </a:extLst>
              </p:cNvPr>
              <p:cNvSpPr/>
              <p:nvPr/>
            </p:nvSpPr>
            <p:spPr>
              <a:xfrm>
                <a:off x="6734113" y="4386967"/>
                <a:ext cx="133350" cy="800100"/>
              </a:xfrm>
              <a:custGeom>
                <a:avLst/>
                <a:gdLst>
                  <a:gd name="csX0" fmla="*/ 133350 w 133350"/>
                  <a:gd name="csY0" fmla="*/ 0 h 800100"/>
                  <a:gd name="csX1" fmla="*/ 0 w 133350"/>
                  <a:gd name="csY1" fmla="*/ 400050 h 800100"/>
                  <a:gd name="csX2" fmla="*/ 133350 w 133350"/>
                  <a:gd name="csY2" fmla="*/ 800100 h 800100"/>
                  <a:gd name="csX3" fmla="*/ 127000 w 133350"/>
                  <a:gd name="csY3" fmla="*/ 781050 h 8001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33350" h="800100">
                    <a:moveTo>
                      <a:pt x="133350" y="0"/>
                    </a:moveTo>
                    <a:cubicBezTo>
                      <a:pt x="66675" y="133350"/>
                      <a:pt x="0" y="266700"/>
                      <a:pt x="0" y="400050"/>
                    </a:cubicBezTo>
                    <a:cubicBezTo>
                      <a:pt x="0" y="533400"/>
                      <a:pt x="133350" y="800100"/>
                      <a:pt x="133350" y="800100"/>
                    </a:cubicBezTo>
                    <a:lnTo>
                      <a:pt x="127000" y="781050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63DBE426-8E2C-AF6E-597B-80C317856CA6}"/>
                  </a:ext>
                </a:extLst>
              </p:cNvPr>
              <p:cNvSpPr txBox="1"/>
              <p:nvPr/>
            </p:nvSpPr>
            <p:spPr>
              <a:xfrm>
                <a:off x="6520392" y="4648517"/>
                <a:ext cx="2562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/>
                  <a:t>D</a:t>
                </a:r>
                <a:endParaRPr lang="ko-KR" altLang="en-US" sz="1200" dirty="0"/>
              </a:p>
            </p:txBody>
          </p:sp>
          <p:grpSp>
            <p:nvGrpSpPr>
              <p:cNvPr id="135" name="그룹 134">
                <a:extLst>
                  <a:ext uri="{FF2B5EF4-FFF2-40B4-BE49-F238E27FC236}">
                    <a16:creationId xmlns:a16="http://schemas.microsoft.com/office/drawing/2014/main" id="{D26419A3-5D1B-97CF-D07D-9A23EA5C099A}"/>
                  </a:ext>
                </a:extLst>
              </p:cNvPr>
              <p:cNvGrpSpPr/>
              <p:nvPr/>
            </p:nvGrpSpPr>
            <p:grpSpPr>
              <a:xfrm>
                <a:off x="510543" y="3665582"/>
                <a:ext cx="10476413" cy="2354611"/>
                <a:chOff x="510543" y="3665582"/>
                <a:chExt cx="10476413" cy="2354611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7" name="TextBox 106">
                      <a:extLst>
                        <a:ext uri="{FF2B5EF4-FFF2-40B4-BE49-F238E27FC236}">
                          <a16:creationId xmlns:a16="http://schemas.microsoft.com/office/drawing/2014/main" id="{BC2A46AE-F0DC-8EDA-2EB3-46E04BC6389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40620" y="4572606"/>
                      <a:ext cx="66890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ko-KR" alt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𝑖𝑛𝑠</m:t>
                                </m:r>
                              </m:sub>
                            </m:sSub>
                          </m:oMath>
                        </m:oMathPara>
                      </a14:m>
                      <a:endParaRPr lang="ko-KR" altLang="en-US" dirty="0"/>
                    </a:p>
                  </p:txBody>
                </p:sp>
              </mc:Choice>
              <mc:Fallback xmlns="">
                <p:sp>
                  <p:nvSpPr>
                    <p:cNvPr id="107" name="TextBox 106">
                      <a:extLst>
                        <a:ext uri="{FF2B5EF4-FFF2-40B4-BE49-F238E27FC236}">
                          <a16:creationId xmlns:a16="http://schemas.microsoft.com/office/drawing/2014/main" id="{BC2A46AE-F0DC-8EDA-2EB3-46E04BC6389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40620" y="4572606"/>
                      <a:ext cx="668900" cy="36933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ko-KR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09" name="직선 화살표 연결선 108">
                  <a:extLst>
                    <a:ext uri="{FF2B5EF4-FFF2-40B4-BE49-F238E27FC236}">
                      <a16:creationId xmlns:a16="http://schemas.microsoft.com/office/drawing/2014/main" id="{FA7215BE-0E16-08D2-DAA4-62210E0E55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47559" y="4772587"/>
                  <a:ext cx="820716" cy="7383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621B4AA3-3C20-9182-0F2D-B64EF900C5A9}"/>
                    </a:ext>
                  </a:extLst>
                </p:cNvPr>
                <p:cNvSpPr txBox="1"/>
                <p:nvPr/>
              </p:nvSpPr>
              <p:spPr>
                <a:xfrm>
                  <a:off x="5556314" y="4487510"/>
                  <a:ext cx="73403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/>
                    <a:t>initialize</a:t>
                  </a:r>
                  <a:endParaRPr lang="ko-KR" altLang="en-US" sz="1200" dirty="0"/>
                </a:p>
              </p:txBody>
            </p:sp>
            <p:grpSp>
              <p:nvGrpSpPr>
                <p:cNvPr id="134" name="그룹 133">
                  <a:extLst>
                    <a:ext uri="{FF2B5EF4-FFF2-40B4-BE49-F238E27FC236}">
                      <a16:creationId xmlns:a16="http://schemas.microsoft.com/office/drawing/2014/main" id="{5B5C526C-6FC8-2DA8-C7F2-B2744D008990}"/>
                    </a:ext>
                  </a:extLst>
                </p:cNvPr>
                <p:cNvGrpSpPr/>
                <p:nvPr/>
              </p:nvGrpSpPr>
              <p:grpSpPr>
                <a:xfrm>
                  <a:off x="510543" y="3665582"/>
                  <a:ext cx="10476413" cy="2354611"/>
                  <a:chOff x="510543" y="3665582"/>
                  <a:chExt cx="10476413" cy="2354611"/>
                </a:xfrm>
              </p:grpSpPr>
              <p:grpSp>
                <p:nvGrpSpPr>
                  <p:cNvPr id="112" name="그룹 111">
                    <a:extLst>
                      <a:ext uri="{FF2B5EF4-FFF2-40B4-BE49-F238E27FC236}">
                        <a16:creationId xmlns:a16="http://schemas.microsoft.com/office/drawing/2014/main" id="{761A37BD-F2DA-F1EA-6DDA-2610855C1B81}"/>
                      </a:ext>
                    </a:extLst>
                  </p:cNvPr>
                  <p:cNvGrpSpPr/>
                  <p:nvPr/>
                </p:nvGrpSpPr>
                <p:grpSpPr>
                  <a:xfrm>
                    <a:off x="6877838" y="4372902"/>
                    <a:ext cx="4109118" cy="1415698"/>
                    <a:chOff x="6368275" y="4416142"/>
                    <a:chExt cx="4109118" cy="1415698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65" name="TextBox 64">
                          <a:extLst>
                            <a:ext uri="{FF2B5EF4-FFF2-40B4-BE49-F238E27FC236}">
                              <a16:creationId xmlns:a16="http://schemas.microsoft.com/office/drawing/2014/main" id="{EF8EA81A-8F62-3E86-D476-BBBCB9C274B8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7371674" y="5539837"/>
                          <a:ext cx="2274299" cy="292003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en-US" altLang="ko-KR" sz="1200" dirty="0"/>
                            <a:t>Learnable instance feature 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ko-KR" altLang="en-US" sz="1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2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altLang="ko-KR" sz="1200" b="0" i="1" smtClean="0">
                                      <a:latin typeface="Cambria Math" panose="02040503050406030204" pitchFamily="18" charset="0"/>
                                    </a:rPr>
                                    <m:t>𝑖𝑛𝑠</m:t>
                                  </m:r>
                                </m:sub>
                                <m:sup>
                                  <m:r>
                                    <a:rPr lang="en-US" altLang="ko-KR" sz="1200" b="0" i="1" smtClean="0">
                                      <a:latin typeface="Cambria Math" panose="02040503050406030204" pitchFamily="18" charset="0"/>
                                    </a:rPr>
                                    <m:t>𝑙𝑒𝑎</m:t>
                                  </m:r>
                                </m:sup>
                              </m:sSubSup>
                            </m:oMath>
                          </a14:m>
                          <a:endParaRPr lang="ko-KR" altLang="en-US" sz="1200" dirty="0"/>
                        </a:p>
                      </p:txBody>
                    </p:sp>
                  </mc:Choice>
                  <mc:Fallback xmlns="">
                    <p:sp>
                      <p:nvSpPr>
                        <p:cNvPr id="65" name="TextBox 64">
                          <a:extLst>
                            <a:ext uri="{FF2B5EF4-FFF2-40B4-BE49-F238E27FC236}">
                              <a16:creationId xmlns:a16="http://schemas.microsoft.com/office/drawing/2014/main" id="{EF8EA81A-8F62-3E86-D476-BBBCB9C274B8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371674" y="5539837"/>
                          <a:ext cx="2274299" cy="292003"/>
                        </a:xfrm>
                        <a:prstGeom prst="rect">
                          <a:avLst/>
                        </a:prstGeom>
                        <a:blipFill>
                          <a:blip r:embed="rId5"/>
                          <a:stretch>
                            <a:fillRect b="-16667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ko-KR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grpSp>
                  <p:nvGrpSpPr>
                    <p:cNvPr id="77" name="그룹 76">
                      <a:extLst>
                        <a:ext uri="{FF2B5EF4-FFF2-40B4-BE49-F238E27FC236}">
                          <a16:creationId xmlns:a16="http://schemas.microsoft.com/office/drawing/2014/main" id="{672E1E07-AF12-EF9D-7114-F02BF4CB48A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8275" y="4416142"/>
                      <a:ext cx="2121415" cy="1098182"/>
                      <a:chOff x="4439349" y="4554835"/>
                      <a:chExt cx="2121415" cy="1098182"/>
                    </a:xfrm>
                  </p:grpSpPr>
                  <p:grpSp>
                    <p:nvGrpSpPr>
                      <p:cNvPr id="68" name="그룹 67">
                        <a:extLst>
                          <a:ext uri="{FF2B5EF4-FFF2-40B4-BE49-F238E27FC236}">
                            <a16:creationId xmlns:a16="http://schemas.microsoft.com/office/drawing/2014/main" id="{FD946842-FDEF-4ED4-74A6-624BB09BA8E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39349" y="4554835"/>
                        <a:ext cx="567164" cy="814137"/>
                        <a:chOff x="4439349" y="4554835"/>
                        <a:chExt cx="567164" cy="814137"/>
                      </a:xfrm>
                    </p:grpSpPr>
                    <p:grpSp>
                      <p:nvGrpSpPr>
                        <p:cNvPr id="10" name="그룹 9">
                          <a:extLst>
                            <a:ext uri="{FF2B5EF4-FFF2-40B4-BE49-F238E27FC236}">
                              <a16:creationId xmlns:a16="http://schemas.microsoft.com/office/drawing/2014/main" id="{829D0FAC-4B5C-25BF-3469-668D89004C1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39349" y="4554835"/>
                          <a:ext cx="567164" cy="814137"/>
                          <a:chOff x="1859973" y="2738448"/>
                          <a:chExt cx="817781" cy="1175658"/>
                        </a:xfrm>
                      </p:grpSpPr>
                      <p:sp>
                        <p:nvSpPr>
                          <p:cNvPr id="5" name="직사각형 4">
                            <a:extLst>
                              <a:ext uri="{FF2B5EF4-FFF2-40B4-BE49-F238E27FC236}">
                                <a16:creationId xmlns:a16="http://schemas.microsoft.com/office/drawing/2014/main" id="{0BD9E7D4-38F6-40EA-10C7-E569A23B866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973" y="2738448"/>
                            <a:ext cx="225631" cy="1175657"/>
                          </a:xfrm>
                          <a:prstGeom prst="rect">
                            <a:avLst/>
                          </a:prstGeom>
                          <a:solidFill>
                            <a:srgbClr val="FF0000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ko-KR" altLang="en-US"/>
                          </a:p>
                        </p:txBody>
                      </p:sp>
                      <p:sp>
                        <p:nvSpPr>
                          <p:cNvPr id="7" name="직사각형 6">
                            <a:extLst>
                              <a:ext uri="{FF2B5EF4-FFF2-40B4-BE49-F238E27FC236}">
                                <a16:creationId xmlns:a16="http://schemas.microsoft.com/office/drawing/2014/main" id="{0193BCB4-C8BB-A547-7B28-F2A545EF9AD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452123" y="2738449"/>
                            <a:ext cx="225631" cy="1175657"/>
                          </a:xfrm>
                          <a:prstGeom prst="rect">
                            <a:avLst/>
                          </a:prstGeom>
                          <a:solidFill>
                            <a:srgbClr val="FF0000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ko-KR" altLang="en-US"/>
                          </a:p>
                        </p:txBody>
                      </p:sp>
                    </p:grpSp>
                    <p:sp>
                      <p:nvSpPr>
                        <p:cNvPr id="52" name="직사각형 51">
                          <a:extLst>
                            <a:ext uri="{FF2B5EF4-FFF2-40B4-BE49-F238E27FC236}">
                              <a16:creationId xmlns:a16="http://schemas.microsoft.com/office/drawing/2014/main" id="{C6C590E2-5541-C50E-F19B-AE9A293547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44689" y="4554835"/>
                          <a:ext cx="156484" cy="814136"/>
                        </a:xfrm>
                        <a:prstGeom prst="rect">
                          <a:avLst/>
                        </a:prstGeom>
                        <a:solidFill>
                          <a:srgbClr val="FF0000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/>
                        </a:p>
                      </p:txBody>
                    </p:sp>
                  </p:grpSp>
                  <p:grpSp>
                    <p:nvGrpSpPr>
                      <p:cNvPr id="69" name="그룹 68">
                        <a:extLst>
                          <a:ext uri="{FF2B5EF4-FFF2-40B4-BE49-F238E27FC236}">
                            <a16:creationId xmlns:a16="http://schemas.microsoft.com/office/drawing/2014/main" id="{1592A373-D3C1-AD32-0DE1-8242CF73157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146549" y="4561882"/>
                        <a:ext cx="567164" cy="814306"/>
                        <a:chOff x="5349112" y="4057650"/>
                        <a:chExt cx="567164" cy="814306"/>
                      </a:xfrm>
                    </p:grpSpPr>
                    <p:grpSp>
                      <p:nvGrpSpPr>
                        <p:cNvPr id="11" name="그룹 10">
                          <a:extLst>
                            <a:ext uri="{FF2B5EF4-FFF2-40B4-BE49-F238E27FC236}">
                              <a16:creationId xmlns:a16="http://schemas.microsoft.com/office/drawing/2014/main" id="{0D6A4355-4C42-8998-D7F7-FA95283881F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349112" y="4057819"/>
                          <a:ext cx="567164" cy="814137"/>
                          <a:chOff x="1859973" y="2738448"/>
                          <a:chExt cx="817781" cy="1175658"/>
                        </a:xfrm>
                      </p:grpSpPr>
                      <p:sp>
                        <p:nvSpPr>
                          <p:cNvPr id="12" name="직사각형 11">
                            <a:extLst>
                              <a:ext uri="{FF2B5EF4-FFF2-40B4-BE49-F238E27FC236}">
                                <a16:creationId xmlns:a16="http://schemas.microsoft.com/office/drawing/2014/main" id="{ECD45E71-F2E7-B6A5-6AC2-6A82017BB54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973" y="2738448"/>
                            <a:ext cx="225631" cy="1175657"/>
                          </a:xfrm>
                          <a:prstGeom prst="rect">
                            <a:avLst/>
                          </a:prstGeom>
                          <a:solidFill>
                            <a:schemeClr val="accent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ko-KR" altLang="en-US" dirty="0"/>
                          </a:p>
                        </p:txBody>
                      </p:sp>
                      <p:sp>
                        <p:nvSpPr>
                          <p:cNvPr id="13" name="직사각형 12">
                            <a:extLst>
                              <a:ext uri="{FF2B5EF4-FFF2-40B4-BE49-F238E27FC236}">
                                <a16:creationId xmlns:a16="http://schemas.microsoft.com/office/drawing/2014/main" id="{49D76057-E441-F79C-DAE4-AF96F4F729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452123" y="2738449"/>
                            <a:ext cx="225631" cy="1175657"/>
                          </a:xfrm>
                          <a:prstGeom prst="rect">
                            <a:avLst/>
                          </a:prstGeom>
                          <a:solidFill>
                            <a:schemeClr val="accent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ko-KR" altLang="en-US" dirty="0"/>
                          </a:p>
                        </p:txBody>
                      </p:sp>
                    </p:grpSp>
                    <p:sp>
                      <p:nvSpPr>
                        <p:cNvPr id="56" name="직사각형 55">
                          <a:extLst>
                            <a:ext uri="{FF2B5EF4-FFF2-40B4-BE49-F238E27FC236}">
                              <a16:creationId xmlns:a16="http://schemas.microsoft.com/office/drawing/2014/main" id="{88BF413A-DCA4-3E20-31ED-A4479F33AE4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54452" y="4057650"/>
                          <a:ext cx="156484" cy="814136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dirty="0"/>
                        </a:p>
                      </p:txBody>
                    </p:sp>
                  </p:grpSp>
                  <p:grpSp>
                    <p:nvGrpSpPr>
                      <p:cNvPr id="70" name="그룹 69">
                        <a:extLst>
                          <a:ext uri="{FF2B5EF4-FFF2-40B4-BE49-F238E27FC236}">
                            <a16:creationId xmlns:a16="http://schemas.microsoft.com/office/drawing/2014/main" id="{CA7FD49A-2D70-D65C-936C-6760BD959A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858328" y="4561882"/>
                        <a:ext cx="567164" cy="814137"/>
                        <a:chOff x="5349112" y="4941114"/>
                        <a:chExt cx="567164" cy="814137"/>
                      </a:xfrm>
                    </p:grpSpPr>
                    <p:grpSp>
                      <p:nvGrpSpPr>
                        <p:cNvPr id="15" name="그룹 14">
                          <a:extLst>
                            <a:ext uri="{FF2B5EF4-FFF2-40B4-BE49-F238E27FC236}">
                              <a16:creationId xmlns:a16="http://schemas.microsoft.com/office/drawing/2014/main" id="{147C364B-FF85-12D0-6AEE-D7B8352FBEE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349112" y="4941114"/>
                          <a:ext cx="567164" cy="814137"/>
                          <a:chOff x="1859973" y="2738448"/>
                          <a:chExt cx="817781" cy="1175658"/>
                        </a:xfrm>
                      </p:grpSpPr>
                      <p:sp>
                        <p:nvSpPr>
                          <p:cNvPr id="16" name="직사각형 15">
                            <a:extLst>
                              <a:ext uri="{FF2B5EF4-FFF2-40B4-BE49-F238E27FC236}">
                                <a16:creationId xmlns:a16="http://schemas.microsoft.com/office/drawing/2014/main" id="{5F59BAD7-ECB2-11D5-8038-6538236CB1F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973" y="2738448"/>
                            <a:ext cx="225631" cy="1175657"/>
                          </a:xfrm>
                          <a:prstGeom prst="rect">
                            <a:avLst/>
                          </a:prstGeom>
                          <a:solidFill>
                            <a:srgbClr val="92D050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ko-KR" altLang="en-US" dirty="0"/>
                          </a:p>
                        </p:txBody>
                      </p:sp>
                      <p:sp>
                        <p:nvSpPr>
                          <p:cNvPr id="17" name="직사각형 16">
                            <a:extLst>
                              <a:ext uri="{FF2B5EF4-FFF2-40B4-BE49-F238E27FC236}">
                                <a16:creationId xmlns:a16="http://schemas.microsoft.com/office/drawing/2014/main" id="{239FE31E-5D8B-E05B-5304-0476CF46C7E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452123" y="2738449"/>
                            <a:ext cx="225631" cy="1175657"/>
                          </a:xfrm>
                          <a:prstGeom prst="rect">
                            <a:avLst/>
                          </a:prstGeom>
                          <a:solidFill>
                            <a:srgbClr val="92D050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ko-KR" altLang="en-US" dirty="0"/>
                          </a:p>
                        </p:txBody>
                      </p:sp>
                    </p:grpSp>
                    <p:sp>
                      <p:nvSpPr>
                        <p:cNvPr id="62" name="직사각형 61">
                          <a:extLst>
                            <a:ext uri="{FF2B5EF4-FFF2-40B4-BE49-F238E27FC236}">
                              <a16:creationId xmlns:a16="http://schemas.microsoft.com/office/drawing/2014/main" id="{963AEFEF-C4D9-26A0-58F7-AB183109325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54452" y="4941114"/>
                          <a:ext cx="156484" cy="814136"/>
                        </a:xfrm>
                        <a:prstGeom prst="rect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dirty="0"/>
                        </a:p>
                      </p:txBody>
                    </p:sp>
                  </p:grpSp>
                  <p:sp>
                    <p:nvSpPr>
                      <p:cNvPr id="72" name="TextBox 71">
                        <a:extLst>
                          <a:ext uri="{FF2B5EF4-FFF2-40B4-BE49-F238E27FC236}">
                            <a16:creationId xmlns:a16="http://schemas.microsoft.com/office/drawing/2014/main" id="{7E2EF16C-3768-C2C9-5C82-196175D8F21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439349" y="5369661"/>
                        <a:ext cx="562585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altLang="ko-KR" sz="1200" dirty="0"/>
                          <a:t>ship</a:t>
                        </a:r>
                        <a:endParaRPr lang="ko-KR" altLang="en-US" sz="1200" dirty="0"/>
                      </a:p>
                    </p:txBody>
                  </p:sp>
                  <p:sp>
                    <p:nvSpPr>
                      <p:cNvPr id="74" name="TextBox 73">
                        <a:extLst>
                          <a:ext uri="{FF2B5EF4-FFF2-40B4-BE49-F238E27FC236}">
                            <a16:creationId xmlns:a16="http://schemas.microsoft.com/office/drawing/2014/main" id="{7FECAA1F-8FF5-B2BD-4062-38C870B6DEF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5070961" y="5376017"/>
                        <a:ext cx="743574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altLang="ko-KR" sz="1200" dirty="0"/>
                          <a:t>airplane</a:t>
                        </a:r>
                        <a:endParaRPr lang="ko-KR" altLang="en-US" sz="1200" dirty="0"/>
                      </a:p>
                    </p:txBody>
                  </p:sp>
                  <p:sp>
                    <p:nvSpPr>
                      <p:cNvPr id="76" name="TextBox 75">
                        <a:extLst>
                          <a:ext uri="{FF2B5EF4-FFF2-40B4-BE49-F238E27FC236}">
                            <a16:creationId xmlns:a16="http://schemas.microsoft.com/office/drawing/2014/main" id="{E4A4A83D-6E6F-D5F1-48D5-33D9A8AFABE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5723056" y="5376018"/>
                        <a:ext cx="837708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altLang="ko-KR" sz="1200" dirty="0"/>
                          <a:t>golf field</a:t>
                        </a:r>
                        <a:endParaRPr lang="ko-KR" altLang="en-US" sz="1200" dirty="0"/>
                      </a:p>
                    </p:txBody>
                  </p:sp>
                </p:grpSp>
                <p:grpSp>
                  <p:nvGrpSpPr>
                    <p:cNvPr id="78" name="그룹 77">
                      <a:extLst>
                        <a:ext uri="{FF2B5EF4-FFF2-40B4-BE49-F238E27FC236}">
                          <a16:creationId xmlns:a16="http://schemas.microsoft.com/office/drawing/2014/main" id="{F239FF7D-93D5-319D-45C6-DC0762A949E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491250" y="4416142"/>
                      <a:ext cx="1986143" cy="1098181"/>
                      <a:chOff x="4439349" y="4554835"/>
                      <a:chExt cx="1986143" cy="1098181"/>
                    </a:xfrm>
                  </p:grpSpPr>
                  <p:grpSp>
                    <p:nvGrpSpPr>
                      <p:cNvPr id="79" name="그룹 78">
                        <a:extLst>
                          <a:ext uri="{FF2B5EF4-FFF2-40B4-BE49-F238E27FC236}">
                            <a16:creationId xmlns:a16="http://schemas.microsoft.com/office/drawing/2014/main" id="{72D5D611-BF51-B1A0-F6A3-D05098290C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39349" y="4554835"/>
                        <a:ext cx="567164" cy="814137"/>
                        <a:chOff x="4439349" y="4554835"/>
                        <a:chExt cx="567164" cy="814137"/>
                      </a:xfrm>
                    </p:grpSpPr>
                    <p:grpSp>
                      <p:nvGrpSpPr>
                        <p:cNvPr id="93" name="그룹 92">
                          <a:extLst>
                            <a:ext uri="{FF2B5EF4-FFF2-40B4-BE49-F238E27FC236}">
                              <a16:creationId xmlns:a16="http://schemas.microsoft.com/office/drawing/2014/main" id="{E1770183-1CCA-407E-62FF-385D91D5DE8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39349" y="4554835"/>
                          <a:ext cx="567164" cy="814137"/>
                          <a:chOff x="1859973" y="2738448"/>
                          <a:chExt cx="817781" cy="1175658"/>
                        </a:xfrm>
                      </p:grpSpPr>
                      <p:sp>
                        <p:nvSpPr>
                          <p:cNvPr id="95" name="직사각형 94">
                            <a:extLst>
                              <a:ext uri="{FF2B5EF4-FFF2-40B4-BE49-F238E27FC236}">
                                <a16:creationId xmlns:a16="http://schemas.microsoft.com/office/drawing/2014/main" id="{65A7DF0E-DDAE-13CF-88FC-71D5EFA6338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973" y="2738448"/>
                            <a:ext cx="225631" cy="1175657"/>
                          </a:xfrm>
                          <a:prstGeom prst="rect">
                            <a:avLst/>
                          </a:prstGeom>
                          <a:solidFill>
                            <a:schemeClr val="bg2">
                              <a:lumMod val="75000"/>
                            </a:schemeClr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ko-KR" altLang="en-US"/>
                          </a:p>
                        </p:txBody>
                      </p:sp>
                      <p:sp>
                        <p:nvSpPr>
                          <p:cNvPr id="96" name="직사각형 95">
                            <a:extLst>
                              <a:ext uri="{FF2B5EF4-FFF2-40B4-BE49-F238E27FC236}">
                                <a16:creationId xmlns:a16="http://schemas.microsoft.com/office/drawing/2014/main" id="{6B520EDF-4E5F-4B26-52D2-A93BC34B1C7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452123" y="2738449"/>
                            <a:ext cx="225631" cy="1175657"/>
                          </a:xfrm>
                          <a:prstGeom prst="rect">
                            <a:avLst/>
                          </a:prstGeom>
                          <a:solidFill>
                            <a:schemeClr val="bg2">
                              <a:lumMod val="75000"/>
                            </a:schemeClr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ko-KR" altLang="en-US"/>
                          </a:p>
                        </p:txBody>
                      </p:sp>
                    </p:grpSp>
                    <p:sp>
                      <p:nvSpPr>
                        <p:cNvPr id="94" name="직사각형 93">
                          <a:extLst>
                            <a:ext uri="{FF2B5EF4-FFF2-40B4-BE49-F238E27FC236}">
                              <a16:creationId xmlns:a16="http://schemas.microsoft.com/office/drawing/2014/main" id="{5A94106F-6B0D-F811-F869-6084002136D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44689" y="4554835"/>
                          <a:ext cx="156484" cy="814136"/>
                        </a:xfrm>
                        <a:prstGeom prst="rect">
                          <a:avLst/>
                        </a:prstGeom>
                        <a:solidFill>
                          <a:schemeClr val="bg2">
                            <a:lumMod val="75000"/>
                          </a:schemeClr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/>
                        </a:p>
                      </p:txBody>
                    </p:sp>
                  </p:grpSp>
                  <p:grpSp>
                    <p:nvGrpSpPr>
                      <p:cNvPr id="80" name="그룹 79">
                        <a:extLst>
                          <a:ext uri="{FF2B5EF4-FFF2-40B4-BE49-F238E27FC236}">
                            <a16:creationId xmlns:a16="http://schemas.microsoft.com/office/drawing/2014/main" id="{74A12481-F59C-7038-8E0F-26ADBC7FBB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146549" y="4561882"/>
                        <a:ext cx="567164" cy="814306"/>
                        <a:chOff x="5349112" y="4057650"/>
                        <a:chExt cx="567164" cy="814306"/>
                      </a:xfrm>
                    </p:grpSpPr>
                    <p:grpSp>
                      <p:nvGrpSpPr>
                        <p:cNvPr id="89" name="그룹 88">
                          <a:extLst>
                            <a:ext uri="{FF2B5EF4-FFF2-40B4-BE49-F238E27FC236}">
                              <a16:creationId xmlns:a16="http://schemas.microsoft.com/office/drawing/2014/main" id="{52048878-3452-0433-8014-1DAE68959F5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349112" y="4057819"/>
                          <a:ext cx="567164" cy="814137"/>
                          <a:chOff x="1859973" y="2738448"/>
                          <a:chExt cx="817781" cy="1175658"/>
                        </a:xfrm>
                      </p:grpSpPr>
                      <p:sp>
                        <p:nvSpPr>
                          <p:cNvPr id="91" name="직사각형 90">
                            <a:extLst>
                              <a:ext uri="{FF2B5EF4-FFF2-40B4-BE49-F238E27FC236}">
                                <a16:creationId xmlns:a16="http://schemas.microsoft.com/office/drawing/2014/main" id="{40CF4519-4ED7-2063-C821-C5E72042E77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973" y="2738448"/>
                            <a:ext cx="225631" cy="1175657"/>
                          </a:xfrm>
                          <a:prstGeom prst="rect">
                            <a:avLst/>
                          </a:prstGeom>
                          <a:solidFill>
                            <a:schemeClr val="bg2">
                              <a:lumMod val="75000"/>
                            </a:schemeClr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ko-KR" altLang="en-US" dirty="0"/>
                          </a:p>
                        </p:txBody>
                      </p:sp>
                      <p:sp>
                        <p:nvSpPr>
                          <p:cNvPr id="92" name="직사각형 91">
                            <a:extLst>
                              <a:ext uri="{FF2B5EF4-FFF2-40B4-BE49-F238E27FC236}">
                                <a16:creationId xmlns:a16="http://schemas.microsoft.com/office/drawing/2014/main" id="{F4FC8DFA-EC8C-0C29-5A95-705E494D5A3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452123" y="2738449"/>
                            <a:ext cx="225631" cy="1175657"/>
                          </a:xfrm>
                          <a:prstGeom prst="rect">
                            <a:avLst/>
                          </a:prstGeom>
                          <a:solidFill>
                            <a:schemeClr val="bg2">
                              <a:lumMod val="75000"/>
                            </a:schemeClr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ko-KR" altLang="en-US" dirty="0"/>
                          </a:p>
                        </p:txBody>
                      </p:sp>
                    </p:grpSp>
                    <p:sp>
                      <p:nvSpPr>
                        <p:cNvPr id="90" name="직사각형 89">
                          <a:extLst>
                            <a:ext uri="{FF2B5EF4-FFF2-40B4-BE49-F238E27FC236}">
                              <a16:creationId xmlns:a16="http://schemas.microsoft.com/office/drawing/2014/main" id="{E55CC38B-74FE-CD25-DACE-9AD70B16B2D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54452" y="4057650"/>
                          <a:ext cx="156484" cy="814136"/>
                        </a:xfrm>
                        <a:prstGeom prst="rect">
                          <a:avLst/>
                        </a:prstGeom>
                        <a:solidFill>
                          <a:schemeClr val="bg2">
                            <a:lumMod val="75000"/>
                          </a:schemeClr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dirty="0"/>
                        </a:p>
                      </p:txBody>
                    </p:sp>
                  </p:grpSp>
                  <p:grpSp>
                    <p:nvGrpSpPr>
                      <p:cNvPr id="81" name="그룹 80">
                        <a:extLst>
                          <a:ext uri="{FF2B5EF4-FFF2-40B4-BE49-F238E27FC236}">
                            <a16:creationId xmlns:a16="http://schemas.microsoft.com/office/drawing/2014/main" id="{3C9CAA65-F3C2-2751-E696-648FAA19E13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858328" y="4561882"/>
                        <a:ext cx="567164" cy="814137"/>
                        <a:chOff x="5349112" y="4941114"/>
                        <a:chExt cx="567164" cy="814137"/>
                      </a:xfrm>
                    </p:grpSpPr>
                    <p:grpSp>
                      <p:nvGrpSpPr>
                        <p:cNvPr id="85" name="그룹 84">
                          <a:extLst>
                            <a:ext uri="{FF2B5EF4-FFF2-40B4-BE49-F238E27FC236}">
                              <a16:creationId xmlns:a16="http://schemas.microsoft.com/office/drawing/2014/main" id="{65807819-2CED-28A8-2545-9DA44B8360B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5349112" y="4941114"/>
                          <a:ext cx="567164" cy="814137"/>
                          <a:chOff x="1859973" y="2738448"/>
                          <a:chExt cx="817781" cy="1175658"/>
                        </a:xfrm>
                      </p:grpSpPr>
                      <p:sp>
                        <p:nvSpPr>
                          <p:cNvPr id="87" name="직사각형 86">
                            <a:extLst>
                              <a:ext uri="{FF2B5EF4-FFF2-40B4-BE49-F238E27FC236}">
                                <a16:creationId xmlns:a16="http://schemas.microsoft.com/office/drawing/2014/main" id="{044D8844-B892-802B-3E0E-6C9F7F2C4D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973" y="2738448"/>
                            <a:ext cx="225631" cy="1175657"/>
                          </a:xfrm>
                          <a:prstGeom prst="rect">
                            <a:avLst/>
                          </a:prstGeom>
                          <a:solidFill>
                            <a:schemeClr val="bg2">
                              <a:lumMod val="75000"/>
                            </a:schemeClr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ko-KR" altLang="en-US" dirty="0"/>
                          </a:p>
                        </p:txBody>
                      </p:sp>
                      <p:sp>
                        <p:nvSpPr>
                          <p:cNvPr id="88" name="직사각형 87">
                            <a:extLst>
                              <a:ext uri="{FF2B5EF4-FFF2-40B4-BE49-F238E27FC236}">
                                <a16:creationId xmlns:a16="http://schemas.microsoft.com/office/drawing/2014/main" id="{04FE4E11-4F5D-5C3A-C58C-A78D0BE4C03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452123" y="2738449"/>
                            <a:ext cx="225631" cy="1175657"/>
                          </a:xfrm>
                          <a:prstGeom prst="rect">
                            <a:avLst/>
                          </a:prstGeom>
                          <a:solidFill>
                            <a:schemeClr val="bg2">
                              <a:lumMod val="75000"/>
                            </a:schemeClr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ko-KR" altLang="en-US" dirty="0"/>
                          </a:p>
                        </p:txBody>
                      </p:sp>
                    </p:grpSp>
                    <p:sp>
                      <p:nvSpPr>
                        <p:cNvPr id="86" name="직사각형 85">
                          <a:extLst>
                            <a:ext uri="{FF2B5EF4-FFF2-40B4-BE49-F238E27FC236}">
                              <a16:creationId xmlns:a16="http://schemas.microsoft.com/office/drawing/2014/main" id="{2DFFBB24-1D73-A9B7-4F25-536ACEEBA0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54452" y="4941114"/>
                          <a:ext cx="156484" cy="814136"/>
                        </a:xfrm>
                        <a:prstGeom prst="rect">
                          <a:avLst/>
                        </a:prstGeom>
                        <a:solidFill>
                          <a:schemeClr val="bg2">
                            <a:lumMod val="75000"/>
                          </a:schemeClr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ko-KR" altLang="en-US" dirty="0"/>
                        </a:p>
                      </p:txBody>
                    </p:sp>
                  </p:grpSp>
                  <p:sp>
                    <p:nvSpPr>
                      <p:cNvPr id="83" name="TextBox 82">
                        <a:extLst>
                          <a:ext uri="{FF2B5EF4-FFF2-40B4-BE49-F238E27FC236}">
                            <a16:creationId xmlns:a16="http://schemas.microsoft.com/office/drawing/2014/main" id="{00DB98F9-ECB3-7036-F1CD-6CAE6D8D1C3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857812" y="5376017"/>
                        <a:ext cx="1157000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altLang="ko-KR" sz="1200" dirty="0"/>
                          <a:t>background</a:t>
                        </a:r>
                        <a:endParaRPr lang="ko-KR" altLang="en-US" sz="1200" dirty="0"/>
                      </a:p>
                    </p:txBody>
                  </p:sp>
                </p:grpSp>
              </p:grpSp>
              <p:grpSp>
                <p:nvGrpSpPr>
                  <p:cNvPr id="105" name="그룹 104">
                    <a:extLst>
                      <a:ext uri="{FF2B5EF4-FFF2-40B4-BE49-F238E27FC236}">
                        <a16:creationId xmlns:a16="http://schemas.microsoft.com/office/drawing/2014/main" id="{C86CB64F-08AA-E6C2-9FAE-D4DD74CA8436}"/>
                      </a:ext>
                    </a:extLst>
                  </p:cNvPr>
                  <p:cNvGrpSpPr/>
                  <p:nvPr/>
                </p:nvGrpSpPr>
                <p:grpSpPr>
                  <a:xfrm>
                    <a:off x="510543" y="3665582"/>
                    <a:ext cx="4520514" cy="2354611"/>
                    <a:chOff x="1362060" y="3645904"/>
                    <a:chExt cx="4520514" cy="2354611"/>
                  </a:xfrm>
                </p:grpSpPr>
                <p:grpSp>
                  <p:nvGrpSpPr>
                    <p:cNvPr id="98" name="그룹 97">
                      <a:extLst>
                        <a:ext uri="{FF2B5EF4-FFF2-40B4-BE49-F238E27FC236}">
                          <a16:creationId xmlns:a16="http://schemas.microsoft.com/office/drawing/2014/main" id="{D48BA2A5-56CE-4237-4DF1-C3656920770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62060" y="3645904"/>
                      <a:ext cx="2008066" cy="2354611"/>
                      <a:chOff x="100680" y="3504605"/>
                      <a:chExt cx="2008066" cy="2354611"/>
                    </a:xfrm>
                  </p:grpSpPr>
                  <p:grpSp>
                    <p:nvGrpSpPr>
                      <p:cNvPr id="27" name="그룹 26">
                        <a:extLst>
                          <a:ext uri="{FF2B5EF4-FFF2-40B4-BE49-F238E27FC236}">
                            <a16:creationId xmlns:a16="http://schemas.microsoft.com/office/drawing/2014/main" id="{F9200290-2E42-3D1E-A85B-A9C6F83C54F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0680" y="3504605"/>
                        <a:ext cx="932069" cy="1182538"/>
                        <a:chOff x="1464174" y="3347311"/>
                        <a:chExt cx="932069" cy="1182538"/>
                      </a:xfrm>
                    </p:grpSpPr>
                    <p:sp>
                      <p:nvSpPr>
                        <p:cNvPr id="21" name="TextBox 20">
                          <a:extLst>
                            <a:ext uri="{FF2B5EF4-FFF2-40B4-BE49-F238E27FC236}">
                              <a16:creationId xmlns:a16="http://schemas.microsoft.com/office/drawing/2014/main" id="{148F33D0-C847-E539-40F5-1F237D27D83B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464175" y="4252850"/>
                          <a:ext cx="914616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en-US" altLang="ko-KR" sz="1200" dirty="0"/>
                            <a:t>ship</a:t>
                          </a:r>
                          <a:endParaRPr lang="ko-KR" altLang="en-US" sz="1200" dirty="0"/>
                        </a:p>
                      </p:txBody>
                    </p:sp>
                    <p:pic>
                      <p:nvPicPr>
                        <p:cNvPr id="23" name="그림 22">
                          <a:extLst>
                            <a:ext uri="{FF2B5EF4-FFF2-40B4-BE49-F238E27FC236}">
                              <a16:creationId xmlns:a16="http://schemas.microsoft.com/office/drawing/2014/main" id="{269FBAD3-C3D8-0B46-904D-3B702C88BEA2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464174" y="3347311"/>
                          <a:ext cx="688986" cy="687600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20" name="그림 19">
                          <a:extLst>
                            <a:ext uri="{FF2B5EF4-FFF2-40B4-BE49-F238E27FC236}">
                              <a16:creationId xmlns:a16="http://schemas.microsoft.com/office/drawing/2014/main" id="{3FE69C1E-86B0-EF69-0773-040EEDDF61FD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568279" y="3455723"/>
                          <a:ext cx="697260" cy="688158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25" name="그림 24">
                          <a:extLst>
                            <a:ext uri="{FF2B5EF4-FFF2-40B4-BE49-F238E27FC236}">
                              <a16:creationId xmlns:a16="http://schemas.microsoft.com/office/drawing/2014/main" id="{30EA13CE-7D90-56F2-E9D1-E920420EBC40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698983" y="3564135"/>
                          <a:ext cx="697260" cy="688158"/>
                        </a:xfrm>
                        <a:prstGeom prst="rect">
                          <a:avLst/>
                        </a:prstGeom>
                      </p:spPr>
                    </p:pic>
                  </p:grpSp>
                  <p:grpSp>
                    <p:nvGrpSpPr>
                      <p:cNvPr id="41" name="그룹 40">
                        <a:extLst>
                          <a:ext uri="{FF2B5EF4-FFF2-40B4-BE49-F238E27FC236}">
                            <a16:creationId xmlns:a16="http://schemas.microsoft.com/office/drawing/2014/main" id="{05AF5E60-08DD-A37D-A082-92F431066AE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127235" y="3504605"/>
                        <a:ext cx="981511" cy="1182538"/>
                        <a:chOff x="1822662" y="2661511"/>
                        <a:chExt cx="981511" cy="1182538"/>
                      </a:xfrm>
                    </p:grpSpPr>
                    <p:grpSp>
                      <p:nvGrpSpPr>
                        <p:cNvPr id="38" name="그룹 37">
                          <a:extLst>
                            <a:ext uri="{FF2B5EF4-FFF2-40B4-BE49-F238E27FC236}">
                              <a16:creationId xmlns:a16="http://schemas.microsoft.com/office/drawing/2014/main" id="{0746BCC5-BA41-6774-148A-5056A154EB2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822662" y="2661511"/>
                          <a:ext cx="981511" cy="1182538"/>
                          <a:chOff x="1822662" y="2661511"/>
                          <a:chExt cx="981511" cy="1182538"/>
                        </a:xfrm>
                      </p:grpSpPr>
                      <p:pic>
                        <p:nvPicPr>
                          <p:cNvPr id="29" name="그림 28">
                            <a:extLst>
                              <a:ext uri="{FF2B5EF4-FFF2-40B4-BE49-F238E27FC236}">
                                <a16:creationId xmlns:a16="http://schemas.microsoft.com/office/drawing/2014/main" id="{CB2395A1-6137-CDE8-0563-E0BD7DBB802E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8"/>
                          <a:stretch>
                            <a:fillRect/>
                          </a:stretch>
                        </p:blipFill>
                        <p:spPr>
                          <a:xfrm>
                            <a:off x="1844589" y="2661511"/>
                            <a:ext cx="683304" cy="684000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33" name="그림 32">
                            <a:extLst>
                              <a:ext uri="{FF2B5EF4-FFF2-40B4-BE49-F238E27FC236}">
                                <a16:creationId xmlns:a16="http://schemas.microsoft.com/office/drawing/2014/main" id="{B5815F04-BAEF-9BC2-C6A6-F86BA188A0A0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8"/>
                          <a:stretch>
                            <a:fillRect/>
                          </a:stretch>
                        </p:blipFill>
                        <p:spPr>
                          <a:xfrm>
                            <a:off x="1975631" y="2775257"/>
                            <a:ext cx="683304" cy="684000"/>
                          </a:xfrm>
                          <a:prstGeom prst="rect">
                            <a:avLst/>
                          </a:prstGeom>
                        </p:spPr>
                      </p:pic>
                      <p:sp>
                        <p:nvSpPr>
                          <p:cNvPr id="37" name="TextBox 36">
                            <a:extLst>
                              <a:ext uri="{FF2B5EF4-FFF2-40B4-BE49-F238E27FC236}">
                                <a16:creationId xmlns:a16="http://schemas.microsoft.com/office/drawing/2014/main" id="{AA7E53F9-F91F-D077-0CB3-51DE2D58277E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1822662" y="3567050"/>
                            <a:ext cx="981511" cy="27699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ctr"/>
                            <a:r>
                              <a:rPr lang="en-US" altLang="ko-KR" sz="1200" dirty="0"/>
                              <a:t>airplane</a:t>
                            </a:r>
                            <a:endParaRPr lang="ko-KR" altLang="en-US" sz="1200" dirty="0"/>
                          </a:p>
                        </p:txBody>
                      </p:sp>
                    </p:grpSp>
                    <p:pic>
                      <p:nvPicPr>
                        <p:cNvPr id="40" name="그림 39">
                          <a:extLst>
                            <a:ext uri="{FF2B5EF4-FFF2-40B4-BE49-F238E27FC236}">
                              <a16:creationId xmlns:a16="http://schemas.microsoft.com/office/drawing/2014/main" id="{D8FF3A7B-123E-6936-46E1-D9E7C733B94D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2085677" y="2878335"/>
                          <a:ext cx="686073" cy="684000"/>
                        </a:xfrm>
                        <a:prstGeom prst="rect">
                          <a:avLst/>
                        </a:prstGeom>
                      </p:spPr>
                    </p:pic>
                  </p:grpSp>
                  <p:grpSp>
                    <p:nvGrpSpPr>
                      <p:cNvPr id="50" name="그룹 49">
                        <a:extLst>
                          <a:ext uri="{FF2B5EF4-FFF2-40B4-BE49-F238E27FC236}">
                            <a16:creationId xmlns:a16="http://schemas.microsoft.com/office/drawing/2014/main" id="{A04CBED9-E06C-586F-6BC2-E28F6490952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01684" y="4676678"/>
                        <a:ext cx="854968" cy="1182538"/>
                        <a:chOff x="2913756" y="2661511"/>
                        <a:chExt cx="854968" cy="1182538"/>
                      </a:xfrm>
                    </p:grpSpPr>
                    <p:pic>
                      <p:nvPicPr>
                        <p:cNvPr id="31" name="그림 30">
                          <a:extLst>
                            <a:ext uri="{FF2B5EF4-FFF2-40B4-BE49-F238E27FC236}">
                              <a16:creationId xmlns:a16="http://schemas.microsoft.com/office/drawing/2014/main" id="{A4A6DDC3-791C-BE47-1F0B-11462791A761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2913756" y="2661511"/>
                          <a:ext cx="684000" cy="684000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45" name="그림 44">
                          <a:extLst>
                            <a:ext uri="{FF2B5EF4-FFF2-40B4-BE49-F238E27FC236}">
                              <a16:creationId xmlns:a16="http://schemas.microsoft.com/office/drawing/2014/main" id="{076D780A-77C6-9173-82D1-F5E9501CEE2D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2986683" y="2765038"/>
                          <a:ext cx="684688" cy="684000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47" name="그림 46">
                          <a:extLst>
                            <a:ext uri="{FF2B5EF4-FFF2-40B4-BE49-F238E27FC236}">
                              <a16:creationId xmlns:a16="http://schemas.microsoft.com/office/drawing/2014/main" id="{CAFD9880-AEE8-CE6F-E3D9-0B784F25F840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3084724" y="2878335"/>
                          <a:ext cx="684000" cy="684000"/>
                        </a:xfrm>
                        <a:prstGeom prst="rect">
                          <a:avLst/>
                        </a:prstGeom>
                      </p:spPr>
                    </p:pic>
                    <p:sp>
                      <p:nvSpPr>
                        <p:cNvPr id="49" name="TextBox 48">
                          <a:extLst>
                            <a:ext uri="{FF2B5EF4-FFF2-40B4-BE49-F238E27FC236}">
                              <a16:creationId xmlns:a16="http://schemas.microsoft.com/office/drawing/2014/main" id="{B1F0930A-69BA-54DA-D575-B187B669F93B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2913756" y="3567050"/>
                          <a:ext cx="837708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en-US" altLang="ko-KR" sz="1200" dirty="0"/>
                            <a:t>golf field</a:t>
                          </a:r>
                          <a:endParaRPr lang="ko-KR" altLang="en-US" sz="1200" dirty="0"/>
                        </a:p>
                      </p:txBody>
                    </p:sp>
                  </p:grpSp>
                </p:grpSp>
                <p:sp>
                  <p:nvSpPr>
                    <p:cNvPr id="66" name="사각형: 둥근 모서리 65">
                      <a:extLst>
                        <a:ext uri="{FF2B5EF4-FFF2-40B4-BE49-F238E27FC236}">
                          <a16:creationId xmlns:a16="http://schemas.microsoft.com/office/drawing/2014/main" id="{19F48D71-2932-6246-392B-E11A02E2FF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2572" y="4198613"/>
                      <a:ext cx="1373222" cy="968747"/>
                    </a:xfrm>
                    <a:prstGeom prst="round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Pretrained</a:t>
                      </a:r>
                    </a:p>
                    <a:p>
                      <a:pPr algn="ctr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DINOv2 </a:t>
                      </a:r>
                      <a:r>
                        <a:rPr lang="en-US" altLang="ko-KR" dirty="0" err="1">
                          <a:solidFill>
                            <a:schemeClr val="tx1"/>
                          </a:solidFill>
                        </a:rPr>
                        <a:t>ViT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cxnSp>
                  <p:nvCxnSpPr>
                    <p:cNvPr id="101" name="직선 화살표 연결선 100">
                      <a:extLst>
                        <a:ext uri="{FF2B5EF4-FFF2-40B4-BE49-F238E27FC236}">
                          <a16:creationId xmlns:a16="http://schemas.microsoft.com/office/drawing/2014/main" id="{06747781-59C6-DCD8-6B5D-76504D71BA5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370126" y="4752909"/>
                      <a:ext cx="465891" cy="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" name="직선 화살표 연결선 101">
                      <a:extLst>
                        <a:ext uri="{FF2B5EF4-FFF2-40B4-BE49-F238E27FC236}">
                          <a16:creationId xmlns:a16="http://schemas.microsoft.com/office/drawing/2014/main" id="{5EF4D686-1F75-CDCE-9E28-30BA20065B61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265794" y="4752909"/>
                      <a:ext cx="616780" cy="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15" name="TextBox 114">
                        <a:extLst>
                          <a:ext uri="{FF2B5EF4-FFF2-40B4-BE49-F238E27FC236}">
                            <a16:creationId xmlns:a16="http://schemas.microsoft.com/office/drawing/2014/main" id="{5EF2434B-B31F-6E60-62AA-F4E68245E50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7261800" y="3979573"/>
                        <a:ext cx="1213639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altLang="ko-KR" sz="12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ko-K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US" altLang="ko-K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</m:oMath>
                          </m:oMathPara>
                        </a14:m>
                        <a:endParaRPr lang="ko-KR" altLang="en-US" sz="1200" dirty="0"/>
                      </a:p>
                    </p:txBody>
                  </p:sp>
                </mc:Choice>
                <mc:Fallback xmlns="">
                  <p:sp>
                    <p:nvSpPr>
                      <p:cNvPr id="115" name="TextBox 114">
                        <a:extLst>
                          <a:ext uri="{FF2B5EF4-FFF2-40B4-BE49-F238E27FC236}">
                            <a16:creationId xmlns:a16="http://schemas.microsoft.com/office/drawing/2014/main" id="{5EF2434B-B31F-6E60-62AA-F4E68245E507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261800" y="3979573"/>
                        <a:ext cx="1213639" cy="276999"/>
                      </a:xfrm>
                      <a:prstGeom prst="rect">
                        <a:avLst/>
                      </a:prstGeom>
                      <a:blipFill>
                        <a:blip r:embed="rId1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ko-KR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19" name="TextBox 118">
                        <a:extLst>
                          <a:ext uri="{FF2B5EF4-FFF2-40B4-BE49-F238E27FC236}">
                            <a16:creationId xmlns:a16="http://schemas.microsoft.com/office/drawing/2014/main" id="{B2540EF3-DD66-D985-F357-E07093EF89A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384775" y="3975273"/>
                        <a:ext cx="1213639" cy="29206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ko-KR" altLang="en-US" sz="1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2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altLang="ko-KR" sz="1200" b="0" i="1" smtClean="0">
                                      <a:latin typeface="Cambria Math" panose="02040503050406030204" pitchFamily="18" charset="0"/>
                                    </a:rPr>
                                    <m:t>𝑏𝑔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ko-KR" altLang="en-US" sz="1200" dirty="0"/>
                      </a:p>
                    </p:txBody>
                  </p:sp>
                </mc:Choice>
                <mc:Fallback xmlns="">
                  <p:sp>
                    <p:nvSpPr>
                      <p:cNvPr id="119" name="TextBox 118">
                        <a:extLst>
                          <a:ext uri="{FF2B5EF4-FFF2-40B4-BE49-F238E27FC236}">
                            <a16:creationId xmlns:a16="http://schemas.microsoft.com/office/drawing/2014/main" id="{B2540EF3-DD66-D985-F357-E07093EF89A6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9384775" y="3975273"/>
                        <a:ext cx="1213639" cy="292068"/>
                      </a:xfrm>
                      <a:prstGeom prst="rect">
                        <a:avLst/>
                      </a:prstGeom>
                      <a:blipFill>
                        <a:blip r:embed="rId13"/>
                        <a:stretch>
                          <a:fillRect b="-208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ko-KR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pic>
              <p:nvPicPr>
                <p:cNvPr id="132" name="그림 131">
                  <a:extLst>
                    <a:ext uri="{FF2B5EF4-FFF2-40B4-BE49-F238E27FC236}">
                      <a16:creationId xmlns:a16="http://schemas.microsoft.com/office/drawing/2014/main" id="{2922B5BF-E0FF-FF7F-9FA7-C31E082955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986614" y="4202301"/>
                  <a:ext cx="452432" cy="369332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2339135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77794-DF5F-8DCF-6284-40691674F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AA226F2-DDFE-E49D-DB7B-F47F3A4F1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D42E21E-E434-979C-5205-1472C83A2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ko-KR" dirty="0" err="1"/>
              <a:t>Instance</a:t>
            </a:r>
            <a:r>
              <a:rPr lang="ko-KR" altLang="ko-KR" dirty="0"/>
              <a:t> </a:t>
            </a:r>
            <a:r>
              <a:rPr lang="ko-KR" altLang="ko-KR" dirty="0" err="1"/>
              <a:t>Reweighting</a:t>
            </a:r>
            <a:r>
              <a:rPr lang="ko-KR" altLang="ko-KR" dirty="0"/>
              <a:t> &amp; </a:t>
            </a:r>
            <a:r>
              <a:rPr lang="en-US" altLang="ko-KR" dirty="0"/>
              <a:t>Class </a:t>
            </a:r>
            <a:r>
              <a:rPr lang="ko-KR" altLang="ko-KR" dirty="0" err="1"/>
              <a:t>Prototype</a:t>
            </a:r>
            <a:r>
              <a:rPr lang="ko-KR" altLang="ko-KR" dirty="0"/>
              <a:t> 생성</a:t>
            </a:r>
            <a:endParaRPr lang="en-US" altLang="ko-KR" dirty="0"/>
          </a:p>
          <a:p>
            <a:pPr lvl="1"/>
            <a:r>
              <a:rPr lang="ko-KR" altLang="en-US" dirty="0"/>
              <a:t>객체 </a:t>
            </a:r>
            <a:r>
              <a:rPr lang="en-US" altLang="ko-KR" dirty="0"/>
              <a:t>feature</a:t>
            </a:r>
            <a:r>
              <a:rPr lang="ko-KR" altLang="en-US" dirty="0"/>
              <a:t>에만 적용</a:t>
            </a:r>
            <a:endParaRPr lang="en-US" altLang="ko-KR" dirty="0"/>
          </a:p>
          <a:p>
            <a:pPr lvl="1"/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3935660-2960-F97F-0D81-3901897844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913" t="2675" r="3195" b="47647"/>
          <a:stretch>
            <a:fillRect/>
          </a:stretch>
        </p:blipFill>
        <p:spPr>
          <a:xfrm>
            <a:off x="5734049" y="1861836"/>
            <a:ext cx="6028328" cy="36074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BC6CEA-962E-4FCD-A02D-3D37792D6AB0}"/>
                  </a:ext>
                </a:extLst>
              </p:cNvPr>
              <p:cNvSpPr txBox="1"/>
              <p:nvPr/>
            </p:nvSpPr>
            <p:spPr>
              <a:xfrm>
                <a:off x="429622" y="1992334"/>
                <a:ext cx="4731777" cy="3197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ko-KR" altLang="en-US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𝑖𝑛𝑠</m:t>
                          </m:r>
                        </m:sub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p>
                      </m:sSubSup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ko-KR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p>
                      </m:sSup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ko-KR" alt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𝑝𝑟𝑜</m:t>
                          </m:r>
                        </m:sub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𝑎𝑣𝑔</m:t>
                          </m:r>
                        </m:sup>
                      </m:sSub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𝐴𝑣𝑔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ko-KR" alt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𝑖𝑛𝑠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p>
                          </m:sSubSup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ko-KR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p>
                      </m:sSup>
                    </m:oMath>
                  </m:oMathPara>
                </a14:m>
                <a:endParaRPr lang="en-US" altLang="ko-KR" sz="2000" dirty="0"/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𝑆𝑜𝑓𝑡𝑚𝑎𝑥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𝑀𝐿𝑃</m:t>
                          </m:r>
                          <m:d>
                            <m:d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ko-KR" alt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  <m:t>𝑖𝑛𝑠</m:t>
                                  </m:r>
                                </m:sub>
                                <m:sup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ko-KR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sup>
                      </m:sSup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ko-KR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sz="200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𝑟𝑜</m:t>
                        </m:r>
                      </m:sub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𝑎𝑡𝑡</m:t>
                        </m:r>
                      </m:sup>
                    </m:sSubSup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ko-KR" altLang="en-US" sz="2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  <m:e>
                        <m:sSub>
                          <m:sSubPr>
                            <m:ctrlPr>
                              <a:rPr lang="ko-KR" alt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sSubSup>
                          <m:sSubSupPr>
                            <m:ctrlPr>
                              <a:rPr lang="ko-KR" altLang="en-US" sz="2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ko-KR" sz="2000" i="1">
                                <a:latin typeface="Cambria Math" panose="02040503050406030204" pitchFamily="18" charset="0"/>
                              </a:rPr>
                              <m:t>𝑖𝑛𝑠</m:t>
                            </m:r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en-US" altLang="ko-KR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ko-KR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endParaRPr lang="en-US" altLang="ko-KR" dirty="0"/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𝑝𝑟𝑜</m:t>
                          </m:r>
                        </m:sub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𝑜𝑏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ko-KR" i="0" smtClean="0">
                          <a:ea typeface="Cambria Math" panose="02040503050406030204" pitchFamily="18" charset="0"/>
                        </a:rPr>
                        <m:t>α</m:t>
                      </m:r>
                      <m:r>
                        <m:rPr>
                          <m:nor/>
                        </m:rPr>
                        <a:rPr lang="en-US" altLang="ko-KR" b="0" i="0" smtClean="0"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ko-KR" b="0" i="0" smtClean="0">
                          <a:ea typeface="Cambria Math" panose="02040503050406030204" pitchFamily="18" charset="0"/>
                        </a:rPr>
                        <m:t>fc</m:t>
                      </m:r>
                      <m:r>
                        <m:rPr>
                          <m:nor/>
                        </m:rPr>
                        <a:rPr lang="en-US" altLang="ko-KR" b="0" i="0" smtClean="0">
                          <a:ea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𝑝𝑟𝑜</m:t>
                          </m:r>
                        </m:sub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𝑎𝑡𝑡</m:t>
                          </m:r>
                        </m:sup>
                      </m:sSub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)+(1−</m:t>
                      </m:r>
                      <m:r>
                        <m:rPr>
                          <m:nor/>
                        </m:rPr>
                        <a:rPr lang="en-US" altLang="ko-KR" i="0">
                          <a:ea typeface="Cambria Math" panose="02040503050406030204" pitchFamily="18" charset="0"/>
                        </a:rPr>
                        <m:t>α</m:t>
                      </m:r>
                      <m:r>
                        <m:rPr>
                          <m:nor/>
                        </m:rPr>
                        <a:rPr lang="en-US" altLang="ko-KR" b="0" i="0" smtClean="0">
                          <a:ea typeface="Cambria Math" panose="02040503050406030204" pitchFamily="18" charset="0"/>
                        </a:rPr>
                        <m:t>)</m:t>
                      </m:r>
                      <m:sSubSup>
                        <m:sSubSup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𝑝𝑟𝑜</m:t>
                          </m:r>
                        </m:sub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𝑎𝑣𝑔</m:t>
                          </m:r>
                        </m:sup>
                      </m:sSubSup>
                    </m:oMath>
                  </m:oMathPara>
                </a14:m>
                <a:endParaRPr lang="en-US" altLang="ko-KR" dirty="0"/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𝑝𝑟𝑜</m:t>
                          </m:r>
                        </m:sub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={</m:t>
                      </m:r>
                      <m:sSubSup>
                        <m:sSubSup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𝑝𝑟𝑜</m:t>
                          </m:r>
                        </m:sub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𝑜</m:t>
                          </m:r>
                          <m:sSup>
                            <m:sSup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p>
                      </m:sSub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𝑖𝑛𝑠</m:t>
                          </m:r>
                        </m:sub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𝑏𝑔</m:t>
                          </m:r>
                        </m:sup>
                      </m:sSub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BC6CEA-962E-4FCD-A02D-3D37792D6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22" y="1992334"/>
                <a:ext cx="4731777" cy="31975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4067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6C68F-9EC3-0BC3-D8A4-4F00E8658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9D34059-647C-262E-DFCC-053BC6711C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5765A4E-40AE-052B-FAC0-8A4424F5B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Domain Prompter</a:t>
            </a:r>
          </a:p>
          <a:p>
            <a:pPr lvl="1"/>
            <a:r>
              <a:rPr lang="ko-KR" altLang="ko-KR" dirty="0"/>
              <a:t>객체 </a:t>
            </a:r>
            <a:r>
              <a:rPr lang="ko-KR" altLang="ko-KR" dirty="0" err="1"/>
              <a:t>Prototype에</a:t>
            </a:r>
            <a:r>
              <a:rPr lang="ko-KR" altLang="ko-KR" dirty="0"/>
              <a:t> 가상의 </a:t>
            </a:r>
            <a:r>
              <a:rPr lang="ko-KR" altLang="ko-KR" dirty="0" err="1"/>
              <a:t>Domain</a:t>
            </a:r>
            <a:r>
              <a:rPr lang="ko-KR" altLang="ko-KR" dirty="0"/>
              <a:t> 변화를 추가</a:t>
            </a:r>
            <a:endParaRPr lang="en-US" altLang="ko-KR" dirty="0"/>
          </a:p>
          <a:p>
            <a:pPr lvl="1"/>
            <a:r>
              <a:rPr lang="ko-KR" altLang="ko-KR" dirty="0" err="1"/>
              <a:t>Appearance가</a:t>
            </a:r>
            <a:r>
              <a:rPr lang="ko-KR" altLang="ko-KR" dirty="0"/>
              <a:t> 변해도 클래스 의미가 유지되도록 학습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311926D-379A-4269-DD86-A84D03AF83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675" t="52644" r="2745"/>
          <a:stretch>
            <a:fillRect/>
          </a:stretch>
        </p:blipFill>
        <p:spPr>
          <a:xfrm>
            <a:off x="6748067" y="2373321"/>
            <a:ext cx="5353955" cy="29933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534C0B-1334-E555-BDE9-4EA4CE55D492}"/>
                  </a:ext>
                </a:extLst>
              </p:cNvPr>
              <p:cNvSpPr txBox="1"/>
              <p:nvPr/>
            </p:nvSpPr>
            <p:spPr>
              <a:xfrm>
                <a:off x="429622" y="2739398"/>
                <a:ext cx="7495178" cy="1852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𝑑𝑜𝑚𝑎𝑖𝑛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,…,</m:t>
                          </m:r>
                          <m:sSup>
                            <m:sSup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altLang="ko-K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ko-KR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𝑑𝑜𝑚</m:t>
                                      </m:r>
                                    </m:sub>
                                  </m:sSub>
                                </m:sub>
                              </m:sSub>
                            </m:sup>
                          </m:sSup>
                        </m:e>
                      </m:d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ko-KR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𝑑𝑜𝑚</m:t>
                              </m:r>
                            </m:sub>
                          </m:sSub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p>
                      </m:sSup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altLang="ko-KR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p>
                      </m:sSub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sup>
                      </m:sSubSup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534C0B-1334-E555-BDE9-4EA4CE55D4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22" y="2739398"/>
                <a:ext cx="7495178" cy="18523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6097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C1C7B-9C60-D642-5B26-0D2EBBDDD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02D1D56-F6B8-489E-530B-8D0E614C66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D970BF9-0DCB-0CA6-2477-99AA36595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Domain Prompter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A8FC72E-7BAD-2BE2-6C37-9D46D9B442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675" t="52644" r="2745"/>
          <a:stretch>
            <a:fillRect/>
          </a:stretch>
        </p:blipFill>
        <p:spPr>
          <a:xfrm>
            <a:off x="6748067" y="2373321"/>
            <a:ext cx="5353955" cy="29933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286D375-0028-1648-7D00-4096579E044E}"/>
                  </a:ext>
                </a:extLst>
              </p:cNvPr>
              <p:cNvSpPr txBox="1"/>
              <p:nvPr/>
            </p:nvSpPr>
            <p:spPr>
              <a:xfrm>
                <a:off x="429622" y="1370248"/>
                <a:ext cx="7495178" cy="3998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 algn="di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𝑑𝑜𝑚𝑎𝑖𝑛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𝑑𝑜𝑚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∑"/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𝑑𝑜𝑚</m:t>
                              </m:r>
                            </m:sub>
                          </m:sSub>
                        </m:sup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𝑙𝑜𝑔</m:t>
                          </m:r>
                          <m:f>
                            <m:f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ko-KR" sz="2000" b="0" i="0" smtClean="0">
                                      <a:latin typeface="Cambria Math" panose="02040503050406030204" pitchFamily="18" charset="0"/>
                                    </a:rPr>
                                    <m:t>exp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  <m:sup>
                                          <m:sSub>
                                            <m:sSubPr>
                                              <m:ctrlPr>
                                                <a:rPr lang="en-US" altLang="ko-KR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ko-KR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𝑑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ko-KR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sup>
                                      </m:sSup>
                                      <m:r>
                                        <a:rPr lang="en-US" altLang="ko-KR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f>
                                        <m:f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p>
                                            <m:sSupPr>
                                              <m:ctrlPr>
                                                <a:rPr lang="en-US" altLang="ko-KR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ko-KR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𝑓</m:t>
                                              </m:r>
                                            </m:e>
                                            <m:sup>
                                              <m:sSub>
                                                <m:sSubPr>
                                                  <m:ctrlPr>
                                                    <a:rPr lang="en-US" altLang="ko-KR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ko-KR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𝑑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ko-KR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𝑖</m:t>
                                                  </m:r>
                                                </m:sub>
                                              </m:sSub>
                                            </m:sup>
                                          </m:sSup>
                                        </m:num>
                                        <m:den>
                                          <m:r>
                                            <m:rPr>
                                              <m:nor/>
                                            </m:rPr>
                                            <a:rPr lang="en-US" altLang="ko-KR" sz="2000" i="0"/>
                                            <m:t>τ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</m:func>
                            </m:num>
                            <m:den>
                              <m:nary>
                                <m:naryPr>
                                  <m:chr m:val="∑"/>
                                  <m:ctrlP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ko-K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𝑑𝑜𝑚</m:t>
                                      </m:r>
                                    </m:sub>
                                  </m:sSub>
                                </m:sup>
                                <m:e>
                                  <m:func>
                                    <m:func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latin typeface="Cambria Math" panose="02040503050406030204" pitchFamily="18" charset="0"/>
                                        </a:rPr>
                                        <m:t>exp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ko-KR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ko-KR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𝑓</m:t>
                                              </m:r>
                                            </m:e>
                                            <m:sup>
                                              <m:sSub>
                                                <m:sSubPr>
                                                  <m:ctrlPr>
                                                    <a:rPr lang="en-US" altLang="ko-KR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ko-KR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𝑑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ko-KR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𝑖</m:t>
                                                  </m:r>
                                                </m:sub>
                                              </m:sSub>
                                            </m:sup>
                                          </m:sSup>
                                          <m: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∙</m:t>
                                          </m:r>
                                          <m:f>
                                            <m:fPr>
                                              <m:ctrlPr>
                                                <a:rPr lang="en-US" altLang="ko-KR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p>
                                                <m:sSupPr>
                                                  <m:ctrlPr>
                                                    <a:rPr lang="en-US" altLang="ko-KR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ko-KR" sz="20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𝑓</m:t>
                                                  </m:r>
                                                </m:e>
                                                <m:sup>
                                                  <m:sSub>
                                                    <m:sSubPr>
                                                      <m:ctrlPr>
                                                        <a:rPr lang="en-US" altLang="ko-KR" sz="2000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altLang="ko-KR" sz="2000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𝑑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altLang="ko-KR" sz="2000" b="0" i="1" smtClean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𝑗</m:t>
                                                      </m:r>
                                                    </m:sub>
                                                  </m:sSub>
                                                </m:sup>
                                              </m:sSup>
                                            </m:num>
                                            <m:den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en-US" altLang="ko-KR" sz="2000" i="0"/>
                                                <m:t>τ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</m:e>
                                  </m:func>
                                </m:e>
                              </m:nary>
                            </m:den>
                          </m:f>
                        </m:e>
                      </m:nary>
                    </m:oMath>
                  </m:oMathPara>
                </a14:m>
                <a:endParaRPr lang="en-US" altLang="ko-KR" sz="2000" b="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𝑝𝑟𝑜𝑡𝑜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𝑙𝑜𝑔</m:t>
                          </m:r>
                          <m:f>
                            <m:f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ko-KR" sz="2000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⁡(</m:t>
                              </m:r>
                              <m:sSubSup>
                                <m:sSubSupPr>
                                  <m:ctrlP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ko-K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ko-K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sup>
                              </m:sSub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Sup>
                                <m:sSubSupPr>
                                  <m:ctrlP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ko-K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ko-K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p>
                              </m:sSub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</m:t>
                              </m:r>
                              <m:r>
                                <m:rPr>
                                  <m:nor/>
                                </m:rPr>
                                <a:rPr lang="en-US" altLang="ko-KR" sz="2000" i="0"/>
                                <m:t>τ</m:t>
                              </m:r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nary>
                                <m:naryPr>
                                  <m:chr m:val="∑"/>
                                  <m:ctrlP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ko-KR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𝑁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sz="2000">
                                      <a:latin typeface="Cambria Math" panose="02040503050406030204" pitchFamily="18" charset="0"/>
                                    </a:rPr>
                                    <m:t>exp</m:t>
                                  </m:r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  <m:t>⁡(</m:t>
                                  </m:r>
                                  <m:sSubSup>
                                    <m:sSubSupPr>
                                      <m:ctrlPr>
                                        <a:rPr lang="en-US" altLang="ko-K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sup>
                                  </m:sSubSup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sSubSup>
                                    <m:sSubSupPr>
                                      <m:ctrlPr>
                                        <a:rPr lang="en-US" altLang="ko-KR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ko-KR" sz="2000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20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</m:sSub>
                                    </m:sup>
                                  </m:sSubSup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altLang="ko-KR" sz="2000" i="0"/>
                                    <m:t>τ</m:t>
                                  </m:r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</m:den>
                          </m:f>
                        </m:e>
                      </m:nary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𝑝𝑟𝑜𝑡𝑜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𝑐𝑙𝑠</m:t>
                              </m:r>
                            </m:sub>
                          </m:sSub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𝐶𝐸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p>
                      </m:sSub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𝑑𝑝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𝑑𝑜𝑚𝑎𝑖𝑛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𝑝𝑟𝑜𝑡𝑜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𝑝𝑟𝑜𝑡𝑜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𝑐𝑙𝑠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286D375-0028-1648-7D00-4096579E04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22" y="1370248"/>
                <a:ext cx="7495178" cy="39985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2003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585CE-3895-2733-09A3-FE648EA1D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F0BD932-D03F-D5E7-C8F8-CD94CB730A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2BEE935-2FD8-D6AC-4B6C-ECEC863B5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ko-KR" dirty="0" err="1"/>
              <a:t>Query</a:t>
            </a:r>
            <a:r>
              <a:rPr lang="ko-KR" altLang="ko-KR" dirty="0"/>
              <a:t> </a:t>
            </a:r>
            <a:r>
              <a:rPr lang="ko-KR" altLang="ko-KR" dirty="0" err="1"/>
              <a:t>Feature</a:t>
            </a:r>
            <a:r>
              <a:rPr lang="ko-KR" altLang="ko-KR" dirty="0"/>
              <a:t> &amp; </a:t>
            </a:r>
            <a:r>
              <a:rPr lang="ko-KR" altLang="ko-KR" dirty="0" err="1"/>
              <a:t>Region</a:t>
            </a:r>
            <a:r>
              <a:rPr lang="ko-KR" altLang="ko-KR" dirty="0"/>
              <a:t> </a:t>
            </a:r>
            <a:r>
              <a:rPr lang="ko-KR" altLang="ko-KR" dirty="0" err="1"/>
              <a:t>Proposal</a:t>
            </a:r>
            <a:r>
              <a:rPr lang="ko-KR" altLang="ko-KR" dirty="0"/>
              <a:t> </a:t>
            </a:r>
            <a:r>
              <a:rPr lang="ko-KR" altLang="ko-KR" dirty="0" err="1"/>
              <a:t>Extraction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456C63F-BDF2-D1A6-57C6-3B26397276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50" t="6389" r="37933" b="58784"/>
          <a:stretch>
            <a:fillRect/>
          </a:stretch>
        </p:blipFill>
        <p:spPr>
          <a:xfrm>
            <a:off x="1885981" y="4299675"/>
            <a:ext cx="8605288" cy="20053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8DCD88C-3593-26CB-E5A4-2CBF8E620AF0}"/>
                  </a:ext>
                </a:extLst>
              </p:cNvPr>
              <p:cNvSpPr txBox="1"/>
              <p:nvPr/>
            </p:nvSpPr>
            <p:spPr>
              <a:xfrm>
                <a:off x="429622" y="1570590"/>
                <a:ext cx="7495178" cy="20162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𝑉𝑖𝑇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𝑅𝑃𝑁</m:t>
                      </m:r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ko-KR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ko-KR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𝑟𝑜𝑖</m:t>
                        </m:r>
                      </m:sub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p>
                    </m:sSubSup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𝑅𝑂𝐼</m:t>
                    </m:r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ko-K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ko-K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sSubSup>
                      <m:sSubSupPr>
                        <m:ctrlPr>
                          <a:rPr lang="ko-KR" alt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𝑟𝑜𝑖</m:t>
                        </m:r>
                      </m:sub>
                      <m:sup>
                        <m:r>
                          <a:rPr lang="en-US" altLang="ko-KR" sz="2000" i="1">
                            <a:latin typeface="Cambria Math" panose="02040503050406030204" pitchFamily="18" charset="0"/>
                          </a:rPr>
                          <m:t>𝑞</m:t>
                        </m:r>
                      </m:sup>
                    </m:sSubSup>
                  </m:oMath>
                </a14:m>
                <a:r>
                  <a:rPr lang="ko-KR" altLang="ko-KR" sz="2000" dirty="0"/>
                  <a:t>∈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ko-KR" alt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endParaRPr lang="en-US" altLang="ko-KR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:endParaRPr lang="en-US" altLang="ko-KR" sz="2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8DCD88C-3593-26CB-E5A4-2CBF8E620A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22" y="1570590"/>
                <a:ext cx="7495178" cy="20162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5310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BB7EC-C2E7-13E5-4FB7-BBCD97E64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A4CD01A-44B2-76E9-9B5C-81BEA9BD54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05B0940-C71A-4F29-B6A3-41C7EC343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Detection &amp; Classification</a:t>
            </a:r>
          </a:p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5A38505-4AA3-3135-F42B-9120CAE6CF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50" t="6389" r="37933" b="58784"/>
          <a:stretch>
            <a:fillRect/>
          </a:stretch>
        </p:blipFill>
        <p:spPr>
          <a:xfrm>
            <a:off x="1885981" y="4299675"/>
            <a:ext cx="8605288" cy="20053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2CBC33-68D0-810E-587E-6E4C4D0889EB}"/>
                  </a:ext>
                </a:extLst>
              </p:cNvPr>
              <p:cNvSpPr txBox="1"/>
              <p:nvPr/>
            </p:nvSpPr>
            <p:spPr>
              <a:xfrm>
                <a:off x="429622" y="1531056"/>
                <a:ext cx="4810035" cy="1963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2000" dirty="0"/>
                  <a:t>Detection head</a:t>
                </a:r>
                <a:endParaRPr lang="en-US" altLang="ko-KR" sz="20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𝐷𝐸𝑇</m:t>
                      </m:r>
                      <m:d>
                        <m:d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ko-KR" alt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𝑝𝑟𝑜</m:t>
                              </m:r>
                            </m:sub>
                            <m: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𝑙𝑜𝑐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𝑏𝑜𝑥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𝑔𝑡</m:t>
                          </m:r>
                        </m:sup>
                      </m:sSup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altLang="ko-KR" sz="2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2CBC33-68D0-810E-587E-6E4C4D0889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22" y="1531056"/>
                <a:ext cx="4810035" cy="19631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B5FC085-BD7B-064C-AFA8-413F7FCF9536}"/>
                  </a:ext>
                </a:extLst>
              </p:cNvPr>
              <p:cNvSpPr txBox="1"/>
              <p:nvPr/>
            </p:nvSpPr>
            <p:spPr>
              <a:xfrm>
                <a:off x="6096000" y="1576774"/>
                <a:ext cx="4810035" cy="19828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2000" dirty="0"/>
                  <a:t>One-vs-Rest Classification head</a:t>
                </a:r>
                <a:endParaRPr lang="en-US" altLang="ko-KR" sz="20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acc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𝐶𝐿𝑆</m:t>
                      </m:r>
                      <m:d>
                        <m:d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ko-KR" alt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𝑟𝑜𝑖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p>
                          </m:sSub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ko-KR" alt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𝑝𝑟𝑜</m:t>
                              </m:r>
                            </m:sub>
                            <m: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𝑐𝑙𝑠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𝐶𝐸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acc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𝑔𝑡</m:t>
                          </m:r>
                        </m:sup>
                      </m:sSup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altLang="ko-KR" sz="2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B5FC085-BD7B-064C-AFA8-413F7FCF95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576774"/>
                <a:ext cx="4810035" cy="19828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3136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9F45D-8CC3-577B-5E1A-9D44B403E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9E3488B-B8EB-787C-8CB6-05F84D9909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F496DB2-AC67-FF7C-D285-CF0C526C3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Loss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6F59329-1715-5E38-5AC8-84E853D936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75" r="37325"/>
          <a:stretch>
            <a:fillRect/>
          </a:stretch>
        </p:blipFill>
        <p:spPr>
          <a:xfrm>
            <a:off x="5410696" y="1805117"/>
            <a:ext cx="6351681" cy="40267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BE6B69-98E6-B932-3AF8-B41C2E4414F8}"/>
                  </a:ext>
                </a:extLst>
              </p:cNvPr>
              <p:cNvSpPr txBox="1"/>
              <p:nvPr/>
            </p:nvSpPr>
            <p:spPr>
              <a:xfrm>
                <a:off x="429622" y="1370248"/>
                <a:ext cx="7495178" cy="589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𝑙𝑜𝑐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𝑐𝑙𝑠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𝑑𝑝</m:t>
                          </m:r>
                        </m:sub>
                      </m:sSub>
                    </m:oMath>
                  </m:oMathPara>
                </a14:m>
                <a:endParaRPr lang="en-US" altLang="ko-KR" sz="2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BE6B69-98E6-B932-3AF8-B41C2E4414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22" y="1370248"/>
                <a:ext cx="7495178" cy="5895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419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07658-9991-C20C-CAD3-595DB44AE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0BB73B4-FA9D-58CD-A3ED-9EF538ED6B8C}"/>
              </a:ext>
            </a:extLst>
          </p:cNvPr>
          <p:cNvSpPr txBox="1"/>
          <p:nvPr/>
        </p:nvSpPr>
        <p:spPr>
          <a:xfrm>
            <a:off x="631596" y="2133312"/>
            <a:ext cx="1092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 dirty="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Experiments</a:t>
            </a:r>
            <a:endParaRPr lang="ko-KR" altLang="en-US" sz="32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BEE128CE-428B-F770-BF70-2B73504186FE}"/>
              </a:ext>
            </a:extLst>
          </p:cNvPr>
          <p:cNvCxnSpPr>
            <a:cxnSpLocks/>
          </p:cNvCxnSpPr>
          <p:nvPr/>
        </p:nvCxnSpPr>
        <p:spPr>
          <a:xfrm>
            <a:off x="1862500" y="2906332"/>
            <a:ext cx="8894400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4359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CA0D3-03A2-DC18-A870-B4F418ACE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CCD5FD5-8D70-5A45-44CB-A44ED98126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Experiments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83C7A32-9799-4E29-6255-26A504BC1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Main results</a:t>
            </a:r>
          </a:p>
          <a:p>
            <a:pPr lvl="1"/>
            <a:r>
              <a:rPr lang="ko-KR" altLang="ko-KR" dirty="0"/>
              <a:t>CD-</a:t>
            </a:r>
            <a:r>
              <a:rPr lang="ko-KR" altLang="ko-KR" dirty="0" err="1"/>
              <a:t>ViTO가</a:t>
            </a:r>
            <a:r>
              <a:rPr lang="ko-KR" altLang="ko-KR" dirty="0"/>
              <a:t> 모든 </a:t>
            </a:r>
            <a:r>
              <a:rPr lang="ko-KR" altLang="ko-KR" dirty="0" err="1"/>
              <a:t>shot에서</a:t>
            </a:r>
            <a:r>
              <a:rPr lang="ko-KR" altLang="ko-KR" dirty="0"/>
              <a:t> 최고 평균 성능 달성 </a:t>
            </a:r>
            <a:endParaRPr lang="en-US" altLang="ko-KR" dirty="0"/>
          </a:p>
          <a:p>
            <a:pPr lvl="1"/>
            <a:r>
              <a:rPr lang="ko-KR" altLang="ko-KR" dirty="0"/>
              <a:t>DE-</a:t>
            </a:r>
            <a:r>
              <a:rPr lang="ko-KR" altLang="ko-KR" dirty="0" err="1"/>
              <a:t>ViT</a:t>
            </a:r>
            <a:r>
              <a:rPr lang="ko-KR" altLang="ko-KR" dirty="0"/>
              <a:t> → DE-</a:t>
            </a:r>
            <a:r>
              <a:rPr lang="ko-KR" altLang="ko-KR" dirty="0" err="1"/>
              <a:t>ViT</a:t>
            </a:r>
            <a:r>
              <a:rPr lang="ko-KR" altLang="ko-KR" dirty="0"/>
              <a:t>-</a:t>
            </a:r>
            <a:r>
              <a:rPr lang="ko-KR" altLang="ko-KR" dirty="0" err="1"/>
              <a:t>FT의</a:t>
            </a:r>
            <a:r>
              <a:rPr lang="ko-KR" altLang="ko-KR" dirty="0"/>
              <a:t> 큰 향상으로 </a:t>
            </a:r>
            <a:r>
              <a:rPr lang="ko-KR" altLang="ko-KR" dirty="0" err="1"/>
              <a:t>Fine-tuning</a:t>
            </a:r>
            <a:r>
              <a:rPr lang="ko-KR" altLang="ko-KR" dirty="0"/>
              <a:t> 필요성 확인 </a:t>
            </a:r>
            <a:endParaRPr lang="en-US" altLang="ko-KR" dirty="0"/>
          </a:p>
          <a:p>
            <a:pPr lvl="1"/>
            <a:r>
              <a:rPr lang="ko-KR" altLang="ko-KR" dirty="0"/>
              <a:t>제안 모듈 적용 시 DE-</a:t>
            </a:r>
            <a:r>
              <a:rPr lang="ko-KR" altLang="ko-KR" dirty="0" err="1"/>
              <a:t>ViT</a:t>
            </a:r>
            <a:r>
              <a:rPr lang="ko-KR" altLang="ko-KR" dirty="0"/>
              <a:t>-FT 대비 최대 </a:t>
            </a:r>
            <a:r>
              <a:rPr lang="en-US" altLang="ko-KR" dirty="0"/>
              <a:t>+4.4 </a:t>
            </a:r>
            <a:r>
              <a:rPr lang="ko-KR" altLang="ko-KR" dirty="0" err="1"/>
              <a:t>mAP</a:t>
            </a:r>
            <a:r>
              <a:rPr lang="ko-KR" altLang="ko-KR" dirty="0"/>
              <a:t> </a:t>
            </a:r>
            <a:endParaRPr lang="en-US" altLang="ko-KR" dirty="0"/>
          </a:p>
          <a:p>
            <a:pPr lvl="1"/>
            <a:r>
              <a:rPr lang="ko-KR" altLang="ko-KR" dirty="0"/>
              <a:t>IB</a:t>
            </a:r>
            <a:r>
              <a:rPr lang="en-US" altLang="ko-KR" dirty="0"/>
              <a:t>(</a:t>
            </a:r>
            <a:r>
              <a:rPr lang="ko-KR" altLang="en-US" dirty="0"/>
              <a:t>경계 불명확성</a:t>
            </a:r>
            <a:r>
              <a:rPr lang="en-US" altLang="ko-KR" dirty="0"/>
              <a:t>)</a:t>
            </a:r>
            <a:r>
              <a:rPr lang="ko-KR" altLang="en-US" dirty="0"/>
              <a:t>가</a:t>
            </a:r>
            <a:r>
              <a:rPr lang="ko-KR" altLang="ko-KR" dirty="0"/>
              <a:t> </a:t>
            </a:r>
            <a:r>
              <a:rPr lang="ko-KR" altLang="ko-KR" dirty="0" err="1"/>
              <a:t>Significant</a:t>
            </a:r>
            <a:r>
              <a:rPr lang="ko-KR" altLang="en-US" dirty="0" err="1"/>
              <a:t>인</a:t>
            </a:r>
            <a:r>
              <a:rPr lang="ko-KR" altLang="ko-KR" dirty="0"/>
              <a:t> NEU-DET</a:t>
            </a:r>
            <a:r>
              <a:rPr lang="en-US" altLang="ko-KR" dirty="0"/>
              <a:t>/</a:t>
            </a:r>
            <a:r>
              <a:rPr lang="ko-KR" altLang="ko-KR" dirty="0" err="1"/>
              <a:t>UODD는</a:t>
            </a:r>
            <a:r>
              <a:rPr lang="ko-KR" altLang="ko-KR" dirty="0"/>
              <a:t> 여전히 어려움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0AA251F-75D9-7BAD-778C-5F6263AF6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6477" y="3283730"/>
            <a:ext cx="4965700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668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D5DF6-48E6-0A69-A44F-320643BE2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C84E675-A448-8E8F-E5F2-3AD0E23B20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Experiments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82BBEE0-4777-F3BF-2845-B51CA7672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2755" cy="5416204"/>
          </a:xfrm>
        </p:spPr>
        <p:txBody>
          <a:bodyPr>
            <a:normAutofit lnSpcReduction="10000"/>
          </a:bodyPr>
          <a:lstStyle/>
          <a:p>
            <a:r>
              <a:rPr lang="en-US" altLang="ko-KR" dirty="0"/>
              <a:t>Ablation Study on Network Modules</a:t>
            </a:r>
          </a:p>
          <a:p>
            <a:pPr marL="876300" lvl="1" indent="-457200">
              <a:buFont typeface="+mj-lt"/>
              <a:buAutoNum type="arabicPeriod"/>
            </a:pPr>
            <a:r>
              <a:rPr lang="en-US" altLang="ko-KR" sz="1700" dirty="0"/>
              <a:t>Zero-shot DE-</a:t>
            </a:r>
            <a:r>
              <a:rPr lang="en-US" altLang="ko-KR" sz="1700" dirty="0" err="1"/>
              <a:t>ViT</a:t>
            </a:r>
            <a:endParaRPr lang="en-US" altLang="ko-KR" sz="1700" dirty="0"/>
          </a:p>
          <a:p>
            <a:pPr marL="1333500" lvl="2" indent="-457200"/>
            <a:r>
              <a:rPr lang="ko-KR" altLang="en-US" sz="1500" dirty="0"/>
              <a:t>전체적으로 낮은 성능</a:t>
            </a:r>
            <a:endParaRPr lang="en-US" altLang="ko-KR" sz="1500" dirty="0"/>
          </a:p>
          <a:p>
            <a:pPr marL="876300" lvl="1" indent="-457200">
              <a:buFont typeface="+mj-lt"/>
              <a:buAutoNum type="arabicPeriod"/>
            </a:pPr>
            <a:r>
              <a:rPr lang="en-US" altLang="ko-KR" sz="1700" dirty="0"/>
              <a:t>Fine-tuning DE-</a:t>
            </a:r>
            <a:r>
              <a:rPr lang="en-US" altLang="ko-KR" sz="1700" dirty="0" err="1"/>
              <a:t>ViT</a:t>
            </a:r>
            <a:endParaRPr lang="en-US" altLang="ko-KR" sz="1700" dirty="0"/>
          </a:p>
          <a:p>
            <a:pPr marL="1333500" lvl="2" indent="-457200"/>
            <a:r>
              <a:rPr lang="ko-KR" altLang="ko-KR" sz="1500" dirty="0"/>
              <a:t>가장 큰 폭의 성능 향상</a:t>
            </a:r>
            <a:endParaRPr lang="en-US" altLang="ko-KR" sz="1500" dirty="0"/>
          </a:p>
          <a:p>
            <a:pPr marL="1333500" lvl="2" indent="-457200"/>
            <a:r>
              <a:rPr lang="ko-KR" altLang="ko-KR" sz="1500" dirty="0"/>
              <a:t>Target </a:t>
            </a:r>
            <a:r>
              <a:rPr lang="ko-KR" altLang="ko-KR" sz="1500" dirty="0" err="1"/>
              <a:t>domain</a:t>
            </a:r>
            <a:r>
              <a:rPr lang="ko-KR" altLang="ko-KR" sz="1500" dirty="0"/>
              <a:t> 적응에서 </a:t>
            </a:r>
            <a:r>
              <a:rPr lang="ko-KR" altLang="ko-KR" sz="1500" dirty="0" err="1"/>
              <a:t>Fine-tuning이</a:t>
            </a:r>
            <a:r>
              <a:rPr lang="ko-KR" altLang="ko-KR" sz="1500" dirty="0"/>
              <a:t> 핵심</a:t>
            </a:r>
            <a:endParaRPr lang="en-US" altLang="ko-KR" sz="1500" dirty="0"/>
          </a:p>
          <a:p>
            <a:pPr marL="876300" lvl="1" indent="-457200">
              <a:buFont typeface="+mj-lt"/>
              <a:buAutoNum type="arabicPeriod"/>
            </a:pPr>
            <a:r>
              <a:rPr lang="en-US" altLang="ko-KR" sz="1700" dirty="0"/>
              <a:t>FT + </a:t>
            </a:r>
            <a:r>
              <a:rPr lang="ko-KR" altLang="ko-KR" sz="1700" dirty="0" err="1"/>
              <a:t>Learnable</a:t>
            </a:r>
            <a:r>
              <a:rPr lang="ko-KR" altLang="ko-KR" sz="1700" dirty="0"/>
              <a:t> </a:t>
            </a:r>
            <a:r>
              <a:rPr lang="ko-KR" altLang="ko-KR" sz="1700" dirty="0" err="1"/>
              <a:t>Instance</a:t>
            </a:r>
            <a:r>
              <a:rPr lang="ko-KR" altLang="ko-KR" sz="1700" dirty="0"/>
              <a:t> </a:t>
            </a:r>
            <a:r>
              <a:rPr lang="ko-KR" altLang="ko-KR" sz="1700" dirty="0" err="1"/>
              <a:t>Features</a:t>
            </a:r>
            <a:endParaRPr lang="en-US" altLang="ko-KR" sz="1700" dirty="0"/>
          </a:p>
          <a:p>
            <a:pPr marL="1333500" lvl="2" indent="-457200"/>
            <a:r>
              <a:rPr lang="ko-KR" altLang="ko-KR" sz="1400" dirty="0"/>
              <a:t>대부분 데이터셋에서 추가적인 성능 향상</a:t>
            </a:r>
            <a:endParaRPr lang="en-US" altLang="ko-KR" sz="1400" dirty="0"/>
          </a:p>
          <a:p>
            <a:pPr marL="1333500" lvl="2" indent="-457200"/>
            <a:r>
              <a:rPr lang="ko-KR" altLang="ko-KR" sz="1400" dirty="0"/>
              <a:t>Target 클래스에 맞게 </a:t>
            </a:r>
            <a:r>
              <a:rPr lang="ko-KR" altLang="ko-KR" sz="1400" dirty="0" err="1"/>
              <a:t>Support</a:t>
            </a:r>
            <a:r>
              <a:rPr lang="ko-KR" altLang="ko-KR" sz="1400" dirty="0"/>
              <a:t> </a:t>
            </a:r>
            <a:r>
              <a:rPr lang="ko-KR" altLang="ko-KR" sz="1400" dirty="0" err="1"/>
              <a:t>feature를</a:t>
            </a:r>
            <a:r>
              <a:rPr lang="ko-KR" altLang="ko-KR" sz="1400" dirty="0"/>
              <a:t> 보정한 효과</a:t>
            </a:r>
            <a:endParaRPr lang="en-US" altLang="ko-KR" sz="1400" dirty="0"/>
          </a:p>
          <a:p>
            <a:pPr marL="876300" lvl="1" indent="-457200">
              <a:buFont typeface="+mj-lt"/>
              <a:buAutoNum type="arabicPeriod"/>
            </a:pPr>
            <a:r>
              <a:rPr lang="en-US" altLang="ko-KR" sz="1700" dirty="0"/>
              <a:t>FT + LIF + </a:t>
            </a:r>
            <a:r>
              <a:rPr lang="ko-KR" altLang="ko-KR" sz="1700" dirty="0" err="1"/>
              <a:t>Instance</a:t>
            </a:r>
            <a:r>
              <a:rPr lang="ko-KR" altLang="ko-KR" sz="1700" dirty="0"/>
              <a:t> </a:t>
            </a:r>
            <a:r>
              <a:rPr lang="ko-KR" altLang="ko-KR" sz="1700" dirty="0" err="1"/>
              <a:t>Reweighting</a:t>
            </a:r>
            <a:endParaRPr lang="en-US" altLang="ko-KR" sz="1700" dirty="0"/>
          </a:p>
          <a:p>
            <a:pPr marL="1333500" lvl="2" indent="-457200"/>
            <a:r>
              <a:rPr lang="ko-KR" altLang="ko-KR" sz="1400" dirty="0"/>
              <a:t>고품질 </a:t>
            </a:r>
            <a:r>
              <a:rPr lang="ko-KR" altLang="ko-KR" sz="1400" dirty="0" err="1"/>
              <a:t>instance를</a:t>
            </a:r>
            <a:r>
              <a:rPr lang="ko-KR" altLang="ko-KR" sz="1400" dirty="0"/>
              <a:t> 더 크게 반영</a:t>
            </a:r>
            <a:endParaRPr lang="en-US" altLang="ko-KR" sz="1400" dirty="0"/>
          </a:p>
          <a:p>
            <a:pPr marL="1333500" lvl="2" indent="-457200"/>
            <a:r>
              <a:rPr lang="ko-KR" altLang="ko-KR" sz="1400" dirty="0" err="1"/>
              <a:t>LIF보다</a:t>
            </a:r>
            <a:r>
              <a:rPr lang="ko-KR" altLang="ko-KR" sz="1400" dirty="0"/>
              <a:t> 향상 폭은 작지만 전반적으로 성능 개선 </a:t>
            </a:r>
            <a:endParaRPr lang="en-US" altLang="ko-KR" sz="1400" dirty="0"/>
          </a:p>
          <a:p>
            <a:pPr marL="876300" lvl="1" indent="-457200">
              <a:buFont typeface="+mj-lt"/>
              <a:buAutoNum type="arabicPeriod"/>
            </a:pPr>
            <a:r>
              <a:rPr lang="en-US" altLang="ko-KR" sz="1700" dirty="0"/>
              <a:t>FT + LIF + IR + Domain Prompter</a:t>
            </a:r>
          </a:p>
          <a:p>
            <a:pPr marL="1333500" lvl="2" indent="-457200"/>
            <a:r>
              <a:rPr lang="ko-KR" altLang="ko-KR" sz="1400" dirty="0" err="1"/>
              <a:t>Domain</a:t>
            </a:r>
            <a:r>
              <a:rPr lang="ko-KR" altLang="ko-KR" sz="1400" dirty="0"/>
              <a:t> 변화에 대한 </a:t>
            </a:r>
            <a:r>
              <a:rPr lang="ko-KR" altLang="ko-KR" sz="1400" dirty="0" err="1"/>
              <a:t>Prototype</a:t>
            </a:r>
            <a:r>
              <a:rPr lang="ko-KR" altLang="ko-KR" sz="1400" dirty="0"/>
              <a:t> 강건성 향상</a:t>
            </a:r>
            <a:endParaRPr lang="en-US" altLang="ko-KR" sz="1400" dirty="0"/>
          </a:p>
          <a:p>
            <a:pPr marL="1333500" lvl="2" indent="-457200"/>
            <a:r>
              <a:rPr lang="ko-KR" altLang="ko-KR" sz="1400" dirty="0"/>
              <a:t>추가적인 성능 개선을 보이지만 데이터셋별 효과 차이 존재</a:t>
            </a:r>
            <a:endParaRPr lang="en-US" altLang="ko-KR" sz="1400" dirty="0"/>
          </a:p>
          <a:p>
            <a:pPr lvl="1"/>
            <a:endParaRPr lang="en-US" altLang="ko-KR" dirty="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6B174286-BEE0-9678-F6A6-825F12377D08}"/>
              </a:ext>
            </a:extLst>
          </p:cNvPr>
          <p:cNvGrpSpPr/>
          <p:nvPr/>
        </p:nvGrpSpPr>
        <p:grpSpPr>
          <a:xfrm>
            <a:off x="6401916" y="1430245"/>
            <a:ext cx="5360461" cy="3997510"/>
            <a:chOff x="6305001" y="2505670"/>
            <a:chExt cx="5360461" cy="3997510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F2F14CF-14D5-4292-79F0-FB684FF6B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05001" y="3225800"/>
              <a:ext cx="5360461" cy="327738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6ECCA5-0D5D-D6CF-0F14-F0DB4A1DA3E7}"/>
                </a:ext>
              </a:extLst>
            </p:cNvPr>
            <p:cNvSpPr txBox="1"/>
            <p:nvPr/>
          </p:nvSpPr>
          <p:spPr>
            <a:xfrm>
              <a:off x="6832600" y="2505670"/>
              <a:ext cx="4762500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300000"/>
                </a:lnSpc>
              </a:pPr>
              <a:r>
                <a:rPr lang="ko-KR" altLang="ko-KR" dirty="0"/>
                <a:t>10-shot </a:t>
              </a:r>
              <a:r>
                <a:rPr lang="ko-KR" altLang="ko-KR" dirty="0" err="1"/>
                <a:t>performance</a:t>
              </a:r>
              <a:r>
                <a:rPr lang="ko-KR" altLang="ko-KR" dirty="0"/>
                <a:t> </a:t>
              </a:r>
              <a:r>
                <a:rPr lang="ko-KR" altLang="ko-KR" dirty="0" err="1"/>
                <a:t>on</a:t>
              </a:r>
              <a:r>
                <a:rPr lang="ko-KR" altLang="ko-KR" dirty="0"/>
                <a:t> </a:t>
              </a:r>
              <a:r>
                <a:rPr lang="ko-KR" altLang="ko-KR" dirty="0" err="1"/>
                <a:t>six</a:t>
              </a:r>
              <a:r>
                <a:rPr lang="ko-KR" altLang="ko-KR" dirty="0"/>
                <a:t> </a:t>
              </a:r>
              <a:r>
                <a:rPr lang="ko-KR" altLang="ko-KR" dirty="0" err="1"/>
                <a:t>target</a:t>
              </a:r>
              <a:r>
                <a:rPr lang="ko-KR" altLang="ko-KR" dirty="0"/>
                <a:t> </a:t>
              </a:r>
              <a:r>
                <a:rPr lang="ko-KR" altLang="ko-KR" dirty="0" err="1"/>
                <a:t>datasets</a:t>
              </a:r>
              <a:endParaRPr lang="en-US" altLang="ko-KR" dirty="0"/>
            </a:p>
            <a:p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96905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912C80E-6507-E8B2-0A9C-67E25F0124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1618416-D87E-B6DE-CDED-D67050D01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50000"/>
              </a:lnSpc>
            </a:pPr>
            <a:r>
              <a:rPr lang="en-US" altLang="ko-KR" dirty="0"/>
              <a:t>Introduction</a:t>
            </a:r>
          </a:p>
          <a:p>
            <a:pPr>
              <a:lnSpc>
                <a:spcPct val="250000"/>
              </a:lnSpc>
            </a:pPr>
            <a:r>
              <a:rPr lang="en-US" altLang="ko-KR" dirty="0"/>
              <a:t>Method</a:t>
            </a:r>
          </a:p>
          <a:p>
            <a:pPr>
              <a:lnSpc>
                <a:spcPct val="250000"/>
              </a:lnSpc>
            </a:pPr>
            <a:r>
              <a:rPr lang="en-US" altLang="ko-KR" dirty="0"/>
              <a:t>Experiments</a:t>
            </a:r>
          </a:p>
          <a:p>
            <a:pPr>
              <a:lnSpc>
                <a:spcPct val="250000"/>
              </a:lnSpc>
            </a:pPr>
            <a:r>
              <a:rPr lang="en-US" altLang="ko-KR" dirty="0"/>
              <a:t>Conclusion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6336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16A91-7B30-B093-74BA-42532C471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495091F-D2B6-4F1C-A000-C6A6891605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Experiments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745A0ED-1576-CA52-80DE-058B23973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ko-KR" dirty="0" err="1"/>
              <a:t>Cosine</a:t>
            </a:r>
            <a:r>
              <a:rPr lang="ko-KR" altLang="ko-KR" dirty="0"/>
              <a:t> </a:t>
            </a:r>
            <a:r>
              <a:rPr lang="en-US" altLang="ko-KR" dirty="0"/>
              <a:t>Similarity</a:t>
            </a:r>
            <a:r>
              <a:rPr lang="ko-KR" altLang="ko-KR" dirty="0"/>
              <a:t> of </a:t>
            </a:r>
            <a:r>
              <a:rPr lang="ko-KR" altLang="ko-KR" dirty="0" err="1"/>
              <a:t>Class</a:t>
            </a:r>
            <a:r>
              <a:rPr lang="ko-KR" altLang="ko-KR" dirty="0"/>
              <a:t> </a:t>
            </a:r>
            <a:r>
              <a:rPr lang="ko-KR" altLang="ko-KR" dirty="0" err="1"/>
              <a:t>Prototypes</a:t>
            </a:r>
            <a:endParaRPr lang="en-US" altLang="ko-KR" dirty="0"/>
          </a:p>
          <a:p>
            <a:pPr lvl="1"/>
            <a:r>
              <a:rPr lang="ko-KR" altLang="ko-KR" dirty="0"/>
              <a:t>실험 설정</a:t>
            </a:r>
            <a:r>
              <a:rPr lang="en-US" altLang="ko-KR" dirty="0"/>
              <a:t> </a:t>
            </a:r>
            <a:r>
              <a:rPr lang="ko-KR" altLang="ko-KR" dirty="0"/>
              <a:t>: 5-shot NEU-DET </a:t>
            </a:r>
            <a:endParaRPr lang="en-US" altLang="ko-KR" dirty="0"/>
          </a:p>
          <a:p>
            <a:pPr lvl="1"/>
            <a:r>
              <a:rPr lang="ko-KR" altLang="ko-KR" dirty="0"/>
              <a:t>초기 고정 </a:t>
            </a:r>
            <a:r>
              <a:rPr lang="ko-KR" altLang="ko-KR" dirty="0" err="1"/>
              <a:t>Prototype과</a:t>
            </a:r>
            <a:r>
              <a:rPr lang="ko-KR" altLang="ko-KR" dirty="0"/>
              <a:t> 학습된 </a:t>
            </a:r>
            <a:r>
              <a:rPr lang="ko-KR" altLang="ko-KR" dirty="0" err="1"/>
              <a:t>Prototype</a:t>
            </a:r>
            <a:r>
              <a:rPr lang="ko-KR" altLang="ko-KR" dirty="0"/>
              <a:t> 비교 </a:t>
            </a:r>
            <a:endParaRPr lang="en-US" altLang="ko-KR" dirty="0"/>
          </a:p>
          <a:p>
            <a:pPr lvl="1"/>
            <a:r>
              <a:rPr lang="ko-KR" altLang="ko-KR" dirty="0"/>
              <a:t>MLIF 적용 후 클래스 간 </a:t>
            </a:r>
            <a:r>
              <a:rPr lang="ko-KR" altLang="ko-KR" dirty="0" err="1"/>
              <a:t>cosine</a:t>
            </a:r>
            <a:r>
              <a:rPr lang="ko-KR" altLang="ko-KR" dirty="0"/>
              <a:t> 값 감소 </a:t>
            </a:r>
            <a:endParaRPr lang="en-US" altLang="ko-KR" dirty="0"/>
          </a:p>
          <a:p>
            <a:pPr lvl="1"/>
            <a:r>
              <a:rPr lang="ko-KR" altLang="ko-KR" dirty="0"/>
              <a:t>서로 비슷했던 클래스 </a:t>
            </a:r>
            <a:r>
              <a:rPr lang="ko-KR" altLang="ko-KR" dirty="0" err="1"/>
              <a:t>Prototype이</a:t>
            </a:r>
            <a:r>
              <a:rPr lang="ko-KR" altLang="ko-KR" dirty="0"/>
              <a:t> 더 명확하게 분리됨</a:t>
            </a:r>
            <a:endParaRPr lang="en-US" altLang="ko-KR" dirty="0"/>
          </a:p>
          <a:p>
            <a:pPr lvl="1"/>
            <a:r>
              <a:rPr lang="ko-KR" altLang="ko-KR" dirty="0" err="1"/>
              <a:t>LIF가</a:t>
            </a:r>
            <a:r>
              <a:rPr lang="ko-KR" altLang="ko-KR" dirty="0"/>
              <a:t> 유사한 클래스의 특징을 서로 분리하여 </a:t>
            </a:r>
            <a:r>
              <a:rPr lang="ko-KR" altLang="ko-KR" dirty="0" err="1"/>
              <a:t>Small</a:t>
            </a:r>
            <a:r>
              <a:rPr lang="ko-KR" altLang="ko-KR" dirty="0"/>
              <a:t> ICV 문제를 완화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ACB53AB-3A80-A1F1-BCD1-3A64CBBC8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120" y="3562540"/>
            <a:ext cx="7931759" cy="316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34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7FADAC8-F676-76DF-5E62-46D5228032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Experiments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70945D3-E927-5FAB-99AE-80955D89A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ko-KR" dirty="0" err="1"/>
              <a:t>Learned</a:t>
            </a:r>
            <a:r>
              <a:rPr lang="ko-KR" altLang="ko-KR" dirty="0"/>
              <a:t> </a:t>
            </a:r>
            <a:r>
              <a:rPr lang="ko-KR" altLang="ko-KR" dirty="0" err="1"/>
              <a:t>Instance</a:t>
            </a:r>
            <a:r>
              <a:rPr lang="ko-KR" altLang="ko-KR" dirty="0"/>
              <a:t> </a:t>
            </a:r>
            <a:r>
              <a:rPr lang="ko-KR" altLang="ko-KR" dirty="0" err="1"/>
              <a:t>Weights</a:t>
            </a:r>
            <a:endParaRPr lang="en-US" altLang="ko-KR" dirty="0"/>
          </a:p>
          <a:p>
            <a:pPr lvl="1"/>
            <a:r>
              <a:rPr lang="ko-KR" altLang="ko-KR" dirty="0"/>
              <a:t>실험 설정</a:t>
            </a:r>
            <a:r>
              <a:rPr lang="en-US" altLang="ko-KR" dirty="0"/>
              <a:t> </a:t>
            </a:r>
            <a:r>
              <a:rPr lang="ko-KR" altLang="ko-KR" dirty="0"/>
              <a:t>: 3개 Target </a:t>
            </a:r>
            <a:r>
              <a:rPr lang="ko-KR" altLang="ko-KR" dirty="0" err="1"/>
              <a:t>Dataset의</a:t>
            </a:r>
            <a:r>
              <a:rPr lang="ko-KR" altLang="ko-KR" dirty="0"/>
              <a:t> 5-shot </a:t>
            </a:r>
            <a:r>
              <a:rPr lang="ko-KR" altLang="ko-KR" dirty="0" err="1"/>
              <a:t>Support</a:t>
            </a:r>
            <a:endParaRPr lang="en-US" altLang="ko-KR" dirty="0"/>
          </a:p>
          <a:p>
            <a:pPr lvl="1"/>
            <a:r>
              <a:rPr lang="ko-KR" altLang="ko-KR" dirty="0"/>
              <a:t>경계가 선명한 객체에 높은 가중치 할당</a:t>
            </a:r>
            <a:endParaRPr lang="en-US" altLang="ko-KR" dirty="0"/>
          </a:p>
          <a:p>
            <a:pPr lvl="1"/>
            <a:r>
              <a:rPr lang="ko-KR" altLang="ko-KR" dirty="0"/>
              <a:t>배경과 혼동되거나 경계가 불분명한 객체에는 낮은 가중치 할당</a:t>
            </a:r>
            <a:endParaRPr lang="en-US" altLang="ko-KR" dirty="0"/>
          </a:p>
          <a:p>
            <a:pPr lvl="1"/>
            <a:r>
              <a:rPr lang="ko-KR" altLang="ko-KR" dirty="0" err="1"/>
              <a:t>IR이</a:t>
            </a:r>
            <a:r>
              <a:rPr lang="ko-KR" altLang="ko-KR" dirty="0"/>
              <a:t> 고품질 </a:t>
            </a:r>
            <a:r>
              <a:rPr lang="ko-KR" altLang="ko-KR" dirty="0" err="1"/>
              <a:t>Support를</a:t>
            </a:r>
            <a:r>
              <a:rPr lang="ko-KR" altLang="ko-KR" dirty="0"/>
              <a:t> </a:t>
            </a:r>
            <a:r>
              <a:rPr lang="ko-KR" altLang="ko-KR" dirty="0" err="1"/>
              <a:t>Prototype에</a:t>
            </a:r>
            <a:r>
              <a:rPr lang="ko-KR" altLang="ko-KR" dirty="0"/>
              <a:t> 더 크게 반영하여 </a:t>
            </a:r>
            <a:r>
              <a:rPr lang="ko-KR" altLang="ko-KR" dirty="0" err="1"/>
              <a:t>Significant</a:t>
            </a:r>
            <a:r>
              <a:rPr lang="ko-KR" altLang="ko-KR" dirty="0"/>
              <a:t> </a:t>
            </a:r>
            <a:r>
              <a:rPr lang="ko-KR" altLang="ko-KR" dirty="0" err="1"/>
              <a:t>IB의</a:t>
            </a:r>
            <a:r>
              <a:rPr lang="ko-KR" altLang="ko-KR" dirty="0"/>
              <a:t> 영향을 감소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DB49F2D-808B-1577-F4D4-784917A4E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700" y="3223204"/>
            <a:ext cx="4835925" cy="337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806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70236-AE2E-8195-29D8-E0D2F29C5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0494D7F-6D14-A12D-7134-8EE4D77F2C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Experiments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79ADD0E-707B-CDCA-EF16-47C2B72C0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ko-KR" dirty="0" err="1"/>
              <a:t>Effect</a:t>
            </a:r>
            <a:r>
              <a:rPr lang="ko-KR" altLang="ko-KR" dirty="0"/>
              <a:t> of </a:t>
            </a:r>
            <a:r>
              <a:rPr lang="ko-KR" altLang="ko-KR" dirty="0" err="1"/>
              <a:t>Domain</a:t>
            </a:r>
            <a:r>
              <a:rPr lang="ko-KR" altLang="ko-KR" dirty="0"/>
              <a:t> </a:t>
            </a:r>
            <a:r>
              <a:rPr lang="ko-KR" altLang="ko-KR" dirty="0" err="1"/>
              <a:t>Prompter</a:t>
            </a:r>
            <a:r>
              <a:rPr lang="ko-KR" altLang="ko-KR" dirty="0"/>
              <a:t> </a:t>
            </a:r>
            <a:r>
              <a:rPr lang="ko-KR" altLang="ko-KR" dirty="0" err="1"/>
              <a:t>in</a:t>
            </a:r>
            <a:r>
              <a:rPr lang="ko-KR" altLang="ko-KR" dirty="0"/>
              <a:t> 1-shot</a:t>
            </a:r>
            <a:endParaRPr lang="en-US" altLang="ko-KR" dirty="0"/>
          </a:p>
          <a:p>
            <a:pPr lvl="1"/>
            <a:r>
              <a:rPr lang="ko-KR" altLang="ko-KR" dirty="0"/>
              <a:t>10-shot보다 </a:t>
            </a:r>
            <a:r>
              <a:rPr lang="ko-KR" altLang="ko-KR" b="1" dirty="0"/>
              <a:t>1-shot에서 효과가 더 크게 나타남</a:t>
            </a:r>
            <a:endParaRPr lang="en-US" altLang="ko-KR" b="1" dirty="0"/>
          </a:p>
          <a:p>
            <a:pPr lvl="1"/>
            <a:r>
              <a:rPr lang="ko-KR" altLang="ko-KR" dirty="0"/>
              <a:t>매우 적은 </a:t>
            </a:r>
            <a:r>
              <a:rPr lang="ko-KR" altLang="ko-KR" dirty="0" err="1"/>
              <a:t>Support만</a:t>
            </a:r>
            <a:r>
              <a:rPr lang="ko-KR" altLang="ko-KR" dirty="0"/>
              <a:t> 존재할 때 가상의 </a:t>
            </a:r>
            <a:r>
              <a:rPr lang="ko-KR" altLang="ko-KR" dirty="0" err="1"/>
              <a:t>Domain</a:t>
            </a:r>
            <a:r>
              <a:rPr lang="ko-KR" altLang="ko-KR" dirty="0"/>
              <a:t> </a:t>
            </a:r>
            <a:r>
              <a:rPr lang="ko-KR" altLang="ko-KR" dirty="0" err="1"/>
              <a:t>perturbation이</a:t>
            </a:r>
            <a:r>
              <a:rPr lang="ko-KR" altLang="ko-KR" dirty="0"/>
              <a:t> 데이터 부족을 보완</a:t>
            </a:r>
            <a:endParaRPr lang="en-US" altLang="ko-KR" dirty="0"/>
          </a:p>
          <a:p>
            <a:pPr lvl="1"/>
            <a:r>
              <a:rPr lang="ko-KR" altLang="ko-KR" dirty="0"/>
              <a:t>대부분 Target </a:t>
            </a:r>
            <a:r>
              <a:rPr lang="ko-KR" altLang="ko-KR" dirty="0" err="1"/>
              <a:t>Dataset에서</a:t>
            </a:r>
            <a:r>
              <a:rPr lang="ko-KR" altLang="ko-KR" dirty="0"/>
              <a:t> 성능 향상</a:t>
            </a:r>
            <a:endParaRPr lang="en-US" altLang="ko-KR" dirty="0"/>
          </a:p>
          <a:p>
            <a:pPr lvl="1"/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298D00B-0712-69EF-3419-A4FF7E586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744" y="3377553"/>
            <a:ext cx="4483456" cy="335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41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F3FF0-BBC0-55F0-BCA1-CF8978E03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68594C9-507C-628A-BDFF-B676EF65FD6A}"/>
              </a:ext>
            </a:extLst>
          </p:cNvPr>
          <p:cNvSpPr txBox="1"/>
          <p:nvPr/>
        </p:nvSpPr>
        <p:spPr>
          <a:xfrm>
            <a:off x="631596" y="2133312"/>
            <a:ext cx="1092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 dirty="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Conclusion</a:t>
            </a:r>
            <a:endParaRPr lang="ko-KR" altLang="en-US" sz="32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BBB39270-6FE9-0CD1-762E-129795BCEEEC}"/>
              </a:ext>
            </a:extLst>
          </p:cNvPr>
          <p:cNvCxnSpPr>
            <a:cxnSpLocks/>
          </p:cNvCxnSpPr>
          <p:nvPr/>
        </p:nvCxnSpPr>
        <p:spPr>
          <a:xfrm>
            <a:off x="1862500" y="2906332"/>
            <a:ext cx="8894400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3817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13ACA-2834-19E0-555B-FC2CF274C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6D942D1-4856-0797-D8D3-533D0FDE7F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Conclusion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9358871-5E91-7840-B7E8-E9E416589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ko-KR" dirty="0"/>
              <a:t>CD-FSOD </a:t>
            </a:r>
            <a:r>
              <a:rPr lang="ko-KR" altLang="ko-KR" dirty="0" err="1"/>
              <a:t>Benchmark</a:t>
            </a:r>
            <a:r>
              <a:rPr lang="ko-KR" altLang="ko-KR" dirty="0"/>
              <a:t> 구축</a:t>
            </a:r>
          </a:p>
          <a:p>
            <a:pPr lvl="1"/>
            <a:r>
              <a:rPr lang="ko-KR" altLang="ko-KR" dirty="0"/>
              <a:t>기존 </a:t>
            </a:r>
            <a:r>
              <a:rPr lang="ko-KR" altLang="ko-KR" dirty="0" err="1"/>
              <a:t>Object</a:t>
            </a:r>
            <a:r>
              <a:rPr lang="ko-KR" altLang="ko-KR" dirty="0"/>
              <a:t> </a:t>
            </a:r>
            <a:r>
              <a:rPr lang="ko-KR" altLang="ko-KR" dirty="0" err="1"/>
              <a:t>Detection</a:t>
            </a:r>
            <a:r>
              <a:rPr lang="ko-KR" altLang="ko-KR" dirty="0"/>
              <a:t> 데이터셋을 재구성 </a:t>
            </a:r>
          </a:p>
          <a:p>
            <a:pPr lvl="1"/>
            <a:r>
              <a:rPr lang="ko-KR" altLang="ko-KR" dirty="0"/>
              <a:t>다양한 Target </a:t>
            </a:r>
            <a:r>
              <a:rPr lang="ko-KR" altLang="ko-KR" dirty="0" err="1"/>
              <a:t>Domain을</a:t>
            </a:r>
            <a:r>
              <a:rPr lang="ko-KR" altLang="ko-KR" dirty="0"/>
              <a:t> 포함하는 새로운 CD-FSOD </a:t>
            </a:r>
            <a:r>
              <a:rPr lang="ko-KR" altLang="ko-KR" dirty="0" err="1"/>
              <a:t>Benchmark</a:t>
            </a:r>
            <a:r>
              <a:rPr lang="ko-KR" altLang="ko-KR" dirty="0"/>
              <a:t> 제안</a:t>
            </a:r>
            <a:endParaRPr lang="en-US" altLang="ko-KR" dirty="0"/>
          </a:p>
          <a:p>
            <a:pPr lvl="1"/>
            <a:endParaRPr lang="en-US" altLang="ko-KR" dirty="0"/>
          </a:p>
          <a:p>
            <a:r>
              <a:rPr lang="ko-KR" altLang="en-US" dirty="0"/>
              <a:t>다양한 </a:t>
            </a:r>
            <a:r>
              <a:rPr lang="en-US" altLang="ko-KR" dirty="0"/>
              <a:t>detection </a:t>
            </a:r>
            <a:r>
              <a:rPr lang="ko-KR" altLang="en-US" dirty="0"/>
              <a:t>방법 분석</a:t>
            </a:r>
            <a:endParaRPr lang="en-US" altLang="ko-KR" dirty="0"/>
          </a:p>
          <a:p>
            <a:pPr lvl="1"/>
            <a:r>
              <a:rPr lang="ko-KR" altLang="ko-KR" dirty="0" err="1"/>
              <a:t>Open-set</a:t>
            </a:r>
            <a:r>
              <a:rPr lang="ko-KR" altLang="ko-KR" dirty="0"/>
              <a:t> </a:t>
            </a:r>
            <a:r>
              <a:rPr lang="ko-KR" altLang="ko-KR" dirty="0" err="1"/>
              <a:t>Detector를</a:t>
            </a:r>
            <a:r>
              <a:rPr lang="ko-KR" altLang="ko-KR" dirty="0"/>
              <a:t> CD-FSOD 환경에서 최초로 체계적으로 분석</a:t>
            </a:r>
            <a:endParaRPr lang="en-US" altLang="ko-KR" dirty="0"/>
          </a:p>
          <a:p>
            <a:pPr lvl="1"/>
            <a:endParaRPr lang="en-US" altLang="ko-KR" dirty="0"/>
          </a:p>
          <a:p>
            <a:r>
              <a:rPr lang="en-US" altLang="ko-KR" dirty="0"/>
              <a:t>CD-</a:t>
            </a:r>
            <a:r>
              <a:rPr lang="en-US" altLang="ko-KR" dirty="0" err="1"/>
              <a:t>ViTO</a:t>
            </a:r>
            <a:r>
              <a:rPr lang="en-US" altLang="ko-KR" dirty="0"/>
              <a:t> </a:t>
            </a:r>
            <a:r>
              <a:rPr lang="ko-KR" altLang="en-US" dirty="0"/>
              <a:t>제안</a:t>
            </a:r>
            <a:endParaRPr lang="en-US" altLang="ko-KR" dirty="0"/>
          </a:p>
          <a:p>
            <a:pPr lvl="1"/>
            <a:r>
              <a:rPr lang="en-US" altLang="ko-KR" dirty="0"/>
              <a:t>DE-</a:t>
            </a:r>
            <a:r>
              <a:rPr lang="en-US" altLang="ko-KR" dirty="0" err="1"/>
              <a:t>ViT</a:t>
            </a:r>
            <a:r>
              <a:rPr lang="en-US" altLang="ko-KR" dirty="0"/>
              <a:t> </a:t>
            </a:r>
            <a:r>
              <a:rPr lang="ko-KR" altLang="en-US" dirty="0"/>
              <a:t>모델에 </a:t>
            </a:r>
            <a:r>
              <a:rPr lang="en-US" altLang="ko-KR" dirty="0"/>
              <a:t>LIF, IR, DP </a:t>
            </a:r>
            <a:r>
              <a:rPr lang="ko-KR" altLang="en-US" dirty="0"/>
              <a:t>모듈을 도입</a:t>
            </a:r>
            <a:endParaRPr lang="en-US" altLang="ko-KR" dirty="0"/>
          </a:p>
          <a:p>
            <a:pPr lvl="1"/>
            <a:r>
              <a:rPr lang="en-US" altLang="ko-KR" dirty="0"/>
              <a:t>Target Domain </a:t>
            </a:r>
            <a:r>
              <a:rPr lang="ko-KR" altLang="en-US" dirty="0"/>
              <a:t>실험을 통해 각 모듈의 효과 검증</a:t>
            </a:r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4037336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2109-6BBB-9D68-E82E-226C1A2BA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8137CA8-3544-C84E-5980-1865EC085A64}"/>
              </a:ext>
            </a:extLst>
          </p:cNvPr>
          <p:cNvSpPr txBox="1"/>
          <p:nvPr/>
        </p:nvSpPr>
        <p:spPr>
          <a:xfrm>
            <a:off x="631596" y="2133312"/>
            <a:ext cx="1092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 dirty="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Introduction</a:t>
            </a:r>
            <a:endParaRPr lang="ko-KR" altLang="en-US" sz="32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1AD95AA7-AED0-4485-E012-55E2141CC8F5}"/>
              </a:ext>
            </a:extLst>
          </p:cNvPr>
          <p:cNvCxnSpPr>
            <a:cxnSpLocks/>
          </p:cNvCxnSpPr>
          <p:nvPr/>
        </p:nvCxnSpPr>
        <p:spPr>
          <a:xfrm>
            <a:off x="1862500" y="2906332"/>
            <a:ext cx="8894400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079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ACA1C4E-DF9D-47AF-1907-A26B177DB7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79DAABA-B21C-64C4-504A-C2C84D448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FSOD : Few-shot Object Detection</a:t>
            </a:r>
          </a:p>
          <a:p>
            <a:pPr lvl="1"/>
            <a:r>
              <a:rPr lang="ko-KR" altLang="en-US" dirty="0"/>
              <a:t>적은 수의 데이터만으로 새로운 객체를 탐지하는 기술</a:t>
            </a:r>
            <a:endParaRPr lang="en-US" altLang="ko-KR" dirty="0"/>
          </a:p>
          <a:p>
            <a:pPr lvl="1"/>
            <a:endParaRPr lang="en-US" altLang="ko-KR" dirty="0"/>
          </a:p>
          <a:p>
            <a:r>
              <a:rPr lang="en-US" altLang="ko-KR" dirty="0"/>
              <a:t>FSOD</a:t>
            </a:r>
            <a:r>
              <a:rPr lang="ko-KR" altLang="en-US" dirty="0"/>
              <a:t>의 한계</a:t>
            </a:r>
            <a:endParaRPr lang="en-US" altLang="ko-KR" dirty="0"/>
          </a:p>
          <a:p>
            <a:pPr lvl="1"/>
            <a:r>
              <a:rPr lang="ko-KR" altLang="ko-KR" dirty="0"/>
              <a:t>기존 모델은 학습 데이터와 테스트 데이터의 환경이 비슷하다고 가정</a:t>
            </a:r>
            <a:endParaRPr lang="en-US" altLang="ko-KR" dirty="0"/>
          </a:p>
          <a:p>
            <a:pPr lvl="1"/>
            <a:r>
              <a:rPr lang="ko-KR" altLang="ko-KR" dirty="0"/>
              <a:t>실제 환경에서는 자연영상으로 학습한 모델을 </a:t>
            </a:r>
            <a:r>
              <a:rPr lang="ko-KR" altLang="ko-KR" dirty="0" err="1"/>
              <a:t>X-ray</a:t>
            </a:r>
            <a:r>
              <a:rPr lang="en-US" altLang="ko-KR" dirty="0"/>
              <a:t>, </a:t>
            </a:r>
            <a:r>
              <a:rPr lang="ko-KR" altLang="ko-KR" dirty="0"/>
              <a:t>수중</a:t>
            </a:r>
            <a:r>
              <a:rPr lang="en-US" altLang="ko-KR" dirty="0"/>
              <a:t>, </a:t>
            </a:r>
            <a:r>
              <a:rPr lang="ko-KR" altLang="ko-KR" dirty="0"/>
              <a:t>항공 영상 등</a:t>
            </a:r>
            <a:r>
              <a:rPr lang="en-US" altLang="ko-KR" dirty="0"/>
              <a:t> </a:t>
            </a:r>
            <a:r>
              <a:rPr lang="ko-KR" altLang="en-US" dirty="0"/>
              <a:t>새로운 환경에</a:t>
            </a:r>
            <a:r>
              <a:rPr lang="ko-KR" altLang="ko-KR" dirty="0"/>
              <a:t> 적용해야 함</a:t>
            </a:r>
            <a:endParaRPr lang="en-US" altLang="ko-KR" dirty="0"/>
          </a:p>
          <a:p>
            <a:pPr lvl="1"/>
            <a:r>
              <a:rPr lang="ko-KR" altLang="ko-KR" dirty="0"/>
              <a:t>이때 영상의 색상, 배경, 촬영 방식이 달라지면서 성능이 크게 하락</a:t>
            </a:r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6D46802-DAEE-1156-D65E-E3790C5C12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1128" y="4019154"/>
            <a:ext cx="4429743" cy="283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63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65E3B-AFE7-70E9-6A37-2558252D1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4CE80B1-D7FA-05A0-6B63-8A91B392E3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20C01FF-05B2-202F-EDF5-9F69B631D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ko-KR" b="1" dirty="0"/>
              <a:t>DE-</a:t>
            </a:r>
            <a:r>
              <a:rPr lang="ko-KR" altLang="ko-KR" b="1" dirty="0" err="1"/>
              <a:t>ViT의</a:t>
            </a:r>
            <a:r>
              <a:rPr lang="ko-KR" altLang="ko-KR" b="1" dirty="0"/>
              <a:t> </a:t>
            </a:r>
            <a:r>
              <a:rPr lang="ko-KR" altLang="ko-KR" b="1" dirty="0" err="1"/>
              <a:t>Cross-Domain</a:t>
            </a:r>
            <a:r>
              <a:rPr lang="ko-KR" altLang="ko-KR" b="1" dirty="0"/>
              <a:t> 성능 저하</a:t>
            </a:r>
            <a:endParaRPr lang="en-US" altLang="ko-KR" b="1" dirty="0"/>
          </a:p>
          <a:p>
            <a:pPr lvl="1"/>
            <a:r>
              <a:rPr lang="ko-KR" altLang="ko-KR" dirty="0"/>
              <a:t>DE-</a:t>
            </a:r>
            <a:r>
              <a:rPr lang="ko-KR" altLang="ko-KR" dirty="0" err="1"/>
              <a:t>ViT는</a:t>
            </a:r>
            <a:r>
              <a:rPr lang="ko-KR" altLang="ko-KR" dirty="0"/>
              <a:t> 새로운 클래스도 탐지할 수 있는 강력한 </a:t>
            </a:r>
            <a:r>
              <a:rPr lang="ko-KR" altLang="ko-KR" dirty="0" err="1"/>
              <a:t>Open-Set</a:t>
            </a:r>
            <a:r>
              <a:rPr lang="ko-KR" altLang="ko-KR" dirty="0"/>
              <a:t> </a:t>
            </a:r>
            <a:r>
              <a:rPr lang="ko-KR" altLang="ko-KR" dirty="0" err="1"/>
              <a:t>Detector</a:t>
            </a:r>
            <a:endParaRPr lang="en-US" altLang="ko-KR" dirty="0"/>
          </a:p>
          <a:p>
            <a:pPr lvl="1"/>
            <a:r>
              <a:rPr lang="en-US" altLang="ko-KR" dirty="0"/>
              <a:t>COCO Novel set</a:t>
            </a:r>
            <a:r>
              <a:rPr lang="ko-KR" altLang="en-US" dirty="0"/>
              <a:t>에서 </a:t>
            </a:r>
            <a:r>
              <a:rPr lang="ko-KR" altLang="ko-KR" dirty="0"/>
              <a:t>높은 성능을 보임 </a:t>
            </a:r>
            <a:endParaRPr lang="en-US" altLang="ko-KR" dirty="0"/>
          </a:p>
          <a:p>
            <a:pPr lvl="1"/>
            <a:r>
              <a:rPr lang="ko-KR" altLang="en-US" dirty="0"/>
              <a:t>다</a:t>
            </a:r>
            <a:r>
              <a:rPr lang="ko-KR" altLang="ko-KR" dirty="0"/>
              <a:t>른 도메인으로 이동하면 성능이 급격히 하락</a:t>
            </a:r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827172F-416C-FEEA-DDF3-4DA848DAA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970" y="2997459"/>
            <a:ext cx="5430008" cy="373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17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5033DF8-C4E5-950A-0777-A129D3E304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D5FC2EE-A4BA-8982-1310-E30771ECB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CD-FSOD : Cross-Domain Few-Shot Object Detection</a:t>
            </a:r>
          </a:p>
          <a:p>
            <a:pPr lvl="1"/>
            <a:r>
              <a:rPr lang="ko-KR" altLang="en-US" dirty="0"/>
              <a:t>규칙</a:t>
            </a:r>
            <a:endParaRPr lang="en-US" altLang="ko-KR" dirty="0"/>
          </a:p>
          <a:p>
            <a:pPr lvl="2"/>
            <a:r>
              <a:rPr lang="ko-KR" altLang="ko-KR" dirty="0" err="1"/>
              <a:t>Source</a:t>
            </a:r>
            <a:r>
              <a:rPr lang="ko-KR" altLang="ko-KR" dirty="0"/>
              <a:t> </a:t>
            </a:r>
            <a:r>
              <a:rPr lang="ko-KR" altLang="ko-KR" dirty="0" err="1"/>
              <a:t>Domain</a:t>
            </a:r>
            <a:endParaRPr lang="en-US" altLang="ko-KR" dirty="0"/>
          </a:p>
          <a:p>
            <a:pPr lvl="3"/>
            <a:r>
              <a:rPr lang="ko-KR" altLang="ko-KR" dirty="0"/>
              <a:t>대규모 </a:t>
            </a:r>
            <a:r>
              <a:rPr lang="ko-KR" altLang="en-US" dirty="0"/>
              <a:t>자연 이미지 </a:t>
            </a:r>
            <a:r>
              <a:rPr lang="ko-KR" altLang="ko-KR" dirty="0"/>
              <a:t>데이터로 객체 탐지 모델을 사전 학습</a:t>
            </a:r>
            <a:endParaRPr lang="en-US" altLang="ko-KR" dirty="0"/>
          </a:p>
          <a:p>
            <a:pPr lvl="3"/>
            <a:r>
              <a:rPr lang="ko-KR" altLang="en-US" dirty="0"/>
              <a:t>다양한 물체를 학습해 기본적인 객체 탐지 능력을 학습</a:t>
            </a:r>
            <a:endParaRPr lang="en-US" altLang="ko-KR" dirty="0"/>
          </a:p>
          <a:p>
            <a:pPr lvl="2"/>
            <a:r>
              <a:rPr lang="ko-KR" altLang="ko-KR" dirty="0"/>
              <a:t>Target </a:t>
            </a:r>
            <a:r>
              <a:rPr lang="ko-KR" altLang="ko-KR" dirty="0" err="1"/>
              <a:t>Domain</a:t>
            </a:r>
            <a:endParaRPr lang="en-US" altLang="ko-KR" dirty="0"/>
          </a:p>
          <a:p>
            <a:pPr lvl="3"/>
            <a:r>
              <a:rPr lang="ko-KR" altLang="ko-KR" dirty="0" err="1"/>
              <a:t>Source</a:t>
            </a:r>
            <a:r>
              <a:rPr lang="en-US" altLang="ko-KR" dirty="0"/>
              <a:t> Domain</a:t>
            </a:r>
            <a:r>
              <a:rPr lang="ko-KR" altLang="en-US" dirty="0"/>
              <a:t>과</a:t>
            </a:r>
            <a:r>
              <a:rPr lang="ko-KR" altLang="ko-KR" dirty="0"/>
              <a:t> 시각적 특성이 다른 새로운</a:t>
            </a:r>
            <a:r>
              <a:rPr lang="en-US" altLang="ko-KR" dirty="0"/>
              <a:t> Domain</a:t>
            </a:r>
          </a:p>
          <a:p>
            <a:pPr lvl="3"/>
            <a:r>
              <a:rPr lang="ko-KR" altLang="ko-KR" dirty="0"/>
              <a:t>클래스당 </a:t>
            </a:r>
            <a:r>
              <a:rPr lang="ko-KR" altLang="ko-KR" dirty="0" err="1"/>
              <a:t>K장의</a:t>
            </a:r>
            <a:r>
              <a:rPr lang="ko-KR" altLang="ko-KR" dirty="0"/>
              <a:t> </a:t>
            </a:r>
            <a:r>
              <a:rPr lang="ko-KR" altLang="ko-KR" dirty="0" err="1"/>
              <a:t>support</a:t>
            </a:r>
            <a:r>
              <a:rPr lang="ko-KR" altLang="ko-KR" dirty="0"/>
              <a:t> </a:t>
            </a:r>
            <a:r>
              <a:rPr lang="ko-KR" altLang="ko-KR" dirty="0" err="1"/>
              <a:t>image만</a:t>
            </a:r>
            <a:r>
              <a:rPr lang="ko-KR" altLang="ko-KR" dirty="0"/>
              <a:t> 제공</a:t>
            </a:r>
            <a:endParaRPr lang="en-US" altLang="ko-KR" dirty="0"/>
          </a:p>
          <a:p>
            <a:pPr lvl="3"/>
            <a:endParaRPr lang="en-US" altLang="ko-KR" dirty="0"/>
          </a:p>
          <a:p>
            <a:pPr lvl="1"/>
            <a:r>
              <a:rPr lang="ko-KR" altLang="en-US" dirty="0"/>
              <a:t>목표</a:t>
            </a:r>
            <a:endParaRPr lang="en-US" altLang="ko-KR" dirty="0"/>
          </a:p>
          <a:p>
            <a:pPr lvl="2"/>
            <a:r>
              <a:rPr lang="ko-KR" altLang="en-US" dirty="0"/>
              <a:t>소량의 데이터로 클래스와 도메인 특징을 학습</a:t>
            </a:r>
            <a:endParaRPr lang="en-US" altLang="ko-KR" dirty="0"/>
          </a:p>
          <a:p>
            <a:pPr lvl="2"/>
            <a:r>
              <a:rPr lang="en-US" altLang="ko-KR" dirty="0"/>
              <a:t>target domain</a:t>
            </a:r>
            <a:r>
              <a:rPr lang="ko-KR" altLang="en-US" dirty="0"/>
              <a:t>에서 물체를 탐지</a:t>
            </a:r>
            <a:endParaRPr lang="en-US" altLang="ko-KR" dirty="0"/>
          </a:p>
          <a:p>
            <a:pPr lvl="2"/>
            <a:endParaRPr lang="en-US" altLang="ko-KR" dirty="0"/>
          </a:p>
          <a:p>
            <a:pPr lvl="2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A363F0F-5771-7AB0-891D-5E8C31B8D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2985" y="3752603"/>
            <a:ext cx="4519782" cy="283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22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5355D-3AD2-8EB4-9ACE-BB08C1C46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8FBA500-79A0-5420-693F-7C54FE49F0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91D65CF-AC9A-1122-5359-9A4DBA297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ko-KR" b="1" dirty="0" err="1"/>
              <a:t>Challenges</a:t>
            </a:r>
            <a:r>
              <a:rPr lang="en-US" altLang="ko-KR" b="1" dirty="0"/>
              <a:t> in Domain-Shift</a:t>
            </a:r>
          </a:p>
          <a:p>
            <a:pPr lvl="1"/>
            <a:r>
              <a:rPr lang="ko-KR" altLang="ko-KR" dirty="0" err="1"/>
              <a:t>Small</a:t>
            </a:r>
            <a:r>
              <a:rPr lang="ko-KR" altLang="ko-KR" dirty="0"/>
              <a:t> </a:t>
            </a:r>
            <a:r>
              <a:rPr lang="ko-KR" altLang="ko-KR" dirty="0" err="1"/>
              <a:t>Inter-Class</a:t>
            </a:r>
            <a:r>
              <a:rPr lang="ko-KR" altLang="ko-KR" dirty="0"/>
              <a:t> </a:t>
            </a:r>
            <a:r>
              <a:rPr lang="ko-KR" altLang="ko-KR" dirty="0" err="1"/>
              <a:t>Variance</a:t>
            </a:r>
            <a:r>
              <a:rPr lang="en-US" altLang="ko-KR" dirty="0"/>
              <a:t> </a:t>
            </a:r>
            <a:endParaRPr lang="ko-KR" altLang="ko-KR" dirty="0"/>
          </a:p>
          <a:p>
            <a:pPr lvl="2"/>
            <a:r>
              <a:rPr lang="ko-KR" altLang="ko-KR" dirty="0"/>
              <a:t>서로 다른 클래스의 외형이 </a:t>
            </a:r>
            <a:r>
              <a:rPr lang="ko-KR" altLang="ko-KR" dirty="0" err="1"/>
              <a:t>비슷해져</a:t>
            </a:r>
            <a:r>
              <a:rPr lang="ko-KR" altLang="ko-KR" dirty="0"/>
              <a:t> 구분하기 어려움</a:t>
            </a:r>
          </a:p>
          <a:p>
            <a:pPr lvl="2"/>
            <a:r>
              <a:rPr lang="ko-KR" altLang="ko-KR" dirty="0"/>
              <a:t>예:</a:t>
            </a:r>
            <a:r>
              <a:rPr lang="en-US" altLang="ko-KR" dirty="0"/>
              <a:t> </a:t>
            </a:r>
            <a:r>
              <a:rPr lang="ko-KR" altLang="ko-KR" dirty="0" err="1"/>
              <a:t>X-ray에서</a:t>
            </a:r>
            <a:r>
              <a:rPr lang="ko-KR" altLang="ko-KR" dirty="0"/>
              <a:t> </a:t>
            </a:r>
            <a:r>
              <a:rPr lang="en-US" altLang="ko-KR" dirty="0"/>
              <a:t>Wrench</a:t>
            </a:r>
            <a:r>
              <a:rPr lang="ko-KR" altLang="en-US" dirty="0"/>
              <a:t>와</a:t>
            </a:r>
            <a:r>
              <a:rPr lang="ko-KR" altLang="ko-KR" b="1" dirty="0"/>
              <a:t> </a:t>
            </a:r>
            <a:r>
              <a:rPr lang="en-US" altLang="ko-KR" dirty="0"/>
              <a:t>Plier</a:t>
            </a:r>
            <a:r>
              <a:rPr lang="ko-KR" altLang="ko-KR" dirty="0"/>
              <a:t>가 비슷한 금속 도구 형태로 나타남</a:t>
            </a:r>
            <a:endParaRPr lang="en-US" altLang="ko-KR" dirty="0"/>
          </a:p>
          <a:p>
            <a:pPr lvl="2"/>
            <a:endParaRPr lang="en-US" altLang="ko-KR" dirty="0"/>
          </a:p>
          <a:p>
            <a:pPr lvl="1"/>
            <a:r>
              <a:rPr lang="en-US" altLang="ko-KR" dirty="0"/>
              <a:t>Significant </a:t>
            </a:r>
            <a:r>
              <a:rPr lang="ko-KR" altLang="ko-KR" dirty="0" err="1"/>
              <a:t>Indefinable</a:t>
            </a:r>
            <a:r>
              <a:rPr lang="ko-KR" altLang="ko-KR" dirty="0"/>
              <a:t> </a:t>
            </a:r>
            <a:r>
              <a:rPr lang="ko-KR" altLang="ko-KR" dirty="0" err="1"/>
              <a:t>Boundaries</a:t>
            </a:r>
            <a:endParaRPr lang="ko-KR" altLang="ko-KR" dirty="0"/>
          </a:p>
          <a:p>
            <a:pPr lvl="2"/>
            <a:r>
              <a:rPr lang="ko-KR" altLang="ko-KR" dirty="0"/>
              <a:t>객체와 배경의 경계가 불분명해 정확한 위치를 찾기 어려움</a:t>
            </a:r>
          </a:p>
          <a:p>
            <a:pPr lvl="2"/>
            <a:r>
              <a:rPr lang="ko-KR" altLang="ko-KR" dirty="0"/>
              <a:t>예: </a:t>
            </a:r>
            <a:r>
              <a:rPr lang="ko-KR" altLang="ko-KR" dirty="0" err="1"/>
              <a:t>X-ray에서</a:t>
            </a:r>
            <a:r>
              <a:rPr lang="ko-KR" altLang="ko-KR" dirty="0"/>
              <a:t> 물체가 배경이나 다른 물체와 겹치는 경우</a:t>
            </a:r>
            <a:endParaRPr lang="en-US" altLang="ko-KR" dirty="0"/>
          </a:p>
          <a:p>
            <a:pPr lvl="2"/>
            <a:endParaRPr lang="ko-KR" altLang="ko-KR" dirty="0"/>
          </a:p>
          <a:p>
            <a:pPr lvl="1"/>
            <a:r>
              <a:rPr lang="ko-KR" altLang="ko-KR" dirty="0" err="1"/>
              <a:t>Changing</a:t>
            </a:r>
            <a:r>
              <a:rPr lang="ko-KR" altLang="ko-KR" dirty="0"/>
              <a:t> </a:t>
            </a:r>
            <a:r>
              <a:rPr lang="ko-KR" altLang="ko-KR" dirty="0" err="1"/>
              <a:t>Appearances</a:t>
            </a:r>
            <a:endParaRPr lang="ko-KR" altLang="ko-KR" dirty="0"/>
          </a:p>
          <a:p>
            <a:pPr lvl="2"/>
            <a:r>
              <a:rPr lang="ko-KR" altLang="ko-KR" dirty="0"/>
              <a:t>도메인마다 </a:t>
            </a:r>
            <a:r>
              <a:rPr lang="ko-KR" altLang="ko-KR" dirty="0" err="1"/>
              <a:t>색상·질감·촬영</a:t>
            </a:r>
            <a:r>
              <a:rPr lang="ko-KR" altLang="ko-KR" dirty="0"/>
              <a:t> 방식이 달라 같은 객체도 다르게 나타남</a:t>
            </a:r>
          </a:p>
          <a:p>
            <a:pPr lvl="2"/>
            <a:r>
              <a:rPr lang="ko-KR" altLang="ko-KR" dirty="0"/>
              <a:t>예: 자연영상과 </a:t>
            </a:r>
            <a:r>
              <a:rPr lang="ko-KR" altLang="ko-KR" dirty="0" err="1"/>
              <a:t>X-ray에서</a:t>
            </a:r>
            <a:r>
              <a:rPr lang="ko-KR" altLang="ko-KR" dirty="0"/>
              <a:t> 표현되는 칼의 모습</a:t>
            </a:r>
          </a:p>
        </p:txBody>
      </p:sp>
    </p:spTree>
    <p:extLst>
      <p:ext uri="{BB962C8B-B14F-4D97-AF65-F5344CB8AC3E}">
        <p14:creationId xmlns:p14="http://schemas.microsoft.com/office/powerpoint/2010/main" val="3819750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48134-178F-6CD9-CDBD-BCDC2C394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D4CF7D3-7921-EC08-FF37-82DF67F8BD9F}"/>
              </a:ext>
            </a:extLst>
          </p:cNvPr>
          <p:cNvSpPr txBox="1"/>
          <p:nvPr/>
        </p:nvSpPr>
        <p:spPr>
          <a:xfrm>
            <a:off x="631596" y="2133312"/>
            <a:ext cx="1092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 dirty="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Method</a:t>
            </a:r>
            <a:endParaRPr lang="ko-KR" altLang="en-US" sz="32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67CFD461-21EA-0384-791D-CA96A7C4B9F3}"/>
              </a:ext>
            </a:extLst>
          </p:cNvPr>
          <p:cNvCxnSpPr>
            <a:cxnSpLocks/>
          </p:cNvCxnSpPr>
          <p:nvPr/>
        </p:nvCxnSpPr>
        <p:spPr>
          <a:xfrm>
            <a:off x="1862500" y="2906332"/>
            <a:ext cx="8894400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692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A9633-7A61-3025-466B-10DA38122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D2864A0-9DB0-F98D-88C8-8ACAD23E94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7B45DD0-8E7D-60C0-D48E-8D17DA9EC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Overview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BAE09B6-BC4A-F1A4-391E-409D278C3A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75" r="2745"/>
          <a:stretch>
            <a:fillRect/>
          </a:stretch>
        </p:blipFill>
        <p:spPr>
          <a:xfrm>
            <a:off x="167310" y="1460665"/>
            <a:ext cx="11857380" cy="484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685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28133</TotalTime>
  <Words>2149</Words>
  <Application>Microsoft Office PowerPoint</Application>
  <PresentationFormat>와이드스크린</PresentationFormat>
  <Paragraphs>233</Paragraphs>
  <Slides>24</Slides>
  <Notes>23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4" baseType="lpstr">
      <vt:lpstr>KoPubWorld돋움체 Bold</vt:lpstr>
      <vt:lpstr>KoPubWorld돋움체 Medium</vt:lpstr>
      <vt:lpstr>맑은 고딕</vt:lpstr>
      <vt:lpstr>Malgun Gothic Semilight</vt:lpstr>
      <vt:lpstr>Arial</vt:lpstr>
      <vt:lpstr>Calibri</vt:lpstr>
      <vt:lpstr>Calibri Light</vt:lpstr>
      <vt:lpstr>Cambria Math</vt:lpstr>
      <vt:lpstr>Wingdings 2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cs.hong</dc:creator>
  <cp:lastModifiedBy>홍준석</cp:lastModifiedBy>
  <cp:revision>1262</cp:revision>
  <dcterms:created xsi:type="dcterms:W3CDTF">2022-02-02T04:32:22Z</dcterms:created>
  <dcterms:modified xsi:type="dcterms:W3CDTF">2026-07-28T04:38:52Z</dcterms:modified>
</cp:coreProperties>
</file>