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6"/>
  </p:notesMasterIdLst>
  <p:handoutMasterIdLst>
    <p:handoutMasterId r:id="rId37"/>
  </p:handoutMasterIdLst>
  <p:sldIdLst>
    <p:sldId id="342" r:id="rId2"/>
    <p:sldId id="346" r:id="rId3"/>
    <p:sldId id="874" r:id="rId4"/>
    <p:sldId id="347" r:id="rId5"/>
    <p:sldId id="350" r:id="rId6"/>
    <p:sldId id="892" r:id="rId7"/>
    <p:sldId id="886" r:id="rId8"/>
    <p:sldId id="875" r:id="rId9"/>
    <p:sldId id="352" r:id="rId10"/>
    <p:sldId id="353" r:id="rId11"/>
    <p:sldId id="887" r:id="rId12"/>
    <p:sldId id="366" r:id="rId13"/>
    <p:sldId id="888" r:id="rId14"/>
    <p:sldId id="873" r:id="rId15"/>
    <p:sldId id="351" r:id="rId16"/>
    <p:sldId id="356" r:id="rId17"/>
    <p:sldId id="358" r:id="rId18"/>
    <p:sldId id="360" r:id="rId19"/>
    <p:sldId id="362" r:id="rId20"/>
    <p:sldId id="889" r:id="rId21"/>
    <p:sldId id="890" r:id="rId22"/>
    <p:sldId id="891" r:id="rId23"/>
    <p:sldId id="893" r:id="rId24"/>
    <p:sldId id="363" r:id="rId25"/>
    <p:sldId id="365" r:id="rId26"/>
    <p:sldId id="884" r:id="rId27"/>
    <p:sldId id="885" r:id="rId28"/>
    <p:sldId id="877" r:id="rId29"/>
    <p:sldId id="878" r:id="rId30"/>
    <p:sldId id="881" r:id="rId31"/>
    <p:sldId id="880" r:id="rId32"/>
    <p:sldId id="883" r:id="rId33"/>
    <p:sldId id="876" r:id="rId34"/>
    <p:sldId id="88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  <p15:guide id="7" pos="483" userDrawn="1">
          <p15:clr>
            <a:srgbClr val="A4A3A4"/>
          </p15:clr>
        </p15:guide>
        <p15:guide id="9" pos="3500" userDrawn="1">
          <p15:clr>
            <a:srgbClr val="A4A3A4"/>
          </p15:clr>
        </p15:guide>
        <p15:guide id="10" pos="4180" userDrawn="1">
          <p15:clr>
            <a:srgbClr val="A4A3A4"/>
          </p15:clr>
        </p15:guide>
        <p15:guide id="11" pos="7197" userDrawn="1">
          <p15:clr>
            <a:srgbClr val="A4A3A4"/>
          </p15:clr>
        </p15:guide>
        <p15:guide id="12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E3E3E"/>
    <a:srgbClr val="CD0F41"/>
    <a:srgbClr val="D5B186"/>
    <a:srgbClr val="DCDACC"/>
    <a:srgbClr val="00286F"/>
    <a:srgbClr val="D9DADC"/>
    <a:srgbClr val="115445"/>
    <a:srgbClr val="006B99"/>
    <a:srgbClr val="232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2" autoAdjust="0"/>
    <p:restoredTop sz="80844" autoAdjust="0"/>
  </p:normalViewPr>
  <p:slideViewPr>
    <p:cSldViewPr snapToGrid="0" showGuides="1">
      <p:cViewPr varScale="1">
        <p:scale>
          <a:sx n="66" d="100"/>
          <a:sy n="66" d="100"/>
        </p:scale>
        <p:origin x="1046" y="62"/>
      </p:cViewPr>
      <p:guideLst>
        <p:guide pos="3817"/>
        <p:guide orient="horz" pos="777"/>
        <p:guide pos="483"/>
        <p:guide pos="3500"/>
        <p:guide pos="4180"/>
        <p:guide pos="7197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237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DD21606-E1F2-4B97-92D1-DAFD45C02F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4DE7504-E995-4FB2-8A43-D5D7468BF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2224D-1184-45AE-8BA6-1991448FAB4A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C423F3-CAF7-4940-839A-645C7FDAD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01FC86-7DA0-458D-A79F-F298A2B274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E0067-DAD4-47D5-9E01-EB118C352F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886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B575A-33D8-471D-8367-A965AB842AA0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702A0-409D-4B63-B3B2-61BA02D30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29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84B73-DB17-4228-A9F3-64D82F39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BE27CC5-3081-D310-E1E7-9AC8EDD34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06ADAE9-992F-8C4A-9062-EAA7CCBDB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해당 논문에서는 </a:t>
            </a:r>
            <a:r>
              <a:rPr lang="ko-KR" altLang="en-US" dirty="0"/>
              <a:t>앞서 소개한 </a:t>
            </a:r>
            <a:r>
              <a:rPr lang="ko-KR" altLang="ko-KR" dirty="0" err="1"/>
              <a:t>GBB</a:t>
            </a:r>
            <a:r>
              <a:rPr lang="ko-KR" altLang="en-US" dirty="0" err="1"/>
              <a:t>를</a:t>
            </a:r>
            <a:r>
              <a:rPr lang="ko-KR" altLang="ko-KR" dirty="0"/>
              <a:t> 기반</a:t>
            </a:r>
            <a:r>
              <a:rPr lang="ko-KR" altLang="en-US" dirty="0"/>
              <a:t>으로 한</a:t>
            </a:r>
            <a:r>
              <a:rPr lang="ko-KR" altLang="ko-KR" dirty="0"/>
              <a:t> </a:t>
            </a:r>
            <a:r>
              <a:rPr lang="ko-KR" altLang="en-US" dirty="0"/>
              <a:t>객체 탐지</a:t>
            </a:r>
            <a:r>
              <a:rPr lang="ko-KR" altLang="ko-KR" dirty="0"/>
              <a:t>의 대표적인 선행 연구로 </a:t>
            </a:r>
            <a:r>
              <a:rPr lang="ko-KR" altLang="ko-KR" dirty="0" err="1"/>
              <a:t>GWD와</a:t>
            </a:r>
            <a:r>
              <a:rPr lang="ko-KR" altLang="ko-KR" dirty="0"/>
              <a:t> </a:t>
            </a:r>
            <a:r>
              <a:rPr lang="ko-KR" altLang="ko-KR" dirty="0" err="1"/>
              <a:t>KLD를</a:t>
            </a:r>
            <a:r>
              <a:rPr lang="ko-KR" altLang="ko-KR" dirty="0"/>
              <a:t> 소개합니다. </a:t>
            </a:r>
            <a:endParaRPr lang="en-US" altLang="ko-KR" dirty="0"/>
          </a:p>
          <a:p>
            <a:r>
              <a:rPr lang="ko-KR" altLang="en-US" dirty="0"/>
              <a:t>두 연구 모두 핵심 아이디어는</a:t>
            </a:r>
            <a:r>
              <a:rPr lang="ko-KR" altLang="ko-KR" dirty="0"/>
              <a:t> 두 </a:t>
            </a:r>
            <a:r>
              <a:rPr lang="ko-KR" altLang="ko-KR" dirty="0" err="1"/>
              <a:t>Gaussian</a:t>
            </a:r>
            <a:r>
              <a:rPr lang="ko-KR" altLang="ko-KR" dirty="0"/>
              <a:t> 분포 간의 거리를 이용하여 </a:t>
            </a:r>
            <a:r>
              <a:rPr lang="ko-KR" altLang="ko-KR" dirty="0" err="1"/>
              <a:t>Loss를</a:t>
            </a:r>
            <a:r>
              <a:rPr lang="ko-KR" altLang="ko-KR" dirty="0"/>
              <a:t> 정의</a:t>
            </a:r>
            <a:r>
              <a:rPr lang="ko-KR" altLang="en-US" dirty="0"/>
              <a:t>하는 것이며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다양한 </a:t>
            </a:r>
            <a:r>
              <a:rPr lang="ko-KR" altLang="ko-KR" dirty="0" err="1"/>
              <a:t>Gaussian</a:t>
            </a:r>
            <a:r>
              <a:rPr lang="ko-KR" altLang="ko-KR" dirty="0"/>
              <a:t> 분포 간 거리 측</a:t>
            </a:r>
            <a:r>
              <a:rPr lang="ko-KR" altLang="en-US" dirty="0"/>
              <a:t>정</a:t>
            </a:r>
            <a:r>
              <a:rPr lang="ko-KR" altLang="ko-KR" dirty="0"/>
              <a:t> 방법</a:t>
            </a:r>
            <a:r>
              <a:rPr lang="ko-KR" altLang="en-US" dirty="0"/>
              <a:t>이 존재하지</a:t>
            </a:r>
            <a:r>
              <a:rPr lang="ko-KR" altLang="ko-KR" dirty="0"/>
              <a:t>만, </a:t>
            </a:r>
            <a:endParaRPr lang="en-US" altLang="ko-KR" dirty="0"/>
          </a:p>
          <a:p>
            <a:r>
              <a:rPr lang="ko-KR" altLang="en-US" dirty="0" err="1"/>
              <a:t>그중에서도</a:t>
            </a:r>
            <a:r>
              <a:rPr lang="ko-KR" altLang="en-US" dirty="0"/>
              <a:t> </a:t>
            </a:r>
            <a:r>
              <a:rPr lang="ko-KR" altLang="ko-KR" dirty="0" err="1"/>
              <a:t>GWD는</a:t>
            </a:r>
            <a:r>
              <a:rPr lang="ko-KR" altLang="ko-KR" dirty="0"/>
              <a:t> </a:t>
            </a:r>
            <a:r>
              <a:rPr lang="ko-KR" altLang="en-US" dirty="0" err="1"/>
              <a:t>바서슈타인</a:t>
            </a:r>
            <a:r>
              <a:rPr lang="ko-KR" altLang="en-US" dirty="0"/>
              <a:t> 거리</a:t>
            </a:r>
            <a:r>
              <a:rPr lang="ko-KR" altLang="ko-KR" dirty="0"/>
              <a:t>를, </a:t>
            </a:r>
            <a:endParaRPr lang="en-US" altLang="ko-KR" dirty="0"/>
          </a:p>
          <a:p>
            <a:r>
              <a:rPr lang="ko-KR" altLang="ko-KR" dirty="0" err="1"/>
              <a:t>KLD는</a:t>
            </a:r>
            <a:r>
              <a:rPr lang="ko-KR" altLang="ko-KR" dirty="0"/>
              <a:t> </a:t>
            </a:r>
            <a:r>
              <a:rPr lang="en-US" altLang="ko-KR" dirty="0"/>
              <a:t>KL</a:t>
            </a:r>
            <a:r>
              <a:rPr lang="ko-KR" altLang="en-US" dirty="0"/>
              <a:t>발산을 </a:t>
            </a:r>
            <a:r>
              <a:rPr lang="ko-KR" altLang="ko-KR" dirty="0"/>
              <a:t>각각 </a:t>
            </a:r>
            <a:r>
              <a:rPr lang="ko-KR" altLang="ko-KR" dirty="0" err="1"/>
              <a:t>Loss</a:t>
            </a:r>
            <a:r>
              <a:rPr lang="en-US" altLang="ko-KR" dirty="0"/>
              <a:t> </a:t>
            </a:r>
            <a:r>
              <a:rPr lang="ko-KR" altLang="en-US" dirty="0"/>
              <a:t>계산에 이용하여 연구를 진행하였습니다</a:t>
            </a:r>
            <a:r>
              <a:rPr lang="en-US" altLang="ko-KR" dirty="0"/>
              <a:t>.</a:t>
            </a:r>
            <a:endParaRPr lang="ko-KR" altLang="en-US" b="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2ECC2CF-B47C-2219-667F-44FAB54B2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610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GWD</a:t>
            </a:r>
            <a:r>
              <a:rPr lang="ko-KR" altLang="en-US" dirty="0"/>
              <a:t>를 간단히 </a:t>
            </a:r>
            <a:r>
              <a:rPr lang="ko-KR" altLang="en-US" dirty="0" err="1"/>
              <a:t>소개드리면</a:t>
            </a:r>
            <a:r>
              <a:rPr lang="en-US" altLang="ko-KR" dirty="0"/>
              <a:t>, GWD</a:t>
            </a:r>
            <a:r>
              <a:rPr lang="ko-KR" altLang="en-US" dirty="0"/>
              <a:t>는 계산이 복잡하고 미분이 어려워 </a:t>
            </a:r>
            <a:r>
              <a:rPr lang="en-US" altLang="ko-KR" dirty="0"/>
              <a:t>loss</a:t>
            </a:r>
            <a:r>
              <a:rPr lang="ko-KR" altLang="en-US" dirty="0"/>
              <a:t>로 사용하기 어려운 </a:t>
            </a:r>
            <a:r>
              <a:rPr lang="en-US" altLang="ko-KR" dirty="0"/>
              <a:t>OBB </a:t>
            </a:r>
            <a:r>
              <a:rPr lang="en-US" altLang="ko-KR" dirty="0" err="1"/>
              <a:t>IoU</a:t>
            </a:r>
            <a:r>
              <a:rPr lang="ko-KR" altLang="en-US" dirty="0"/>
              <a:t>의 문제를 해결하기 위해 </a:t>
            </a:r>
            <a:r>
              <a:rPr lang="en-US" altLang="ko-KR" dirty="0"/>
              <a:t>GBB</a:t>
            </a:r>
            <a:r>
              <a:rPr lang="ko-KR" altLang="en-US" dirty="0"/>
              <a:t>를 활용하여 </a:t>
            </a:r>
            <a:r>
              <a:rPr lang="ko-KR" altLang="en-US" dirty="0" err="1"/>
              <a:t>가우시안</a:t>
            </a:r>
            <a:r>
              <a:rPr lang="ko-KR" altLang="en-US" dirty="0"/>
              <a:t> 간 거리를 계산해 </a:t>
            </a:r>
            <a:r>
              <a:rPr lang="en-US" altLang="ko-KR" dirty="0"/>
              <a:t>Loss</a:t>
            </a:r>
            <a:r>
              <a:rPr lang="ko-KR" altLang="en-US" dirty="0"/>
              <a:t>로 이용하자는 아이디어였습니다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한계로는 거리를 </a:t>
            </a:r>
            <a:r>
              <a:rPr lang="en-US" altLang="ko-KR" dirty="0"/>
              <a:t>Loss</a:t>
            </a:r>
            <a:r>
              <a:rPr lang="ko-KR" altLang="en-US" dirty="0"/>
              <a:t>로 바꾸기 위한 비선형 매핑 함수가 필요하며</a:t>
            </a:r>
            <a:r>
              <a:rPr lang="en-US" altLang="ko-KR" dirty="0"/>
              <a:t>, </a:t>
            </a:r>
            <a:r>
              <a:rPr lang="ko-KR" altLang="en-US" dirty="0" err="1"/>
              <a:t>하이퍼파라미터</a:t>
            </a:r>
            <a:r>
              <a:rPr lang="ko-KR" altLang="en-US" dirty="0"/>
              <a:t> 튜닝도 필요하다는 점이 있었습니다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653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55DEF-78DD-85E3-784A-B2C65F7B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9B9F462-D651-3F5F-15B0-AD9D2E439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1398958-52A9-629C-E2F9-6F97C2C3C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0" dirty="0"/>
              <a:t>KLD</a:t>
            </a:r>
            <a:r>
              <a:rPr lang="ko-KR" altLang="en-US" b="0" dirty="0"/>
              <a:t>는 </a:t>
            </a:r>
            <a:r>
              <a:rPr lang="en-US" altLang="ko-KR" b="0" dirty="0"/>
              <a:t>GWD</a:t>
            </a:r>
            <a:r>
              <a:rPr lang="ko-KR" altLang="en-US" b="0" dirty="0"/>
              <a:t>와 제안 동기</a:t>
            </a:r>
            <a:r>
              <a:rPr lang="en-US" altLang="ko-KR" b="0" dirty="0"/>
              <a:t>, </a:t>
            </a:r>
            <a:r>
              <a:rPr lang="ko-KR" altLang="en-US" b="0" dirty="0"/>
              <a:t>한계가 모두 동일하며</a:t>
            </a:r>
            <a:r>
              <a:rPr lang="en-US" altLang="ko-KR" b="0" dirty="0"/>
              <a:t>, </a:t>
            </a:r>
            <a:r>
              <a:rPr lang="ko-KR" altLang="en-US" b="0" dirty="0"/>
              <a:t>핵심 아이디어에 거리 측정 방법에 </a:t>
            </a:r>
            <a:r>
              <a:rPr lang="ko-KR" altLang="en-US" b="0" dirty="0" err="1"/>
              <a:t>바서슈타인이</a:t>
            </a:r>
            <a:r>
              <a:rPr lang="ko-KR" altLang="en-US" b="0" dirty="0"/>
              <a:t> 아닌 </a:t>
            </a:r>
            <a:r>
              <a:rPr lang="en-US" altLang="ko-KR" b="0" dirty="0"/>
              <a:t>KL </a:t>
            </a:r>
            <a:r>
              <a:rPr lang="ko-KR" altLang="en-US" b="0" dirty="0"/>
              <a:t>발산을 사용했다는 차이점만 존재합니다</a:t>
            </a:r>
            <a:r>
              <a:rPr lang="en-US" altLang="ko-KR" b="0" dirty="0"/>
              <a:t>.</a:t>
            </a:r>
            <a:endParaRPr lang="ko-KR" altLang="en-US" b="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86EADAD-47B6-2E14-D974-B8B5AA644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323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73A6-13D4-5E15-954D-63D7E670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4DBE58-A323-D2FE-B9C2-7514BC8E3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A0F831C-8A6A-FD51-CBC2-715C9642C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8932F6-2A37-EE5C-6175-C92833AD8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335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제안된 아이디어들을 소개하겠습니다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본 논문은 먼저 </a:t>
            </a:r>
            <a:r>
              <a:rPr lang="en-US" altLang="ko-KR" dirty="0"/>
              <a:t>OBB</a:t>
            </a:r>
            <a:r>
              <a:rPr lang="ko-KR" altLang="en-US" dirty="0"/>
              <a:t>를 </a:t>
            </a:r>
            <a:r>
              <a:rPr lang="en-US" altLang="ko-KR" dirty="0"/>
              <a:t>GBB</a:t>
            </a:r>
            <a:r>
              <a:rPr lang="ko-KR" altLang="en-US" dirty="0"/>
              <a:t>로 표현합니다</a:t>
            </a:r>
            <a:r>
              <a:rPr lang="en-US" altLang="ko-KR" dirty="0"/>
              <a:t>.</a:t>
            </a:r>
            <a:r>
              <a:rPr lang="ko-KR" altLang="en-US" dirty="0"/>
              <a:t>　</a:t>
            </a:r>
            <a:endParaRPr lang="en-US" altLang="ko-KR" dirty="0"/>
          </a:p>
          <a:p>
            <a:r>
              <a:rPr lang="ko-KR" altLang="en-US" dirty="0"/>
              <a:t>이 </a:t>
            </a:r>
            <a:r>
              <a:rPr lang="en-US" altLang="ko-KR" dirty="0"/>
              <a:t>GBB</a:t>
            </a:r>
            <a:r>
              <a:rPr lang="ko-KR" altLang="en-US" dirty="0"/>
              <a:t>를 기반으로</a:t>
            </a:r>
            <a:r>
              <a:rPr lang="en-US" altLang="ko-KR" dirty="0"/>
              <a:t>, EBB</a:t>
            </a:r>
            <a:r>
              <a:rPr lang="ko-KR" altLang="en-US" dirty="0"/>
              <a:t>를 새로운 시각화 방법으로 제안하여 기존 </a:t>
            </a:r>
            <a:r>
              <a:rPr lang="en-US" altLang="ko-KR" dirty="0"/>
              <a:t>OBB</a:t>
            </a:r>
            <a:r>
              <a:rPr lang="ko-KR" altLang="en-US" dirty="0"/>
              <a:t>의 각도 모호성 문제를 해결하고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분포 간 유사도를 계산하여 손실 함수로도 평가지표로도 사용 가능한 </a:t>
            </a:r>
            <a:r>
              <a:rPr lang="en-US" altLang="ko-KR" dirty="0" err="1"/>
              <a:t>ProbIoU</a:t>
            </a:r>
            <a:r>
              <a:rPr lang="ko-KR" altLang="en-US" dirty="0"/>
              <a:t>를 제안합니다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123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F8F81-0D4F-E7D7-3145-D302D738E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9AF2C23-0929-2BAC-264C-CB43B8B38C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31711F0-2487-25A1-6D49-9BCEB3B3B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우선 제안된 </a:t>
            </a:r>
            <a:r>
              <a:rPr lang="en-US" altLang="ko-KR" dirty="0"/>
              <a:t>EBB</a:t>
            </a:r>
            <a:r>
              <a:rPr lang="ko-KR" altLang="en-US" dirty="0"/>
              <a:t>는</a:t>
            </a:r>
            <a:r>
              <a:rPr lang="en-US" altLang="ko-KR" dirty="0"/>
              <a:t>, GBB</a:t>
            </a:r>
            <a:r>
              <a:rPr lang="ko-KR" altLang="en-US" dirty="0"/>
              <a:t>의 등밀도선을 이용해 타원을 생성하는 방법입니다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타우라는 기준을 활용하여 타원을 하나 생성하기 때문에 </a:t>
            </a:r>
            <a:r>
              <a:rPr lang="en-US" altLang="ko-KR" dirty="0"/>
              <a:t>OBB</a:t>
            </a:r>
            <a:r>
              <a:rPr lang="ko-KR" altLang="en-US" dirty="0"/>
              <a:t>와 달리 </a:t>
            </a:r>
            <a:r>
              <a:rPr lang="en-US" altLang="ko-KR" dirty="0"/>
              <a:t>GBB</a:t>
            </a:r>
            <a:r>
              <a:rPr lang="ko-KR" altLang="en-US" dirty="0"/>
              <a:t>와 일대일 대응이 가능합니다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정사각형 </a:t>
            </a:r>
            <a:r>
              <a:rPr lang="en-US" altLang="ko-KR" dirty="0"/>
              <a:t>OBB</a:t>
            </a:r>
            <a:r>
              <a:rPr lang="ko-KR" altLang="en-US" dirty="0"/>
              <a:t>의 각도 모호성 문제를 해결할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(</a:t>
            </a:r>
            <a:r>
              <a:rPr lang="ko-KR" altLang="ko-KR" dirty="0"/>
              <a:t>정사각형 객체의 경우 </a:t>
            </a:r>
            <a:r>
              <a:rPr lang="ko-KR" altLang="en-US" dirty="0" err="1"/>
              <a:t>서로다른</a:t>
            </a:r>
            <a:r>
              <a:rPr lang="ko-KR" altLang="ko-KR" dirty="0"/>
              <a:t> </a:t>
            </a:r>
            <a:r>
              <a:rPr lang="ko-KR" altLang="ko-KR" dirty="0" err="1"/>
              <a:t>OBB가</a:t>
            </a:r>
            <a:r>
              <a:rPr lang="ko-KR" altLang="ko-KR" dirty="0"/>
              <a:t> 모두 동일한 </a:t>
            </a:r>
            <a:r>
              <a:rPr lang="ko-KR" altLang="ko-KR" dirty="0" err="1"/>
              <a:t>GBB로</a:t>
            </a:r>
            <a:r>
              <a:rPr lang="ko-KR" altLang="ko-KR" dirty="0"/>
              <a:t> 변환될 수 있기 때문에, 하나의 </a:t>
            </a:r>
            <a:r>
              <a:rPr lang="ko-KR" altLang="ko-KR" dirty="0" err="1"/>
              <a:t>GBB에서</a:t>
            </a:r>
            <a:r>
              <a:rPr lang="ko-KR" altLang="ko-KR" dirty="0"/>
              <a:t> 원래의 </a:t>
            </a:r>
            <a:r>
              <a:rPr lang="ko-KR" altLang="ko-KR" dirty="0" err="1"/>
              <a:t>OBB를</a:t>
            </a:r>
            <a:r>
              <a:rPr lang="ko-KR" altLang="ko-KR" dirty="0"/>
              <a:t> 유일하게 결정할 수 없습니다.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DAFC849-5DF6-0D9E-D586-1E5865657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799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8313E-030F-EBFE-D740-0688B75F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C14EE7C-E464-156B-7A84-628658F6F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D06A172E-4074-0930-7707-503914AEDB7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GBB</a:t>
                </a:r>
                <a:r>
                  <a:rPr lang="ko-KR" altLang="en-US" dirty="0"/>
                  <a:t>에서 </a:t>
                </a:r>
                <a:r>
                  <a:rPr lang="en-US" altLang="ko-KR" dirty="0"/>
                  <a:t>EBB</a:t>
                </a:r>
                <a:r>
                  <a:rPr lang="ko-KR" altLang="en-US" dirty="0"/>
                  <a:t>를 생성할 때는 </a:t>
                </a:r>
                <a:r>
                  <a:rPr lang="ko-KR" altLang="en-US" dirty="0" err="1"/>
                  <a:t>마할라노비스</a:t>
                </a:r>
                <a:r>
                  <a:rPr lang="ko-KR" altLang="en-US" dirty="0"/>
                  <a:t> 거리를 이용하여 타원 영역을 정의합니다</a:t>
                </a:r>
                <a:r>
                  <a:rPr lang="en-US" altLang="ko-KR" dirty="0"/>
                  <a:t>. </a:t>
                </a:r>
                <a:r>
                  <a:rPr lang="ko-KR" altLang="en-US" dirty="0" err="1"/>
                  <a:t>마할라노비스</a:t>
                </a:r>
                <a:r>
                  <a:rPr lang="ko-KR" altLang="en-US" dirty="0"/>
                  <a:t> </a:t>
                </a:r>
                <a:r>
                  <a:rPr lang="ko-KR" altLang="en-US" dirty="0" err="1"/>
                  <a:t>거리란</a:t>
                </a:r>
                <a:r>
                  <a:rPr lang="en-US" altLang="ko-KR" dirty="0"/>
                  <a:t>, </a:t>
                </a:r>
                <a:r>
                  <a:rPr lang="ko-KR" altLang="ko-KR" b="0" dirty="0"/>
                  <a:t>데이터의 분산(</a:t>
                </a:r>
                <a:r>
                  <a:rPr lang="ko-KR" altLang="ko-KR" b="0" dirty="0" err="1"/>
                  <a:t>variance</a:t>
                </a:r>
                <a:r>
                  <a:rPr lang="ko-KR" altLang="ko-KR" b="0" dirty="0"/>
                  <a:t>)과 변수 간의 상관관계(</a:t>
                </a:r>
                <a:r>
                  <a:rPr lang="ko-KR" altLang="ko-KR" b="0" dirty="0" err="1"/>
                  <a:t>correlation</a:t>
                </a:r>
                <a:r>
                  <a:rPr lang="ko-KR" altLang="ko-KR" b="0" dirty="0"/>
                  <a:t>)를 고려한 거리</a:t>
                </a:r>
                <a:r>
                  <a:rPr lang="ko-KR" altLang="en-US" b="0" dirty="0"/>
                  <a:t>로</a:t>
                </a:r>
                <a:r>
                  <a:rPr lang="en-US" altLang="ko-KR" b="0" dirty="0"/>
                  <a:t>, </a:t>
                </a:r>
                <a:r>
                  <a:rPr lang="ko-KR" altLang="en-US" b="0" dirty="0"/>
                  <a:t>평균으로부터 몇 표준편차만큼 떨어져 있는지를 계산하는 거리입니다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동일한 </a:t>
                </a:r>
                <a:r>
                  <a:rPr lang="ko-KR" altLang="en-US" b="0" dirty="0" err="1"/>
                  <a:t>마할라노비스</a:t>
                </a:r>
                <a:r>
                  <a:rPr lang="ko-KR" altLang="en-US" b="0" dirty="0"/>
                  <a:t> 거리를 갖는 점들을 연결하면 타원 형태의 등밀도선이 여러 개 생성되는데</a:t>
                </a:r>
                <a:r>
                  <a:rPr lang="en-US" altLang="ko-KR" b="0" dirty="0"/>
                  <a:t>,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이중 타원 내부에 포함할 확률을 의미하는 </a:t>
                </a:r>
                <a:r>
                  <a:rPr lang="ko-KR" altLang="en-US" b="0" dirty="0" err="1"/>
                  <a:t>타우</a:t>
                </a:r>
                <a:r>
                  <a:rPr lang="ko-KR" altLang="en-US" b="0" dirty="0"/>
                  <a:t> 기준에 맞는 등밀도선으로 타원을 생성합니다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논문에서는 이 </a:t>
                </a:r>
                <a:r>
                  <a:rPr lang="ko-KR" altLang="en-US" b="0" dirty="0" err="1"/>
                  <a:t>타우</a:t>
                </a:r>
                <a:r>
                  <a:rPr lang="ko-KR" altLang="en-US" b="0" dirty="0"/>
                  <a:t> 값으로 </a:t>
                </a:r>
                <a:r>
                  <a:rPr lang="en-US" altLang="ko-KR" b="0" dirty="0"/>
                  <a:t>0.85</a:t>
                </a:r>
                <a:r>
                  <a:rPr lang="ko-KR" altLang="en-US" b="0" dirty="0"/>
                  <a:t>를 디폴트로 사용하였습니다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/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ko-KR" dirty="0" err="1"/>
                  <a:t>GBB→OBB는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OBB의</a:t>
                </a:r>
                <a:r>
                  <a:rPr lang="ko-KR" altLang="ko-KR" dirty="0"/>
                  <a:t> 파라미터(</a:t>
                </a:r>
                <a14:m>
                  <m:oMath xmlns:m="http://schemas.openxmlformats.org/officeDocument/2006/math">
                    <m:r>
                      <a:rPr lang="ko-KR" altLang="en-US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𝑤</m:t>
                    </m:r>
                    <m: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altLang="ko-KR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h</m:t>
                    </m:r>
                    <m: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ko-KR" altLang="en-US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lang="ko-KR" altLang="ko-KR" dirty="0"/>
                  <a:t>)를 복원해야 하는 과정이다. 하지만 정사각형이나 원형 객체는 하나의 </a:t>
                </a:r>
                <a:r>
                  <a:rPr lang="ko-KR" altLang="ko-KR" dirty="0" err="1"/>
                  <a:t>GBB에</a:t>
                </a:r>
                <a:r>
                  <a:rPr lang="ko-KR" altLang="ko-KR" dirty="0"/>
                  <a:t> 대응되는 </a:t>
                </a:r>
                <a:r>
                  <a:rPr lang="ko-KR" altLang="ko-KR" dirty="0" err="1"/>
                  <a:t>OBB가</a:t>
                </a:r>
                <a:r>
                  <a:rPr lang="ko-KR" altLang="ko-KR" dirty="0"/>
                  <a:t> 여러 개 존재하므로 회전각 </a:t>
                </a:r>
                <a14:m>
                  <m:oMath xmlns:m="http://schemas.openxmlformats.org/officeDocument/2006/math">
                    <m:r>
                      <a:rPr lang="ko-KR" altLang="en-US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lang="ko-KR" altLang="ko-KR" dirty="0"/>
                  <a:t>를 유일하게 결정할 수 없어 역변환이 불가능하다. 반면 </a:t>
                </a:r>
                <a:r>
                  <a:rPr lang="ko-KR" altLang="ko-KR" dirty="0" err="1"/>
                  <a:t>GBB→EBB는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OBB를</a:t>
                </a:r>
                <a:r>
                  <a:rPr lang="ko-KR" altLang="ko-KR" dirty="0"/>
                  <a:t> 복원하는 과정이 아니라, </a:t>
                </a:r>
                <a:r>
                  <a:rPr lang="ko-KR" altLang="ko-KR" dirty="0" err="1"/>
                  <a:t>GBB의</a:t>
                </a:r>
                <a:r>
                  <a:rPr lang="ko-KR" altLang="ko-KR" dirty="0"/>
                  <a:t> 등밀도선을 이용해 타원을 정의하는 과정이므로 항상 하나의 </a:t>
                </a:r>
                <a:r>
                  <a:rPr lang="ko-KR" altLang="ko-KR" dirty="0" err="1"/>
                  <a:t>EBB가</a:t>
                </a:r>
                <a:r>
                  <a:rPr lang="ko-KR" altLang="ko-KR" dirty="0"/>
                  <a:t> 생성되어 </a:t>
                </a:r>
                <a:r>
                  <a:rPr lang="ko-KR" altLang="ko-KR" dirty="0" err="1"/>
                  <a:t>GBB와</a:t>
                </a:r>
                <a:r>
                  <a:rPr lang="ko-KR" altLang="ko-KR" dirty="0"/>
                  <a:t> 일대일 대응이 가능하다.</a:t>
                </a:r>
                <a:endParaRPr lang="ko-KR" altLang="en-US" dirty="0"/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D06A172E-4074-0930-7707-503914AEDB7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GBB</a:t>
                </a:r>
                <a:r>
                  <a:rPr lang="ko-KR" altLang="en-US" dirty="0"/>
                  <a:t>에서 </a:t>
                </a:r>
                <a:r>
                  <a:rPr lang="en-US" altLang="ko-KR" dirty="0"/>
                  <a:t>EBB</a:t>
                </a:r>
                <a:r>
                  <a:rPr lang="ko-KR" altLang="en-US" dirty="0"/>
                  <a:t>를 생성할 때는 </a:t>
                </a:r>
                <a:r>
                  <a:rPr lang="ko-KR" altLang="en-US" dirty="0" err="1"/>
                  <a:t>마할라노비스</a:t>
                </a:r>
                <a:r>
                  <a:rPr lang="ko-KR" altLang="en-US" dirty="0"/>
                  <a:t> 거리를 이용하여 타원 영역을 정의합니다</a:t>
                </a:r>
                <a:r>
                  <a:rPr lang="en-US" altLang="ko-KR" dirty="0"/>
                  <a:t>. </a:t>
                </a:r>
                <a:r>
                  <a:rPr lang="ko-KR" altLang="en-US" dirty="0" err="1"/>
                  <a:t>마할라노비스</a:t>
                </a:r>
                <a:r>
                  <a:rPr lang="ko-KR" altLang="en-US" dirty="0"/>
                  <a:t> </a:t>
                </a:r>
                <a:r>
                  <a:rPr lang="ko-KR" altLang="en-US" dirty="0" err="1"/>
                  <a:t>거리란</a:t>
                </a:r>
                <a:r>
                  <a:rPr lang="en-US" altLang="ko-KR" dirty="0"/>
                  <a:t>, </a:t>
                </a:r>
                <a:r>
                  <a:rPr lang="ko-KR" altLang="ko-KR" b="0" dirty="0"/>
                  <a:t>데이터의 분산(</a:t>
                </a:r>
                <a:r>
                  <a:rPr lang="ko-KR" altLang="ko-KR" b="0" dirty="0" err="1"/>
                  <a:t>variance</a:t>
                </a:r>
                <a:r>
                  <a:rPr lang="ko-KR" altLang="ko-KR" b="0" dirty="0"/>
                  <a:t>)과 변수 간의 상관관계(</a:t>
                </a:r>
                <a:r>
                  <a:rPr lang="ko-KR" altLang="ko-KR" b="0" dirty="0" err="1"/>
                  <a:t>correlation</a:t>
                </a:r>
                <a:r>
                  <a:rPr lang="ko-KR" altLang="ko-KR" b="0" dirty="0"/>
                  <a:t>)를 고려한 거리</a:t>
                </a:r>
                <a:r>
                  <a:rPr lang="ko-KR" altLang="en-US" b="0" dirty="0"/>
                  <a:t>로</a:t>
                </a:r>
                <a:r>
                  <a:rPr lang="en-US" altLang="ko-KR" b="0" dirty="0"/>
                  <a:t>, </a:t>
                </a:r>
                <a:r>
                  <a:rPr lang="ko-KR" altLang="en-US" b="0" dirty="0"/>
                  <a:t>평균으로부터 몇 표준편차만큼 떨어져 있는지를 계산하는 거리입니다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동일한 </a:t>
                </a:r>
                <a:r>
                  <a:rPr lang="ko-KR" altLang="en-US" b="0" dirty="0" err="1"/>
                  <a:t>마할라노비스</a:t>
                </a:r>
                <a:r>
                  <a:rPr lang="ko-KR" altLang="en-US" b="0" dirty="0"/>
                  <a:t> 거리를 갖는 점들을 연결하면 타원 형태의 등밀도선이 여러 개 생성되는데</a:t>
                </a:r>
                <a:r>
                  <a:rPr lang="en-US" altLang="ko-KR" b="0" dirty="0"/>
                  <a:t>,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이중 타원 내부에 포함할 확률을 의미하는 </a:t>
                </a:r>
                <a:r>
                  <a:rPr lang="ko-KR" altLang="en-US" b="0" dirty="0" err="1"/>
                  <a:t>타우</a:t>
                </a:r>
                <a:r>
                  <a:rPr lang="ko-KR" altLang="en-US" b="0" dirty="0"/>
                  <a:t> 기준에 맞는 등밀도선으로 타원을 생성합니다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b="0" dirty="0"/>
                  <a:t>논문에서는 이 </a:t>
                </a:r>
                <a:r>
                  <a:rPr lang="ko-KR" altLang="en-US" b="0" dirty="0" err="1"/>
                  <a:t>타우</a:t>
                </a:r>
                <a:r>
                  <a:rPr lang="ko-KR" altLang="en-US" b="0" dirty="0"/>
                  <a:t> 값으로 </a:t>
                </a:r>
                <a:r>
                  <a:rPr lang="en-US" altLang="ko-KR" b="0" dirty="0"/>
                  <a:t>0.85</a:t>
                </a:r>
                <a:r>
                  <a:rPr lang="ko-KR" altLang="en-US" b="0" dirty="0"/>
                  <a:t>를 디폴트로 사용하였습니다</a:t>
                </a:r>
                <a:r>
                  <a:rPr lang="en-US" altLang="ko-KR" b="0" dirty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/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ko-KR" dirty="0" err="1"/>
                  <a:t>GBB→OBB는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OBB의</a:t>
                </a:r>
                <a:r>
                  <a:rPr lang="ko-KR" altLang="ko-KR" dirty="0"/>
                  <a:t> 파라미터(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𝑤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,ℎ,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𝜃</a:t>
                </a:r>
                <a:r>
                  <a:rPr lang="ko-KR" altLang="ko-KR" dirty="0"/>
                  <a:t>)를 복원해야 하는 과정이다. 하지만 정사각형이나 원형 객체는 하나의 </a:t>
                </a:r>
                <a:r>
                  <a:rPr lang="ko-KR" altLang="ko-KR" dirty="0" err="1"/>
                  <a:t>GBB에</a:t>
                </a:r>
                <a:r>
                  <a:rPr lang="ko-KR" altLang="ko-KR" dirty="0"/>
                  <a:t> 대응되는 </a:t>
                </a:r>
                <a:r>
                  <a:rPr lang="ko-KR" altLang="ko-KR" dirty="0" err="1"/>
                  <a:t>OBB가</a:t>
                </a:r>
                <a:r>
                  <a:rPr lang="ko-KR" altLang="ko-KR" dirty="0"/>
                  <a:t> 여러 개 존재하므로 회전각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𝜃</a:t>
                </a:r>
                <a:r>
                  <a:rPr lang="ko-KR" altLang="ko-KR" dirty="0"/>
                  <a:t>를 유일하게 결정할 수 없어 역변환이 불가능하다. 반면 </a:t>
                </a:r>
                <a:r>
                  <a:rPr lang="ko-KR" altLang="ko-KR" dirty="0" err="1"/>
                  <a:t>GBB→EBB는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OBB를</a:t>
                </a:r>
                <a:r>
                  <a:rPr lang="ko-KR" altLang="ko-KR" dirty="0"/>
                  <a:t> 복원하는 과정이 아니라, </a:t>
                </a:r>
                <a:r>
                  <a:rPr lang="ko-KR" altLang="ko-KR" dirty="0" err="1"/>
                  <a:t>GBB의</a:t>
                </a:r>
                <a:r>
                  <a:rPr lang="ko-KR" altLang="ko-KR" dirty="0"/>
                  <a:t> 등밀도선을 이용해 타원을 정의하는 과정이므로 항상 하나의 </a:t>
                </a:r>
                <a:r>
                  <a:rPr lang="ko-KR" altLang="ko-KR" dirty="0" err="1"/>
                  <a:t>EBB가</a:t>
                </a:r>
                <a:r>
                  <a:rPr lang="ko-KR" altLang="ko-KR" dirty="0"/>
                  <a:t> 생성되어 </a:t>
                </a:r>
                <a:r>
                  <a:rPr lang="ko-KR" altLang="ko-KR" dirty="0" err="1"/>
                  <a:t>GBB와</a:t>
                </a:r>
                <a:r>
                  <a:rPr lang="ko-KR" altLang="ko-KR" dirty="0"/>
                  <a:t> 일대일 대응이 가능하다.</a:t>
                </a:r>
                <a:endParaRPr lang="ko-KR" altLang="en-US" dirty="0"/>
              </a:p>
              <a:p>
                <a:endParaRPr lang="ko-KR" altLang="en-US" dirty="0"/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DF37874-277B-9AE9-A8ED-6F6ACA3109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2532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C3469-D51E-AE44-9163-818E76477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4F4925D-56A5-1955-8DD9-92AAE0B3B5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6FB3721-EC38-F12A-F8E6-D0C970889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제시된 또다른 아이디어인 </a:t>
            </a:r>
            <a:r>
              <a:rPr lang="en-US" altLang="ko-KR" dirty="0" err="1"/>
              <a:t>ProbIoU</a:t>
            </a:r>
            <a:r>
              <a:rPr lang="ko-KR" altLang="en-US" dirty="0"/>
              <a:t>는 </a:t>
            </a:r>
            <a:r>
              <a:rPr lang="en-US" altLang="ko-KR" dirty="0"/>
              <a:t>GBB </a:t>
            </a:r>
            <a:r>
              <a:rPr lang="ko-KR" altLang="en-US" dirty="0"/>
              <a:t>간의 유사도를 확률적으로 계산하는 지표입니다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기존 </a:t>
            </a:r>
            <a:r>
              <a:rPr lang="en-US" altLang="ko-KR" dirty="0" err="1"/>
              <a:t>IoU</a:t>
            </a:r>
            <a:r>
              <a:rPr lang="ko-KR" altLang="en-US" dirty="0"/>
              <a:t>처럼 교집합을 직접 계산하는 것이 아닌</a:t>
            </a:r>
            <a:r>
              <a:rPr lang="en-US" altLang="ko-KR" dirty="0"/>
              <a:t>, </a:t>
            </a:r>
            <a:r>
              <a:rPr lang="ko-KR" altLang="en-US" dirty="0"/>
              <a:t>두 </a:t>
            </a:r>
            <a:r>
              <a:rPr lang="ko-KR" altLang="en-US" dirty="0" err="1"/>
              <a:t>가우시안</a:t>
            </a:r>
            <a:r>
              <a:rPr lang="ko-KR" altLang="en-US" dirty="0"/>
              <a:t> 분포 사이의 유사도를 계산하여 </a:t>
            </a:r>
            <a:r>
              <a:rPr lang="en-US" altLang="ko-KR" dirty="0"/>
              <a:t>Loss</a:t>
            </a:r>
            <a:r>
              <a:rPr lang="ko-KR" altLang="en-US" dirty="0"/>
              <a:t>로도</a:t>
            </a:r>
            <a:r>
              <a:rPr lang="en-US" altLang="ko-KR" dirty="0"/>
              <a:t>, </a:t>
            </a:r>
            <a:r>
              <a:rPr lang="ko-KR" altLang="en-US" dirty="0"/>
              <a:t>평가 지표로도 사용합니다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A90BF71-AFF1-341A-21FF-27A1D2C6B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324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FFDCB-A441-890E-6F13-7B8C78504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0A6C6CC-28DF-638C-D5F3-8525C9E6B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5D8A0E4-4CE4-C7A1-C417-47431F11D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 논문에서 </a:t>
            </a:r>
            <a:r>
              <a:rPr lang="en-US" altLang="ko-KR" dirty="0" err="1"/>
              <a:t>ProbIoU</a:t>
            </a:r>
            <a:r>
              <a:rPr lang="ko-KR" altLang="en-US" dirty="0"/>
              <a:t>의 계산 과정은 다음 네 단계를 거칩니다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바타차리야</a:t>
            </a:r>
            <a:r>
              <a:rPr lang="ko-KR" altLang="en-US" dirty="0"/>
              <a:t> 거리를 구한 후</a:t>
            </a:r>
            <a:r>
              <a:rPr lang="en-US" altLang="ko-KR" dirty="0"/>
              <a:t>, </a:t>
            </a:r>
            <a:r>
              <a:rPr lang="ko-KR" altLang="en-US" dirty="0"/>
              <a:t>이 거리로 </a:t>
            </a:r>
            <a:r>
              <a:rPr lang="ko-KR" altLang="en-US" dirty="0" err="1"/>
              <a:t>바타차리야</a:t>
            </a:r>
            <a:r>
              <a:rPr lang="ko-KR" altLang="en-US" dirty="0"/>
              <a:t> 계수를 구하고</a:t>
            </a:r>
            <a:r>
              <a:rPr lang="en-US" altLang="ko-KR" dirty="0"/>
              <a:t>, </a:t>
            </a:r>
          </a:p>
          <a:p>
            <a:r>
              <a:rPr lang="ko-KR" altLang="en-US" dirty="0" err="1"/>
              <a:t>바타차리야</a:t>
            </a:r>
            <a:r>
              <a:rPr lang="ko-KR" altLang="en-US" dirty="0"/>
              <a:t> 계수로 </a:t>
            </a:r>
            <a:r>
              <a:rPr lang="ko-KR" altLang="en-US" dirty="0" err="1"/>
              <a:t>헬링거</a:t>
            </a:r>
            <a:r>
              <a:rPr lang="ko-KR" altLang="en-US" dirty="0"/>
              <a:t> 거리를 구한 후</a:t>
            </a:r>
            <a:r>
              <a:rPr lang="en-US" altLang="ko-KR" dirty="0"/>
              <a:t>, </a:t>
            </a:r>
            <a:r>
              <a:rPr lang="ko-KR" altLang="en-US" dirty="0" err="1"/>
              <a:t>헬링거</a:t>
            </a:r>
            <a:r>
              <a:rPr lang="ko-KR" altLang="en-US" dirty="0"/>
              <a:t> 거리를 최종 </a:t>
            </a:r>
            <a:r>
              <a:rPr lang="en-US" altLang="ko-KR" dirty="0" err="1"/>
              <a:t>ProbIoU</a:t>
            </a:r>
            <a:r>
              <a:rPr lang="ko-KR" altLang="en-US" dirty="0"/>
              <a:t>로 변환합니다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이러한 과정을 거치게 된 계기로는 가장 처음 </a:t>
            </a:r>
            <a:r>
              <a:rPr lang="ko-KR" altLang="en-US" dirty="0" err="1"/>
              <a:t>바타차리야</a:t>
            </a:r>
            <a:r>
              <a:rPr lang="ko-KR" altLang="en-US" dirty="0"/>
              <a:t> 계수를 사용하자는 아이디어에서 비롯되었습니다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C7D311-93C2-ED51-5BF5-6531B862A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015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9B87C-5706-9F19-4B48-E7BB0141C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7FD5C39-607C-5D73-351A-34D8D6B1B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AD5A2A9-AF65-A699-68BA-0F4F9CC10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Coefficient는</a:t>
            </a:r>
            <a:r>
              <a:rPr lang="ko-KR" altLang="ko-KR" dirty="0"/>
              <a:t> 두 </a:t>
            </a:r>
            <a:r>
              <a:rPr lang="ko-KR" altLang="ko-KR" dirty="0" err="1"/>
              <a:t>Gaussian</a:t>
            </a:r>
            <a:r>
              <a:rPr lang="ko-KR" altLang="ko-KR" dirty="0"/>
              <a:t> 분포의 겹침 정도를 나타내는 유사도 척도입니다. </a:t>
            </a:r>
            <a:endParaRPr lang="en-US" altLang="ko-KR" dirty="0"/>
          </a:p>
          <a:p>
            <a:r>
              <a:rPr lang="ko-KR" altLang="ko-KR" dirty="0" err="1"/>
              <a:t>IoU</a:t>
            </a:r>
            <a:r>
              <a:rPr lang="ko-KR" altLang="ko-KR" dirty="0"/>
              <a:t> 역시 두 영역의 겹침 정도를 측정하는 지표이므로, </a:t>
            </a:r>
            <a:r>
              <a:rPr lang="ko-KR" altLang="ko-KR" dirty="0" err="1"/>
              <a:t>Gaussian으로</a:t>
            </a:r>
            <a:r>
              <a:rPr lang="ko-KR" altLang="ko-KR" dirty="0"/>
              <a:t> 표현된 </a:t>
            </a:r>
            <a:r>
              <a:rPr lang="ko-KR" altLang="ko-KR" dirty="0" err="1"/>
              <a:t>Bounding</a:t>
            </a:r>
            <a:r>
              <a:rPr lang="ko-KR" altLang="ko-KR" dirty="0"/>
              <a:t> </a:t>
            </a:r>
            <a:r>
              <a:rPr lang="ko-KR" altLang="ko-KR" dirty="0" err="1"/>
              <a:t>Box</a:t>
            </a:r>
            <a:r>
              <a:rPr lang="ko-KR" altLang="ko-KR" dirty="0"/>
              <a:t> 간의 유사도를 </a:t>
            </a:r>
            <a:r>
              <a:rPr lang="ko-KR" altLang="ko-KR" dirty="0" err="1"/>
              <a:t>IoU와</a:t>
            </a:r>
            <a:r>
              <a:rPr lang="ko-KR" altLang="ko-KR" dirty="0"/>
              <a:t> 유사한 개념으로 표현할 수 있어 해당 논문에서 채</a:t>
            </a:r>
            <a:r>
              <a:rPr lang="ko-KR" altLang="en-US" dirty="0"/>
              <a:t>택한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이러한 </a:t>
            </a:r>
            <a:r>
              <a:rPr lang="ko-KR" altLang="en-US" dirty="0" err="1"/>
              <a:t>바타차리야</a:t>
            </a:r>
            <a:r>
              <a:rPr lang="ko-KR" altLang="en-US" dirty="0"/>
              <a:t> 계수는</a:t>
            </a:r>
            <a:r>
              <a:rPr lang="en-US" altLang="ko-KR" dirty="0"/>
              <a:t> </a:t>
            </a:r>
            <a:r>
              <a:rPr lang="ko-KR" altLang="en-US" dirty="0"/>
              <a:t>적분으로 표현되는데</a:t>
            </a:r>
            <a:r>
              <a:rPr lang="en-US" altLang="ko-KR" dirty="0"/>
              <a:t>, </a:t>
            </a:r>
            <a:r>
              <a:rPr lang="ko-KR" altLang="en-US" dirty="0"/>
              <a:t>이 적분을 닫힌 형태의 식인 </a:t>
            </a:r>
            <a:r>
              <a:rPr lang="en-US" altLang="ko-KR" dirty="0"/>
              <a:t>e</a:t>
            </a:r>
            <a:r>
              <a:rPr lang="ko-KR" altLang="en-US" dirty="0"/>
              <a:t>의 </a:t>
            </a:r>
            <a:r>
              <a:rPr lang="en-US" altLang="ko-KR" dirty="0"/>
              <a:t>–</a:t>
            </a:r>
            <a:r>
              <a:rPr lang="ko-KR" altLang="en-US" dirty="0" err="1"/>
              <a:t>바타차리야</a:t>
            </a:r>
            <a:r>
              <a:rPr lang="ko-KR" altLang="en-US" dirty="0"/>
              <a:t> 거리 승으로 나타낼 수 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E1015D7-DF85-BFDC-FBA7-2080D19C2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15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73A6-13D4-5E15-954D-63D7E670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4DBE58-A323-D2FE-B9C2-7514BC8E3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A0F831C-8A6A-FD51-CBC2-715C9642C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8932F6-2A37-EE5C-6175-C92833AD8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3354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886C1-5025-B437-CA9B-1E4DC3F35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C2BC629-842F-7676-FEF8-7AB9443DB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12C3AAD-7133-C8C4-8E2C-3AE9766F2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따라서 </a:t>
            </a:r>
            <a:r>
              <a:rPr lang="ko-KR" altLang="ko-KR" dirty="0"/>
              <a:t>실제 계산에서는 </a:t>
            </a:r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Distance를</a:t>
            </a:r>
            <a:r>
              <a:rPr lang="ko-KR" altLang="ko-KR" dirty="0"/>
              <a:t> 먼저 계산한 뒤, 이를 이용하여 </a:t>
            </a:r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Coefficient를</a:t>
            </a:r>
            <a:r>
              <a:rPr lang="ko-KR" altLang="ko-KR" dirty="0"/>
              <a:t> 얻</a:t>
            </a:r>
            <a:r>
              <a:rPr lang="ko-KR" altLang="en-US" dirty="0"/>
              <a:t>습니다</a:t>
            </a:r>
            <a:r>
              <a:rPr lang="en-US" altLang="ko-KR" dirty="0"/>
              <a:t>.</a:t>
            </a:r>
          </a:p>
          <a:p>
            <a:pPr lvl="0"/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Distance는</a:t>
            </a:r>
            <a:r>
              <a:rPr lang="ko-KR" altLang="ko-KR" dirty="0"/>
              <a:t> 두 </a:t>
            </a:r>
            <a:r>
              <a:rPr lang="ko-KR" altLang="ko-KR" dirty="0" err="1"/>
              <a:t>Gaussian</a:t>
            </a:r>
            <a:r>
              <a:rPr lang="ko-KR" altLang="ko-KR" dirty="0"/>
              <a:t> 분포의 차이를 거리의 관점에서 나타낸 값</a:t>
            </a:r>
            <a:r>
              <a:rPr lang="ko-KR" altLang="en-US" dirty="0"/>
              <a:t>으로</a:t>
            </a:r>
            <a:r>
              <a:rPr lang="en-US" altLang="ko-KR" dirty="0"/>
              <a:t>, </a:t>
            </a:r>
            <a:r>
              <a:rPr lang="ko-KR" altLang="ko-KR" dirty="0"/>
              <a:t>평균 차이와 공분산 차이를 </a:t>
            </a:r>
            <a:r>
              <a:rPr lang="ko-KR" altLang="en-US" dirty="0"/>
              <a:t>더하여 계산됩니다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(</a:t>
            </a:r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Coefficient는</a:t>
            </a:r>
            <a:r>
              <a:rPr lang="ko-KR" altLang="ko-KR" dirty="0"/>
              <a:t> 동일한 정보를 유사도의 관점에서 표현한 값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r>
              <a:rPr lang="ko-KR" altLang="en-US" dirty="0"/>
              <a:t>닫힌 형태의 식이란</a:t>
            </a:r>
            <a:r>
              <a:rPr lang="en-US" altLang="ko-KR" dirty="0"/>
              <a:t>: </a:t>
            </a:r>
            <a:r>
              <a:rPr lang="ko-KR" altLang="ko-KR" dirty="0" err="1"/>
              <a:t>입력값만</a:t>
            </a:r>
            <a:r>
              <a:rPr lang="ko-KR" altLang="ko-KR" dirty="0"/>
              <a:t> 알면 반복 계산이나 수치적 근사 없이 바로 계산할 수 있는 수식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773BD7-CB88-853E-8039-BA97B163E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215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D510A-2026-8975-736F-05C1F2AB4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4969002-9A4F-37E8-1962-DE9C547EE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EFAA9C4-8478-184A-AAD4-C0668331E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그러나 논문에서는 </a:t>
            </a:r>
            <a:r>
              <a:rPr lang="ko-KR" altLang="en-US" dirty="0" err="1"/>
              <a:t>바타차리야</a:t>
            </a:r>
            <a:r>
              <a:rPr lang="ko-KR" altLang="en-US" dirty="0"/>
              <a:t> 계수를 그대로 사용하지 않고 </a:t>
            </a:r>
            <a:r>
              <a:rPr lang="ko-KR" altLang="en-US" dirty="0" err="1"/>
              <a:t>헬링거</a:t>
            </a:r>
            <a:r>
              <a:rPr lang="ko-KR" altLang="en-US" dirty="0"/>
              <a:t> 거리를 계산하는 데 사용합니다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BC</a:t>
            </a:r>
            <a:r>
              <a:rPr lang="ko-KR" altLang="en-US" dirty="0"/>
              <a:t>는 유사도이긴 하나</a:t>
            </a:r>
            <a:r>
              <a:rPr lang="en-US" altLang="ko-KR" dirty="0"/>
              <a:t>, </a:t>
            </a:r>
            <a:r>
              <a:rPr lang="ko-KR" altLang="en-US" dirty="0"/>
              <a:t>거리로 사용하기 위한 조건들 중 하나인 삼각부등식을 만족하지 않기 때문입니다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</a:t>
            </a:r>
            <a:r>
              <a:rPr lang="en-US" altLang="ko-KR" dirty="0"/>
              <a:t>BD</a:t>
            </a:r>
            <a:r>
              <a:rPr lang="ko-KR" altLang="en-US" dirty="0"/>
              <a:t>는 거리이긴 하나 </a:t>
            </a:r>
            <a:r>
              <a:rPr lang="en-US" altLang="ko-KR" dirty="0"/>
              <a:t>0</a:t>
            </a:r>
            <a:r>
              <a:rPr lang="ko-KR" altLang="en-US" dirty="0"/>
              <a:t>에서 무한대 사이 범위의 거리이므로 </a:t>
            </a:r>
            <a:r>
              <a:rPr lang="en-US" altLang="ko-KR" dirty="0" err="1"/>
              <a:t>IoU</a:t>
            </a:r>
            <a:r>
              <a:rPr lang="ko-KR" altLang="en-US" dirty="0"/>
              <a:t>처럼 사용이 불가능합니다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반면에 </a:t>
            </a:r>
            <a:r>
              <a:rPr lang="ko-KR" altLang="en-US" dirty="0" err="1"/>
              <a:t>헬링거</a:t>
            </a:r>
            <a:r>
              <a:rPr lang="ko-KR" altLang="en-US" dirty="0"/>
              <a:t> 거리는 </a:t>
            </a:r>
            <a:r>
              <a:rPr lang="en-US" altLang="ko-KR" dirty="0"/>
              <a:t>0~1 </a:t>
            </a:r>
            <a:r>
              <a:rPr lang="ko-KR" altLang="en-US" dirty="0"/>
              <a:t>범위의 거리이며 삼각부등식도 만족하기 때문에 적절합니다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C039BF2-19DA-5F07-0756-961650303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769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EB47B-741D-6C07-9349-378D6CD0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5925987-0261-3277-68EC-84DB268FD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E17403-C3DA-7473-A7D2-5E4BFB0E8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그러나 </a:t>
            </a:r>
            <a:r>
              <a:rPr lang="ko-KR" altLang="en-US" dirty="0" err="1"/>
              <a:t>헬링거</a:t>
            </a:r>
            <a:r>
              <a:rPr lang="ko-KR" altLang="en-US" dirty="0"/>
              <a:t> 거리 또한 바로 쓰이지 않고</a:t>
            </a:r>
            <a:r>
              <a:rPr lang="en-US" altLang="ko-KR" dirty="0"/>
              <a:t>, </a:t>
            </a:r>
            <a:r>
              <a:rPr lang="en-US" altLang="ko-KR" dirty="0" err="1"/>
              <a:t>ProbIoU</a:t>
            </a:r>
            <a:r>
              <a:rPr lang="ko-KR" altLang="en-US" dirty="0"/>
              <a:t>로 변환하는 과정이 존재합니다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헬링거</a:t>
            </a:r>
            <a:r>
              <a:rPr lang="ko-KR" altLang="en-US" dirty="0"/>
              <a:t> 거리는 어쨌든 거리이기 때문에 값이 작을수록 두 분포가 유사합니다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반면 </a:t>
            </a:r>
            <a:r>
              <a:rPr lang="en-US" altLang="ko-KR" dirty="0" err="1"/>
              <a:t>IoU</a:t>
            </a:r>
            <a:r>
              <a:rPr lang="ko-KR" altLang="en-US" dirty="0"/>
              <a:t>는 값이 클수록 좋은 유사도이기 때문에</a:t>
            </a:r>
            <a:r>
              <a:rPr lang="en-US" altLang="ko-KR" dirty="0"/>
              <a:t>, </a:t>
            </a:r>
            <a:r>
              <a:rPr lang="ko-KR" altLang="en-US" dirty="0"/>
              <a:t>동일한 해석을 갖게 하기 위해 </a:t>
            </a:r>
            <a:r>
              <a:rPr lang="en-US" altLang="ko-KR" dirty="0"/>
              <a:t>1-</a:t>
            </a:r>
            <a:r>
              <a:rPr lang="ko-KR" altLang="en-US" dirty="0" err="1"/>
              <a:t>헬링거</a:t>
            </a:r>
            <a:r>
              <a:rPr lang="ko-KR" altLang="en-US" dirty="0"/>
              <a:t> 거리를 적용하여 </a:t>
            </a:r>
            <a:r>
              <a:rPr lang="en-US" altLang="ko-KR" dirty="0" err="1"/>
              <a:t>ProbIoU</a:t>
            </a:r>
            <a:r>
              <a:rPr lang="ko-KR" altLang="en-US" dirty="0"/>
              <a:t>를 정의합니다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이렇게 계산된 </a:t>
            </a:r>
            <a:r>
              <a:rPr lang="en-US" altLang="ko-KR" dirty="0" err="1"/>
              <a:t>ProbIoU</a:t>
            </a:r>
            <a:r>
              <a:rPr lang="ko-KR" altLang="en-US" dirty="0"/>
              <a:t>는 평가 지표로 사용됩니다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7944D61-A22E-7EA2-6F51-65C41A0EF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441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3EECA-E13C-390B-1A9A-47EAF9C7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2390921-3A58-5CB8-87BE-C6B25D1080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9708034-3780-F071-EB1C-B49E40920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ProbIoU</a:t>
            </a:r>
            <a:r>
              <a:rPr lang="ko-KR" altLang="en-US" dirty="0"/>
              <a:t>가 손실로 사용되는 경우</a:t>
            </a:r>
            <a:r>
              <a:rPr lang="en-US" altLang="ko-KR" dirty="0"/>
              <a:t>, </a:t>
            </a:r>
            <a:r>
              <a:rPr lang="ko-KR" altLang="en-US" dirty="0"/>
              <a:t>재정의가 필요합니다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앞서 정의한 </a:t>
            </a:r>
            <a:r>
              <a:rPr lang="en-US" altLang="ko-KR" dirty="0" err="1"/>
              <a:t>ProbIoU</a:t>
            </a:r>
            <a:r>
              <a:rPr lang="ko-KR" altLang="en-US" dirty="0"/>
              <a:t>는 </a:t>
            </a:r>
            <a:r>
              <a:rPr lang="en-US" altLang="ko-KR" dirty="0" err="1"/>
              <a:t>IoU</a:t>
            </a:r>
            <a:r>
              <a:rPr lang="ko-KR" altLang="en-US" dirty="0"/>
              <a:t>와 동일한 해석을 갖게 하기 위해 유사도가 클수록 값이 크도록 정의하여</a:t>
            </a:r>
            <a:r>
              <a:rPr lang="en-US" altLang="ko-KR" dirty="0"/>
              <a:t>,</a:t>
            </a:r>
          </a:p>
          <a:p>
            <a:r>
              <a:rPr lang="en-US" altLang="ko-KR" dirty="0" err="1"/>
              <a:t>ProbIoU_Loss</a:t>
            </a:r>
            <a:r>
              <a:rPr lang="ko-KR" altLang="en-US" dirty="0"/>
              <a:t>는 유사도가 클수록 값이 작아지도록</a:t>
            </a:r>
            <a:r>
              <a:rPr lang="en-US" altLang="ko-KR" dirty="0"/>
              <a:t>(Loss</a:t>
            </a:r>
            <a:r>
              <a:rPr lang="ko-KR" altLang="en-US" dirty="0"/>
              <a:t>가 </a:t>
            </a:r>
            <a:r>
              <a:rPr lang="en-US" altLang="ko-KR" dirty="0"/>
              <a:t>0</a:t>
            </a:r>
            <a:r>
              <a:rPr lang="ko-KR" altLang="en-US" dirty="0"/>
              <a:t>이 되도록</a:t>
            </a:r>
            <a:r>
              <a:rPr lang="en-US" altLang="ko-KR" dirty="0"/>
              <a:t>) </a:t>
            </a:r>
            <a:r>
              <a:rPr lang="ko-KR" altLang="en-US" dirty="0"/>
              <a:t>해야 하기 때문에 수식과 같은 과정을 거칩니다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이렇게 </a:t>
            </a:r>
            <a:r>
              <a:rPr lang="en-US" altLang="ko-KR" dirty="0" err="1"/>
              <a:t>ProbIoU</a:t>
            </a:r>
            <a:r>
              <a:rPr lang="ko-KR" altLang="en-US" dirty="0"/>
              <a:t>를 </a:t>
            </a:r>
            <a:r>
              <a:rPr lang="en-US" altLang="ko-KR" dirty="0"/>
              <a:t>Loss</a:t>
            </a:r>
            <a:r>
              <a:rPr lang="ko-KR" altLang="en-US" dirty="0"/>
              <a:t>로 변환하면 결국 </a:t>
            </a:r>
            <a:r>
              <a:rPr lang="ko-KR" altLang="en-US" dirty="0" err="1"/>
              <a:t>헬링거</a:t>
            </a:r>
            <a:r>
              <a:rPr lang="ko-KR" altLang="en-US" dirty="0"/>
              <a:t> 거리와 동일하다는 것을 알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A6BEA33-791A-39B3-622D-5A24838EC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668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0A8A-B8D2-F4A3-5B46-B425A60EA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8E4D6A4-4149-2EDF-9D5A-1568C514E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EE0CCD4-C41C-8831-D282-B766E48CB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ProbIoU</a:t>
            </a:r>
            <a:r>
              <a:rPr lang="ko-KR" altLang="en-US" dirty="0"/>
              <a:t>가 손실로 사용되는 예시입니다</a:t>
            </a:r>
            <a:r>
              <a:rPr lang="en-US" altLang="ko-KR" dirty="0"/>
              <a:t>.</a:t>
            </a:r>
          </a:p>
          <a:p>
            <a:r>
              <a:rPr lang="ko-KR" altLang="ko-KR" dirty="0"/>
              <a:t>학습 과정에서는 </a:t>
            </a:r>
            <a:r>
              <a:rPr lang="ko-KR" altLang="ko-KR" dirty="0" err="1"/>
              <a:t>GT</a:t>
            </a:r>
            <a:r>
              <a:rPr lang="ko-KR" altLang="en-US" dirty="0" err="1"/>
              <a:t>가</a:t>
            </a:r>
            <a:r>
              <a:rPr lang="ko-KR" altLang="en-US" dirty="0"/>
              <a:t> 어떤 형태로 입력되든</a:t>
            </a:r>
            <a:r>
              <a:rPr lang="en-US" altLang="ko-KR" dirty="0"/>
              <a:t>,</a:t>
            </a:r>
            <a:r>
              <a:rPr lang="ko-KR" altLang="en-US" dirty="0"/>
              <a:t> 예측까지도</a:t>
            </a:r>
            <a:r>
              <a:rPr lang="ko-KR" altLang="ko-KR" dirty="0"/>
              <a:t> 모두 </a:t>
            </a:r>
            <a:r>
              <a:rPr lang="ko-KR" altLang="ko-KR" dirty="0" err="1"/>
              <a:t>GBB로</a:t>
            </a:r>
            <a:r>
              <a:rPr lang="ko-KR" altLang="ko-KR" dirty="0"/>
              <a:t> 표현한 뒤, </a:t>
            </a:r>
            <a:endParaRPr lang="en-US" altLang="ko-KR" dirty="0"/>
          </a:p>
          <a:p>
            <a:r>
              <a:rPr lang="ko-KR" altLang="ko-KR" dirty="0"/>
              <a:t>두 GBB</a:t>
            </a:r>
            <a:r>
              <a:rPr lang="en-US" altLang="ko-KR" dirty="0"/>
              <a:t>(GT</a:t>
            </a:r>
            <a:r>
              <a:rPr lang="ko-KR" altLang="en-US" dirty="0"/>
              <a:t>와 예측</a:t>
            </a:r>
            <a:r>
              <a:rPr lang="en-US" altLang="ko-KR" dirty="0"/>
              <a:t>)</a:t>
            </a:r>
            <a:r>
              <a:rPr lang="ko-KR" altLang="ko-KR" dirty="0"/>
              <a:t> 간의 </a:t>
            </a:r>
            <a:r>
              <a:rPr lang="ko-KR" altLang="ko-KR" dirty="0" err="1"/>
              <a:t>ProbIoU</a:t>
            </a:r>
            <a:r>
              <a:rPr lang="ko-KR" altLang="ko-KR" dirty="0"/>
              <a:t> </a:t>
            </a:r>
            <a:r>
              <a:rPr lang="ko-KR" altLang="ko-KR" dirty="0" err="1"/>
              <a:t>Loss를</a:t>
            </a:r>
            <a:r>
              <a:rPr lang="ko-KR" altLang="ko-KR" dirty="0"/>
              <a:t> 계산하여 예측된 </a:t>
            </a:r>
            <a:r>
              <a:rPr lang="ko-KR" altLang="ko-KR" dirty="0" err="1"/>
              <a:t>GBB가</a:t>
            </a:r>
            <a:r>
              <a:rPr lang="ko-KR" altLang="ko-KR" dirty="0"/>
              <a:t> GT </a:t>
            </a:r>
            <a:r>
              <a:rPr lang="ko-KR" altLang="ko-KR" dirty="0" err="1"/>
              <a:t>GBB와</a:t>
            </a:r>
            <a:r>
              <a:rPr lang="ko-KR" altLang="ko-KR" dirty="0"/>
              <a:t> 최대한 유사하도록 학습합니다.</a:t>
            </a:r>
            <a:endParaRPr lang="en-US" altLang="ko-KR" dirty="0"/>
          </a:p>
          <a:p>
            <a:r>
              <a:rPr lang="ko-KR" altLang="ko-KR" dirty="0"/>
              <a:t>추론 단계에서는 필요에 따라 OBB 또는 EBB 형태로 출력할 수 있습니다.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80B665F-E6FE-6E16-819E-38160783D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6394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898FB-549D-457F-A73E-0A2FFB0CC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3C08A77-B8FD-A07F-5DA8-F04C14C44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99BFAAB-9230-E98E-F894-FB3304964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 err="1"/>
              <a:t>ProbIoU의</a:t>
            </a:r>
            <a:r>
              <a:rPr lang="ko-KR" altLang="ko-KR" dirty="0"/>
              <a:t> 장점은 크게 네 가지입니다.</a:t>
            </a:r>
          </a:p>
          <a:p>
            <a:r>
              <a:rPr lang="ko-KR" altLang="ko-KR" dirty="0"/>
              <a:t>회전각이 조금씩 변해도 </a:t>
            </a:r>
            <a:r>
              <a:rPr lang="en-US" altLang="ko-KR" dirty="0"/>
              <a:t>OBB</a:t>
            </a:r>
            <a:r>
              <a:rPr lang="ko-KR" altLang="en-US" dirty="0"/>
              <a:t>와 달리 유사도</a:t>
            </a:r>
            <a:r>
              <a:rPr lang="ko-KR" altLang="ko-KR" dirty="0"/>
              <a:t>가 급격히 변하지 않고 연속적으로 변화하여 안정적인 학습이 가능합니다.</a:t>
            </a:r>
            <a:endParaRPr lang="en-US" altLang="ko-KR" dirty="0"/>
          </a:p>
          <a:p>
            <a:r>
              <a:rPr lang="ko-KR" altLang="ko-KR" dirty="0"/>
              <a:t>객체의 크기</a:t>
            </a:r>
            <a:r>
              <a:rPr lang="en-US" altLang="ko-KR" dirty="0"/>
              <a:t>(Scale)</a:t>
            </a:r>
            <a:r>
              <a:rPr lang="ko-KR" altLang="ko-KR" dirty="0"/>
              <a:t>가 달라져도 </a:t>
            </a:r>
            <a:r>
              <a:rPr lang="ko-KR" altLang="en-US" dirty="0"/>
              <a:t>유사도</a:t>
            </a:r>
            <a:r>
              <a:rPr lang="ko-KR" altLang="ko-KR" dirty="0"/>
              <a:t> 계산이 안정적으로 유지</a:t>
            </a:r>
            <a:r>
              <a:rPr lang="ko-KR" altLang="en-US" dirty="0"/>
              <a:t>되며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Hellinger Distance</a:t>
            </a:r>
            <a:r>
              <a:rPr lang="ko-KR" altLang="en-US" dirty="0"/>
              <a:t>를 사용하기에 거리</a:t>
            </a:r>
            <a:r>
              <a:rPr lang="ko-KR" altLang="ko-KR" dirty="0"/>
              <a:t>의 성질을 만족하고,</a:t>
            </a:r>
          </a:p>
          <a:p>
            <a:r>
              <a:rPr lang="ko-KR" altLang="ko-KR" dirty="0"/>
              <a:t>추가적인 </a:t>
            </a:r>
            <a:r>
              <a:rPr lang="ko-KR" altLang="ko-KR" dirty="0" err="1"/>
              <a:t>하이퍼파라미터</a:t>
            </a:r>
            <a:r>
              <a:rPr lang="en-US" altLang="ko-KR" dirty="0"/>
              <a:t> </a:t>
            </a:r>
            <a:r>
              <a:rPr lang="ko-KR" altLang="en-US" dirty="0"/>
              <a:t>튜닝이나 비선형 매핑 함수가</a:t>
            </a:r>
            <a:r>
              <a:rPr lang="ko-KR" altLang="ko-KR" dirty="0"/>
              <a:t> 필요하지 않습니다.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A784D11-7726-BDA1-A0B5-4FB7D909A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3391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0013C-C8A2-B34C-1739-5A715088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6436A52-2481-E75D-80A2-DFE661BBC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6A2B415-BD57-DAEB-D3F6-E45AD04DA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EAAE21-D7EF-A203-5C7F-FDBEEB72B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56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A3FED-F32F-3681-979B-0637CD13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45DC363-F1DB-AA47-9923-6054FED0B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B2CF2EF-F7B3-DC84-F1D9-47F8E5255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b="0" dirty="0"/>
              <a:t>이 그림은 </a:t>
            </a:r>
            <a:r>
              <a:rPr lang="ko-KR" altLang="ko-KR" b="0" dirty="0" err="1"/>
              <a:t>ProbIoU가</a:t>
            </a:r>
            <a:r>
              <a:rPr lang="ko-KR" altLang="ko-KR" b="0" dirty="0"/>
              <a:t> 기존 </a:t>
            </a:r>
            <a:r>
              <a:rPr lang="ko-KR" altLang="ko-KR" b="0" dirty="0" err="1"/>
              <a:t>IoU를</a:t>
            </a:r>
            <a:r>
              <a:rPr lang="ko-KR" altLang="ko-KR" b="0" dirty="0"/>
              <a:t> 얼마나 잘 대체할 수 있는지를 확인하기 위한</a:t>
            </a:r>
            <a:r>
              <a:rPr lang="en-US" altLang="ko-KR" b="0" dirty="0"/>
              <a:t>, </a:t>
            </a:r>
            <a:r>
              <a:rPr lang="ko-KR" altLang="en-US" b="0" dirty="0"/>
              <a:t>상관관계를 산포도로 표현한 것</a:t>
            </a:r>
            <a:r>
              <a:rPr lang="ko-KR" altLang="ko-KR" b="0" dirty="0"/>
              <a:t>입니다.</a:t>
            </a:r>
          </a:p>
          <a:p>
            <a:r>
              <a:rPr lang="ko-KR" altLang="ko-KR" b="0" dirty="0"/>
              <a:t>세로축은 </a:t>
            </a:r>
            <a:r>
              <a:rPr lang="en-US" altLang="ko-KR" b="0" dirty="0"/>
              <a:t>OBB</a:t>
            </a:r>
            <a:r>
              <a:rPr lang="ko-KR" altLang="en-US" b="0" dirty="0"/>
              <a:t>의 </a:t>
            </a:r>
            <a:r>
              <a:rPr lang="ko-KR" altLang="ko-KR" b="0" dirty="0"/>
              <a:t>겹침 영역으로 계산한 </a:t>
            </a:r>
            <a:r>
              <a:rPr lang="ko-KR" altLang="ko-KR" b="0" dirty="0" err="1"/>
              <a:t>IoU</a:t>
            </a:r>
            <a:r>
              <a:rPr lang="ko-KR" altLang="en-US" b="0" dirty="0" err="1"/>
              <a:t>이고</a:t>
            </a:r>
            <a:r>
              <a:rPr lang="ko-KR" altLang="ko-KR" b="0" dirty="0"/>
              <a:t>, 가로축은 </a:t>
            </a:r>
            <a:r>
              <a:rPr lang="en-US" altLang="ko-KR" b="0" dirty="0" err="1"/>
              <a:t>a~c</a:t>
            </a:r>
            <a:r>
              <a:rPr lang="ko-KR" altLang="en-US" b="0" dirty="0"/>
              <a:t>는 </a:t>
            </a:r>
            <a:r>
              <a:rPr lang="ko-KR" altLang="ko-KR" b="0" dirty="0" err="1"/>
              <a:t>ProbIoU</a:t>
            </a:r>
            <a:r>
              <a:rPr lang="ko-KR" altLang="en-US" b="0" dirty="0" err="1"/>
              <a:t>로</a:t>
            </a:r>
            <a:r>
              <a:rPr lang="en-US" altLang="ko-KR" b="0" dirty="0"/>
              <a:t>, d</a:t>
            </a:r>
            <a:r>
              <a:rPr lang="ko-KR" altLang="en-US" b="0" dirty="0"/>
              <a:t>는 선행 연구였던 </a:t>
            </a:r>
            <a:r>
              <a:rPr lang="en-US" altLang="ko-KR" b="0" dirty="0"/>
              <a:t>KLD</a:t>
            </a:r>
            <a:r>
              <a:rPr lang="ko-KR" altLang="en-US" b="0" dirty="0"/>
              <a:t>로</a:t>
            </a:r>
            <a:r>
              <a:rPr lang="ko-KR" altLang="ko-KR" b="0" dirty="0"/>
              <a:t> 계산한 </a:t>
            </a:r>
            <a:r>
              <a:rPr lang="ko-KR" altLang="en-US" b="0" dirty="0" err="1"/>
              <a:t>가우시안</a:t>
            </a:r>
            <a:r>
              <a:rPr lang="ko-KR" altLang="en-US" b="0" dirty="0"/>
              <a:t> 분포 기반 유사도</a:t>
            </a:r>
            <a:r>
              <a:rPr lang="ko-KR" altLang="ko-KR" b="0" dirty="0"/>
              <a:t>입니다.</a:t>
            </a:r>
          </a:p>
          <a:p>
            <a:r>
              <a:rPr lang="ko-KR" altLang="ko-KR" dirty="0"/>
              <a:t>실험 결과 </a:t>
            </a:r>
            <a:r>
              <a:rPr lang="en-US" altLang="ko-KR" dirty="0" err="1"/>
              <a:t>ProbIoU</a:t>
            </a:r>
            <a:r>
              <a:rPr lang="ko-KR" altLang="en-US" dirty="0"/>
              <a:t>를 사용한 </a:t>
            </a:r>
            <a:r>
              <a:rPr lang="en-US" altLang="ko-KR" dirty="0"/>
              <a:t>c</a:t>
            </a:r>
            <a:r>
              <a:rPr lang="ko-KR" altLang="en-US" dirty="0"/>
              <a:t>에서 </a:t>
            </a:r>
            <a:r>
              <a:rPr lang="ko-KR" altLang="en-US" dirty="0" err="1"/>
              <a:t>스피어만</a:t>
            </a:r>
            <a:r>
              <a:rPr lang="ko-KR" altLang="ko-KR" dirty="0"/>
              <a:t> 상관계수가 약 0.985로 </a:t>
            </a:r>
            <a:r>
              <a:rPr lang="ko-KR" altLang="en-US" dirty="0"/>
              <a:t>가장 높게 </a:t>
            </a:r>
            <a:r>
              <a:rPr lang="ko-KR" altLang="ko-KR" dirty="0"/>
              <a:t>나타나,</a:t>
            </a:r>
          </a:p>
          <a:p>
            <a:r>
              <a:rPr lang="ko-KR" altLang="ko-KR" dirty="0" err="1"/>
              <a:t>ProbIoU가</a:t>
            </a:r>
            <a:r>
              <a:rPr lang="ko-KR" altLang="ko-KR" dirty="0"/>
              <a:t> 기존 </a:t>
            </a:r>
            <a:r>
              <a:rPr lang="ko-KR" altLang="ko-KR" dirty="0" err="1"/>
              <a:t>IoU와</a:t>
            </a:r>
            <a:r>
              <a:rPr lang="ko-KR" altLang="ko-KR" dirty="0"/>
              <a:t> 매우 높은 상관관계를 가진다는 것을 확인했습니다.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(a)</a:t>
            </a:r>
            <a:r>
              <a:rPr lang="ko-KR" altLang="en-US" dirty="0"/>
              <a:t>는 </a:t>
            </a:r>
            <a:r>
              <a:rPr lang="en-US" altLang="ko-KR" dirty="0"/>
              <a:t>Bhattacharyya Coefficient </a:t>
            </a:r>
            <a:r>
              <a:rPr lang="ko-KR" altLang="en-US" dirty="0"/>
              <a:t>같은 확률적 </a:t>
            </a:r>
            <a:r>
              <a:rPr lang="en-US" altLang="ko-KR" dirty="0"/>
              <a:t>Similarity</a:t>
            </a:r>
            <a:r>
              <a:rPr lang="ko-KR" altLang="en-US" dirty="0"/>
              <a:t>가 </a:t>
            </a:r>
            <a:r>
              <a:rPr lang="en-US" altLang="ko-KR" dirty="0" err="1"/>
              <a:t>IoU</a:t>
            </a:r>
            <a:r>
              <a:rPr lang="ko-KR" altLang="en-US" dirty="0"/>
              <a:t>랑 관련 있나</a:t>
            </a:r>
            <a:r>
              <a:rPr lang="en-US" altLang="ko-KR" dirty="0"/>
              <a:t>?</a:t>
            </a:r>
            <a:r>
              <a:rPr lang="ko-KR" altLang="en-US" dirty="0"/>
              <a:t>를 보기 위해 진행한 실험인데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결과가 거의 직선인 것을 보면 원래 </a:t>
            </a:r>
            <a:r>
              <a:rPr lang="ko-KR" altLang="en-US" dirty="0" err="1"/>
              <a:t>확률분포끼리의</a:t>
            </a:r>
            <a:r>
              <a:rPr lang="ko-KR" altLang="en-US" dirty="0"/>
              <a:t> 유사도 자체가 </a:t>
            </a:r>
            <a:r>
              <a:rPr lang="en-US" altLang="ko-KR" dirty="0" err="1"/>
              <a:t>IoU</a:t>
            </a:r>
            <a:r>
              <a:rPr lang="ko-KR" altLang="en-US" dirty="0"/>
              <a:t>랑 관련 있다는 것을 보여주는 기초 실험</a:t>
            </a:r>
            <a:r>
              <a:rPr lang="en-US" altLang="ko-KR" dirty="0"/>
              <a:t>.</a:t>
            </a:r>
          </a:p>
          <a:p>
            <a:endParaRPr lang="ko-KR" altLang="ko-KR" dirty="0"/>
          </a:p>
          <a:p>
            <a:endParaRPr lang="ko-KR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88C261A-4385-C578-8741-599B89392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2827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6C359-1572-7235-E76D-83DC2B9EF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4FB4CA5-50E2-3613-9C40-F2CF5DA11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EC56FE5-BF82-FE58-F622-BC26B3C11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 err="1"/>
              <a:t>ProbIoU를</a:t>
            </a:r>
            <a:r>
              <a:rPr lang="ko-KR" altLang="ko-KR" dirty="0"/>
              <a:t> </a:t>
            </a:r>
            <a:r>
              <a:rPr lang="ko-KR" altLang="ko-KR" dirty="0" err="1"/>
              <a:t>Loss로</a:t>
            </a:r>
            <a:r>
              <a:rPr lang="ko-KR" altLang="ko-KR" dirty="0"/>
              <a:t> 사용했을 때 검출 성능이 </a:t>
            </a:r>
            <a:r>
              <a:rPr lang="ko-KR" altLang="ko-KR" dirty="0" err="1"/>
              <a:t>좋아지는가?</a:t>
            </a:r>
            <a:r>
              <a:rPr lang="ko-KR" altLang="en-US" dirty="0" err="1"/>
              <a:t>를</a:t>
            </a:r>
            <a:r>
              <a:rPr lang="ko-KR" altLang="en-US" dirty="0"/>
              <a:t> 비교 실험해 본 결과입니다</a:t>
            </a:r>
            <a:r>
              <a:rPr lang="en-US" altLang="ko-KR" dirty="0"/>
              <a:t>.</a:t>
            </a:r>
          </a:p>
          <a:p>
            <a:r>
              <a:rPr lang="ko-KR" altLang="ko-KR" dirty="0"/>
              <a:t>다양한 OBB </a:t>
            </a:r>
            <a:r>
              <a:rPr lang="ko-KR" altLang="en-US" dirty="0"/>
              <a:t>데이터셋</a:t>
            </a:r>
            <a:r>
              <a:rPr lang="ko-KR" altLang="ko-KR" dirty="0"/>
              <a:t>에서</a:t>
            </a:r>
            <a:r>
              <a:rPr lang="en-US" altLang="ko-KR" dirty="0"/>
              <a:t> </a:t>
            </a:r>
            <a:r>
              <a:rPr lang="ko-KR" altLang="ko-KR" dirty="0"/>
              <a:t>기존 SOTA </a:t>
            </a:r>
            <a:r>
              <a:rPr lang="ko-KR" altLang="ko-KR" dirty="0" err="1"/>
              <a:t>Loss와</a:t>
            </a:r>
            <a:r>
              <a:rPr lang="ko-KR" altLang="ko-KR" dirty="0"/>
              <a:t> 비교했</a:t>
            </a:r>
            <a:r>
              <a:rPr lang="ko-KR" altLang="en-US" dirty="0"/>
              <a:t>으며</a:t>
            </a:r>
            <a:r>
              <a:rPr lang="en-US" altLang="ko-KR" dirty="0"/>
              <a:t>,</a:t>
            </a:r>
            <a:endParaRPr lang="ko-KR" altLang="ko-KR" dirty="0"/>
          </a:p>
          <a:p>
            <a:r>
              <a:rPr lang="ko-KR" altLang="ko-KR" dirty="0"/>
              <a:t>대부분의 데이터셋에서 AP50 기준 최고 또는 차상위 성능을 보였습니다.</a:t>
            </a: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B3D0318-5B9E-BCCC-836E-27DF908FC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8857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0DAA8-A5C3-51FB-9B4A-DF3632DD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803C4C5-0DA1-4C1E-315D-9870B3BDC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11A8E09-337F-64E1-3EB5-968F85CC8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EBB</a:t>
            </a:r>
            <a:r>
              <a:rPr lang="ko-KR" altLang="en-US" dirty="0"/>
              <a:t>가 기존 </a:t>
            </a:r>
            <a:r>
              <a:rPr lang="en-US" altLang="ko-KR" dirty="0"/>
              <a:t>HBB</a:t>
            </a:r>
            <a:r>
              <a:rPr lang="ko-KR" altLang="en-US" dirty="0"/>
              <a:t>와 </a:t>
            </a:r>
            <a:r>
              <a:rPr lang="en-US" altLang="ko-KR" dirty="0"/>
              <a:t>OBB</a:t>
            </a:r>
            <a:r>
              <a:rPr lang="ko-KR" altLang="en-US" dirty="0"/>
              <a:t>에 비해 얼마나 표현력이 </a:t>
            </a:r>
            <a:r>
              <a:rPr lang="ko-KR" altLang="en-US" dirty="0" err="1"/>
              <a:t>좋은지</a:t>
            </a:r>
            <a:r>
              <a:rPr lang="ko-KR" altLang="en-US" dirty="0"/>
              <a:t> 비교한 지표입니다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15</a:t>
            </a:r>
            <a:r>
              <a:rPr lang="ko-KR" altLang="en-US" dirty="0"/>
              <a:t>개의 카테고리 중 </a:t>
            </a:r>
            <a:r>
              <a:rPr lang="en-US" altLang="ko-KR" dirty="0"/>
              <a:t>12</a:t>
            </a:r>
            <a:r>
              <a:rPr lang="ko-KR" altLang="en-US" dirty="0"/>
              <a:t>개에서 </a:t>
            </a:r>
            <a:r>
              <a:rPr lang="en-US" altLang="ko-KR" dirty="0"/>
              <a:t>EBB</a:t>
            </a:r>
            <a:r>
              <a:rPr lang="ko-KR" altLang="en-US" dirty="0"/>
              <a:t>가 가장 높은 평균 및 중앙값 </a:t>
            </a:r>
            <a:r>
              <a:rPr lang="en-US" altLang="ko-KR" dirty="0" err="1"/>
              <a:t>IoU</a:t>
            </a:r>
            <a:r>
              <a:rPr lang="ko-KR" altLang="en-US" dirty="0"/>
              <a:t>를 기록하였으며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특히 </a:t>
            </a:r>
            <a:r>
              <a:rPr lang="ko-KR" altLang="ko-KR" dirty="0"/>
              <a:t>정유 탱크(ST), 회전교차로(RA) 등 원형/비정형 객체에서 OBB 대비 월등한</a:t>
            </a:r>
            <a:r>
              <a:rPr lang="en-US" altLang="ko-KR" dirty="0"/>
              <a:t> </a:t>
            </a:r>
            <a:r>
              <a:rPr lang="ko-KR" altLang="en-US" dirty="0"/>
              <a:t>결과가 나온 것을 보아 </a:t>
            </a:r>
            <a:r>
              <a:rPr lang="ko-KR" altLang="ko-KR" dirty="0" err="1"/>
              <a:t>EBB가</a:t>
            </a:r>
            <a:r>
              <a:rPr lang="ko-KR" altLang="ko-KR" dirty="0"/>
              <a:t> </a:t>
            </a:r>
            <a:r>
              <a:rPr lang="ko-KR" altLang="ko-KR" dirty="0" err="1"/>
              <a:t>OBB의</a:t>
            </a:r>
            <a:r>
              <a:rPr lang="ko-KR" altLang="ko-KR" dirty="0"/>
              <a:t> 각도 모호성 문제를 효과적으로 완화</a:t>
            </a:r>
            <a:r>
              <a:rPr lang="ko-KR" altLang="en-US" dirty="0"/>
              <a:t>한 것</a:t>
            </a:r>
            <a:r>
              <a:rPr lang="ko-KR" altLang="ko-KR" dirty="0"/>
              <a:t>을 확인할 수 있습니다.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ECF2DB1-F104-FE76-6F9A-F0C997ECE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237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객체 탐지에서</a:t>
            </a:r>
            <a:r>
              <a:rPr lang="en-US" altLang="ko-KR" dirty="0"/>
              <a:t>, </a:t>
            </a:r>
            <a:r>
              <a:rPr lang="ko-KR" altLang="en-US" dirty="0" err="1"/>
              <a:t>바운딩</a:t>
            </a:r>
            <a:r>
              <a:rPr lang="ko-KR" altLang="en-US" dirty="0"/>
              <a:t> 박스 표현에는 일반적으로 수평</a:t>
            </a:r>
            <a:r>
              <a:rPr lang="en-US" altLang="ko-KR" dirty="0" err="1"/>
              <a:t>bbox</a:t>
            </a:r>
            <a:r>
              <a:rPr lang="ko-KR" altLang="en-US" dirty="0"/>
              <a:t>인 </a:t>
            </a:r>
            <a:r>
              <a:rPr lang="en-US" altLang="ko-KR" dirty="0"/>
              <a:t>HBB</a:t>
            </a:r>
            <a:r>
              <a:rPr lang="ko-KR" altLang="en-US" dirty="0"/>
              <a:t>가 사용됩니다</a:t>
            </a:r>
            <a:r>
              <a:rPr lang="en-US" altLang="ko-KR" dirty="0"/>
              <a:t>. HBB</a:t>
            </a:r>
            <a:r>
              <a:rPr lang="ko-KR" altLang="en-US" dirty="0"/>
              <a:t>는 회전된 객체를 정확하게 표현하기 어렵기 때문에</a:t>
            </a:r>
            <a:r>
              <a:rPr lang="en-US" altLang="ko-KR" dirty="0"/>
              <a:t>, </a:t>
            </a:r>
            <a:r>
              <a:rPr lang="ko-KR" altLang="en-US" dirty="0"/>
              <a:t>회전된 객체의 표현이 필요한 경우 </a:t>
            </a:r>
            <a:r>
              <a:rPr lang="en-US" altLang="ko-KR" dirty="0"/>
              <a:t>OBB</a:t>
            </a:r>
            <a:r>
              <a:rPr lang="ko-KR" altLang="en-US" dirty="0"/>
              <a:t>가 사용됩니다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OBB</a:t>
            </a:r>
            <a:r>
              <a:rPr lang="ko-KR" altLang="en-US" dirty="0"/>
              <a:t>를 사용하면 발생하는 문제점으로는 두 가지가 있습니다</a:t>
            </a:r>
            <a:r>
              <a:rPr lang="en-US" altLang="ko-KR" dirty="0"/>
              <a:t>. </a:t>
            </a:r>
            <a:r>
              <a:rPr lang="ko-KR" altLang="en-US" dirty="0"/>
              <a:t>첫번째로</a:t>
            </a:r>
            <a:r>
              <a:rPr lang="en-US" altLang="ko-KR" dirty="0"/>
              <a:t>, ~</a:t>
            </a:r>
          </a:p>
          <a:p>
            <a:r>
              <a:rPr lang="ko-KR" altLang="en-US" dirty="0"/>
              <a:t>밑은 각도 모호성 예시입니다</a:t>
            </a:r>
            <a:r>
              <a:rPr lang="en-US" altLang="ko-KR" dirty="0"/>
              <a:t>. </a:t>
            </a:r>
            <a:r>
              <a:rPr lang="ko-KR" altLang="en-US" dirty="0"/>
              <a:t>도넛 객체가 </a:t>
            </a:r>
            <a:r>
              <a:rPr lang="ko-KR" altLang="en-US" dirty="0" err="1"/>
              <a:t>있을때</a:t>
            </a:r>
            <a:r>
              <a:rPr lang="en-US" altLang="ko-KR" dirty="0"/>
              <a:t>, GT</a:t>
            </a:r>
            <a:r>
              <a:rPr lang="ko-KR" altLang="en-US" dirty="0"/>
              <a:t>가 회전각이 </a:t>
            </a:r>
            <a:r>
              <a:rPr lang="en-US" altLang="ko-KR" dirty="0"/>
              <a:t>0</a:t>
            </a:r>
            <a:r>
              <a:rPr lang="ko-KR" altLang="en-US" dirty="0"/>
              <a:t>도인 정사각형 </a:t>
            </a:r>
            <a:r>
              <a:rPr lang="en-US" altLang="ko-KR" dirty="0"/>
              <a:t>OBB</a:t>
            </a:r>
            <a:r>
              <a:rPr lang="ko-KR" altLang="en-US" dirty="0"/>
              <a:t>라고 가정한다면</a:t>
            </a:r>
            <a:r>
              <a:rPr lang="en-US" altLang="ko-KR" dirty="0"/>
              <a:t>, </a:t>
            </a:r>
            <a:r>
              <a:rPr lang="ko-KR" altLang="en-US" dirty="0"/>
              <a:t>예측을 회전각이 </a:t>
            </a:r>
            <a:r>
              <a:rPr lang="en-US" altLang="ko-KR" dirty="0"/>
              <a:t>45</a:t>
            </a:r>
            <a:r>
              <a:rPr lang="ko-KR" altLang="en-US" dirty="0"/>
              <a:t>도인 정사각형 </a:t>
            </a:r>
            <a:r>
              <a:rPr lang="en-US" altLang="ko-KR" dirty="0"/>
              <a:t>OBB</a:t>
            </a:r>
            <a:r>
              <a:rPr lang="ko-KR" altLang="en-US" dirty="0"/>
              <a:t>로 하여 박스 내에 객체를 제대로 검출하더라도 회전각 차이가 발생하기 때문에 올바른 예측으로 인정되지 않습니다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89601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FA93B-5E24-E9CB-EFE7-45ABD24AD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8A7130F-C13E-80D2-8E01-B63EC95D8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79F1C06-2E98-B0BD-AA0D-21CAE89C0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정성적 비교 결과입니다.</a:t>
            </a:r>
          </a:p>
          <a:p>
            <a:r>
              <a:rPr lang="ko-KR" altLang="ko-KR" dirty="0"/>
              <a:t>위는 OBB,</a:t>
            </a:r>
          </a:p>
          <a:p>
            <a:r>
              <a:rPr lang="ko-KR" altLang="ko-KR" dirty="0"/>
              <a:t>아래는 EBB 결과</a:t>
            </a:r>
            <a:r>
              <a:rPr lang="ko-KR" altLang="en-US" dirty="0"/>
              <a:t>를 나타내는 시각적 자료</a:t>
            </a:r>
            <a:r>
              <a:rPr lang="ko-KR" altLang="ko-KR" dirty="0"/>
              <a:t>입니다.</a:t>
            </a:r>
            <a:endParaRPr lang="en-US" altLang="ko-KR" dirty="0"/>
          </a:p>
          <a:p>
            <a:r>
              <a:rPr lang="ko-KR" altLang="en-US" dirty="0"/>
              <a:t>보시면 파란색 글씨로 </a:t>
            </a:r>
            <a:r>
              <a:rPr lang="en-US" altLang="ko-KR" dirty="0" err="1"/>
              <a:t>IoU</a:t>
            </a:r>
            <a:r>
              <a:rPr lang="ko-KR" altLang="en-US" dirty="0"/>
              <a:t>도 나타나 있는데</a:t>
            </a:r>
            <a:r>
              <a:rPr lang="en-US" altLang="ko-KR" dirty="0"/>
              <a:t>, EBB</a:t>
            </a:r>
            <a:r>
              <a:rPr lang="ko-KR" altLang="en-US" dirty="0"/>
              <a:t>가 </a:t>
            </a:r>
            <a:r>
              <a:rPr lang="en-US" altLang="ko-KR" dirty="0"/>
              <a:t>OBB</a:t>
            </a:r>
            <a:r>
              <a:rPr lang="ko-KR" altLang="en-US" dirty="0"/>
              <a:t>에 비해 같거나 높은 것을 확인할 수 있습니다</a:t>
            </a:r>
            <a:r>
              <a:rPr lang="en-US" altLang="ko-KR" dirty="0"/>
              <a:t>.</a:t>
            </a:r>
            <a:endParaRPr lang="ko-KR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CE6194-9AE9-551D-084F-56E15C5DE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9445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EB6CF-F92C-AC12-E16D-5319D6941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07F5BB3-F25C-2D58-6E81-A97868972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32D7150-4297-9405-D44C-D6F3A3908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왼쪽은 EBB </a:t>
            </a:r>
            <a:r>
              <a:rPr lang="ko-KR" altLang="ko-KR" dirty="0" err="1"/>
              <a:t>IoU를</a:t>
            </a:r>
            <a:r>
              <a:rPr lang="ko-KR" altLang="ko-KR" dirty="0"/>
              <a:t> 이용해 </a:t>
            </a:r>
            <a:r>
              <a:rPr lang="ko-KR" altLang="ko-KR" dirty="0" err="1"/>
              <a:t>AP를</a:t>
            </a:r>
            <a:r>
              <a:rPr lang="ko-KR" altLang="ko-KR" dirty="0"/>
              <a:t> 계산한 결과이고, 오른쪽은 GBB 기반 </a:t>
            </a:r>
            <a:r>
              <a:rPr lang="ko-KR" altLang="ko-KR" dirty="0" err="1"/>
              <a:t>ProbIoU를</a:t>
            </a:r>
            <a:r>
              <a:rPr lang="ko-KR" altLang="ko-KR" dirty="0"/>
              <a:t> 이용해 </a:t>
            </a:r>
            <a:r>
              <a:rPr lang="ko-KR" altLang="ko-KR" dirty="0" err="1"/>
              <a:t>AP를</a:t>
            </a:r>
            <a:r>
              <a:rPr lang="ko-KR" altLang="ko-KR" dirty="0"/>
              <a:t> 계산한 결과입니다. </a:t>
            </a:r>
            <a:endParaRPr lang="en-US" altLang="ko-KR" dirty="0"/>
          </a:p>
          <a:p>
            <a:r>
              <a:rPr lang="ko-KR" altLang="ko-KR" dirty="0"/>
              <a:t>두 표의 AP 값이 거의 동일하게 나타나는 것을 통해, 계산이 복잡한 EBB </a:t>
            </a:r>
            <a:r>
              <a:rPr lang="ko-KR" altLang="ko-KR" dirty="0" err="1"/>
              <a:t>IoU</a:t>
            </a:r>
            <a:r>
              <a:rPr lang="ko-KR" altLang="ko-KR" dirty="0"/>
              <a:t> 대신 GBB 기반 </a:t>
            </a:r>
            <a:r>
              <a:rPr lang="ko-KR" altLang="ko-KR" dirty="0" err="1"/>
              <a:t>ProbIoU를</a:t>
            </a:r>
            <a:r>
              <a:rPr lang="ko-KR" altLang="ko-KR" dirty="0"/>
              <a:t> 평가 지표로 사용할 수 있음을 확인할 수 있습니다.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E9BE7E-66FE-0C80-CBF4-87CC4FB264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7728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E3583-2C18-2C71-6522-EE00D2FFD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FE31DA2-C215-13BA-EEAB-31AE1BF87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79CCE04-E821-0D59-F39D-BF22D0C25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1DF8540-7A2B-4EBA-F2F3-5DF286D2A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61429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1ED3F-AD2D-8852-E896-D70D1E927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00D76BF-06A2-DFFF-507C-39515D773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775EAF2-33C9-FB44-131D-517DB3DAA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5CBAF58-C3CB-C47B-4C9B-3FB57383F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77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이러한 문제들을 해결하기 위해 본 논문에서는 </a:t>
            </a:r>
            <a:r>
              <a:rPr lang="en-US" altLang="ko-KR" dirty="0"/>
              <a:t>EBB</a:t>
            </a:r>
            <a:r>
              <a:rPr lang="ko-KR" altLang="en-US" dirty="0"/>
              <a:t>와 </a:t>
            </a:r>
            <a:r>
              <a:rPr lang="en-US" altLang="ko-KR" dirty="0" err="1"/>
              <a:t>ProbIoU</a:t>
            </a:r>
            <a:r>
              <a:rPr lang="en-US" altLang="ko-KR" dirty="0"/>
              <a:t> </a:t>
            </a:r>
            <a:r>
              <a:rPr lang="ko-KR" altLang="en-US" dirty="0"/>
              <a:t>이 두 가지 아이디어를 제시합니다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0906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DD137-D231-5CB3-A301-FED8AD827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94B8E52-94A3-209A-4A65-39651622C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E8FE536-B4B8-5376-7F76-8EF3E4122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우선 제안된 </a:t>
            </a:r>
            <a:r>
              <a:rPr lang="en-US" altLang="ko-KR" dirty="0"/>
              <a:t>EBB</a:t>
            </a:r>
            <a:r>
              <a:rPr lang="ko-KR" altLang="en-US" dirty="0"/>
              <a:t>는</a:t>
            </a:r>
            <a:r>
              <a:rPr lang="en-US" altLang="ko-KR" dirty="0"/>
              <a:t>, </a:t>
            </a:r>
            <a:r>
              <a:rPr lang="ko-KR" altLang="en-US" dirty="0"/>
              <a:t>타원으로 </a:t>
            </a:r>
            <a:r>
              <a:rPr lang="ko-KR" altLang="en-US" dirty="0" err="1"/>
              <a:t>바운딩</a:t>
            </a:r>
            <a:r>
              <a:rPr lang="ko-KR" altLang="en-US" dirty="0"/>
              <a:t> 박스를 그리자는 표현 방식 아이디어 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OBB</a:t>
            </a:r>
            <a:r>
              <a:rPr lang="ko-KR" altLang="en-US" dirty="0"/>
              <a:t>는 무조건 직사각형이기 때문에 특정 객체의 형상을 충분히 표현하지 못하고</a:t>
            </a:r>
            <a:r>
              <a:rPr lang="en-US" altLang="ko-KR" dirty="0"/>
              <a:t>, </a:t>
            </a:r>
            <a:r>
              <a:rPr lang="ko-KR" altLang="en-US" dirty="0"/>
              <a:t>정사각형 </a:t>
            </a:r>
            <a:r>
              <a:rPr lang="en-US" altLang="ko-KR" dirty="0"/>
              <a:t>OBB</a:t>
            </a:r>
            <a:r>
              <a:rPr lang="ko-KR" altLang="en-US" dirty="0"/>
              <a:t>로 표현되는 객체에서는 각도 모호성도 발생시키기 때문에 이를 해결하고자 제시하였습니다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객체를 직사각형이 아닌 타원으로 표현하자는 핵심 아이디어로써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특정 객체의 형상을 더 자연스럽게 표현할 수 있고</a:t>
            </a:r>
            <a:endParaRPr lang="en-US" altLang="ko-KR" dirty="0"/>
          </a:p>
          <a:p>
            <a:r>
              <a:rPr lang="ko-KR" altLang="en-US" dirty="0"/>
              <a:t>각도 모호성을 해결하여 전반적으로 더 높은 유사도 측정이 가능하였습니다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582AB2-C16D-8C0E-C0A7-EBCD2AEF58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468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C7262-50D7-F9A1-923E-3A6DBD33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789716A-00CD-03D1-8477-A54473AEB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DFF1924E-C128-F146-0FDF-84DD47DC2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다음은 </a:t>
            </a:r>
            <a:r>
              <a:rPr lang="en-US" altLang="ko-KR" dirty="0" err="1"/>
              <a:t>ProbIoU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앞서 소개한 </a:t>
            </a:r>
            <a:r>
              <a:rPr lang="en-US" altLang="ko-KR" dirty="0"/>
              <a:t>EBB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기반으로 계산된 </a:t>
            </a:r>
            <a:r>
              <a:rPr lang="en-US" altLang="ko-KR" dirty="0" err="1"/>
              <a:t>IoU</a:t>
            </a:r>
            <a:r>
              <a:rPr lang="ko-KR" altLang="en-US" dirty="0"/>
              <a:t>는 </a:t>
            </a:r>
            <a:r>
              <a:rPr lang="en-US" altLang="ko-KR" dirty="0"/>
              <a:t>OBB </a:t>
            </a:r>
            <a:r>
              <a:rPr lang="ko-KR" altLang="en-US" dirty="0"/>
              <a:t>기반보다 확실히 더 높은 유사도 측정은 가능하나 </a:t>
            </a:r>
            <a:endParaRPr lang="en-US" altLang="ko-KR" dirty="0"/>
          </a:p>
          <a:p>
            <a:r>
              <a:rPr lang="ko-KR" altLang="en-US" dirty="0"/>
              <a:t>계산이 복잡하여 </a:t>
            </a:r>
            <a:r>
              <a:rPr lang="en-US" altLang="ko-KR" dirty="0"/>
              <a:t>Loss</a:t>
            </a:r>
            <a:r>
              <a:rPr lang="ko-KR" altLang="en-US" dirty="0"/>
              <a:t>나 평가 지표로 사용하기 어려운 한계가 있었습니다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ProbIoU</a:t>
            </a:r>
            <a:r>
              <a:rPr lang="ko-KR" altLang="en-US" dirty="0"/>
              <a:t>는 </a:t>
            </a:r>
            <a:r>
              <a:rPr lang="ko-KR" altLang="en-US" dirty="0" err="1"/>
              <a:t>가우시안</a:t>
            </a:r>
            <a:r>
              <a:rPr lang="ko-KR" altLang="en-US" dirty="0"/>
              <a:t> 분포를 활용하여 확률분포 기반 유사도를 계산하고</a:t>
            </a:r>
            <a:r>
              <a:rPr lang="en-US" altLang="ko-KR" dirty="0"/>
              <a:t>, </a:t>
            </a:r>
            <a:r>
              <a:rPr lang="ko-KR" altLang="en-US" dirty="0"/>
              <a:t>이를 손실함수로도</a:t>
            </a:r>
            <a:r>
              <a:rPr lang="en-US" altLang="ko-KR" dirty="0"/>
              <a:t>, </a:t>
            </a:r>
            <a:r>
              <a:rPr lang="ko-KR" altLang="en-US" dirty="0"/>
              <a:t>평가 지표로도 활용하여 </a:t>
            </a:r>
            <a:r>
              <a:rPr lang="en-US" altLang="ko-KR" dirty="0"/>
              <a:t> EBB-</a:t>
            </a:r>
            <a:r>
              <a:rPr lang="en-US" altLang="ko-KR" dirty="0" err="1"/>
              <a:t>IoU</a:t>
            </a:r>
            <a:r>
              <a:rPr lang="ko-KR" altLang="en-US" dirty="0"/>
              <a:t>를 대체하고자 하였습니다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닫힌 형태의 식이란</a:t>
            </a:r>
            <a:r>
              <a:rPr lang="en-US" altLang="ko-KR" dirty="0"/>
              <a:t>: </a:t>
            </a:r>
            <a:r>
              <a:rPr lang="ko-KR" altLang="ko-KR" dirty="0" err="1"/>
              <a:t>입력값만</a:t>
            </a:r>
            <a:r>
              <a:rPr lang="ko-KR" altLang="ko-KR" dirty="0"/>
              <a:t> 알면 반복 계산이나 수치적 근사 없이 바로 계산할 수 있는 수식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1619B77-EC45-3335-CC44-5AC0E3B57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5759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73A6-13D4-5E15-954D-63D7E670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4DBE58-A323-D2FE-B9C2-7514BC8E3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A0F831C-8A6A-FD51-CBC2-715C9642C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8932F6-2A37-EE5C-6175-C92833AD8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335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EBB</a:t>
            </a:r>
            <a:r>
              <a:rPr lang="ko-KR" altLang="en-US" dirty="0"/>
              <a:t>와 </a:t>
            </a:r>
            <a:r>
              <a:rPr lang="en-US" altLang="ko-KR" dirty="0" err="1"/>
              <a:t>ProbIoU</a:t>
            </a:r>
            <a:r>
              <a:rPr lang="ko-KR" altLang="en-US" dirty="0"/>
              <a:t>의 기반에는 </a:t>
            </a:r>
            <a:r>
              <a:rPr lang="en-US" altLang="ko-KR" dirty="0"/>
              <a:t>GBB</a:t>
            </a:r>
            <a:r>
              <a:rPr lang="ko-KR" altLang="en-US" dirty="0"/>
              <a:t>가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GBB</a:t>
            </a:r>
            <a:r>
              <a:rPr lang="ko-KR" altLang="en-US" dirty="0"/>
              <a:t>는 </a:t>
            </a:r>
            <a:r>
              <a:rPr lang="ko-KR" altLang="en-US" dirty="0" err="1"/>
              <a:t>가우시안</a:t>
            </a:r>
            <a:r>
              <a:rPr lang="ko-KR" altLang="en-US" dirty="0"/>
              <a:t> </a:t>
            </a:r>
            <a:r>
              <a:rPr lang="ko-KR" altLang="en-US" dirty="0" err="1"/>
              <a:t>바운딩</a:t>
            </a:r>
            <a:r>
              <a:rPr lang="ko-KR" altLang="en-US" dirty="0"/>
              <a:t> 박스의 </a:t>
            </a:r>
            <a:r>
              <a:rPr lang="ko-KR" altLang="en-US" dirty="0" err="1"/>
              <a:t>줄임말로</a:t>
            </a:r>
            <a:r>
              <a:rPr lang="en-US" altLang="ko-KR" dirty="0"/>
              <a:t>, OBB</a:t>
            </a:r>
            <a:r>
              <a:rPr lang="ko-KR" altLang="en-US" dirty="0"/>
              <a:t>를 평균 벡터와 공분산 행렬을 갖는 </a:t>
            </a:r>
            <a:r>
              <a:rPr lang="en-US" altLang="ko-KR" dirty="0"/>
              <a:t>2D </a:t>
            </a:r>
            <a:r>
              <a:rPr lang="ko-KR" altLang="en-US" dirty="0" err="1"/>
              <a:t>가우시안</a:t>
            </a:r>
            <a:r>
              <a:rPr lang="ko-KR" altLang="en-US" dirty="0"/>
              <a:t> 분포로 변환하여 객체를 표현한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평균 벡터를 나타내는 뮤는 객체 분포의 중심 좌표를 의미하며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공분산인 시그마는 객체 분포의 크기와 방향을 표현함으로써</a:t>
            </a:r>
            <a:r>
              <a:rPr lang="en-US" altLang="ko-KR" dirty="0"/>
              <a:t>, </a:t>
            </a:r>
            <a:r>
              <a:rPr lang="ko-KR" altLang="en-US" dirty="0"/>
              <a:t>분포의 전체적인 모양을 나타냅니다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(</a:t>
            </a:r>
            <a:r>
              <a:rPr lang="ko-KR" altLang="ko-KR" dirty="0"/>
              <a:t>표준편차는 각 축 방향의 퍼짐만 표현할 수 있</a:t>
            </a:r>
            <a:r>
              <a:rPr lang="ko-KR" altLang="en-US" dirty="0"/>
              <a:t>기 때문에 </a:t>
            </a:r>
            <a:r>
              <a:rPr lang="ko-KR" altLang="ko-KR" dirty="0"/>
              <a:t>2차원 </a:t>
            </a:r>
            <a:r>
              <a:rPr lang="ko-KR" altLang="ko-KR" dirty="0" err="1"/>
              <a:t>Gaussian</a:t>
            </a:r>
            <a:r>
              <a:rPr lang="ko-KR" altLang="en-US" dirty="0" err="1"/>
              <a:t>의</a:t>
            </a:r>
            <a:r>
              <a:rPr lang="ko-KR" altLang="ko-KR" dirty="0"/>
              <a:t> 모양을 완전히 표현할 수 없</a:t>
            </a:r>
            <a:r>
              <a:rPr lang="ko-KR" altLang="en-US" dirty="0"/>
              <a:t>음</a:t>
            </a:r>
            <a:r>
              <a:rPr lang="en-US" altLang="ko-KR" dirty="0"/>
              <a:t>.</a:t>
            </a:r>
            <a:r>
              <a:rPr lang="ko-KR" altLang="en-US" dirty="0"/>
              <a:t> 따라서</a:t>
            </a:r>
            <a:r>
              <a:rPr lang="ko-KR" altLang="ko-KR" dirty="0"/>
              <a:t> 공분산 행렬을 사용</a:t>
            </a:r>
            <a:r>
              <a:rPr lang="en-US" altLang="ko-KR" dirty="0"/>
              <a:t>.)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98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다음은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OBB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어노테이션을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가우시안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파라미터로 변환하는 과정입니다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수식의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a, b, c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는 회전된 공분산 행렬인데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, OBB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를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가우시안으로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표현할 때 회전된 공분산 행렬을 바로 구하면 계산 과정이 매우 복잡합니다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따라서 논문에서는 회전을 회전행렬로 따로 분리하여 행렬 계산을 단순화 하였습니다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오른쪽에 나와있는 시그마 프라임은 회전하기 전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x, y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축 방향의 분산을 나타내는 회전 전 공분산 행렬입니다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  <a:endParaRPr lang="en-US" altLang="ko-KR" dirty="0"/>
              </a:p>
              <a:p>
                <a:pPr lvl="0"/>
                <a:endParaRPr lang="en-US" altLang="ko-KR" dirty="0"/>
              </a:p>
              <a:p>
                <a:pPr lvl="0"/>
                <a:r>
                  <a:rPr lang="ko-KR" altLang="en-US" dirty="0"/>
                  <a:t>회전행렬 양쪽에서 곱하는 이유</a:t>
                </a:r>
                <a:r>
                  <a:rPr lang="en-US" altLang="ko-KR" dirty="0"/>
                  <a:t>: </a:t>
                </a:r>
                <a:r>
                  <a:rPr lang="ko-KR" altLang="en-US" dirty="0"/>
                  <a:t>공분산은 행렬이라 양쪽에서 회전해야 하기 때문 </a:t>
                </a:r>
                <a:r>
                  <a:rPr lang="en-US" altLang="ko-KR" dirty="0"/>
                  <a:t>(</a:t>
                </a:r>
                <a:r>
                  <a:rPr lang="ko-KR" altLang="en-US" dirty="0"/>
                  <a:t>행 공간에 회전 적용 열 공간에 회전 적용</a:t>
                </a:r>
                <a:r>
                  <a:rPr lang="en-US" altLang="ko-KR" dirty="0"/>
                  <a:t>)</a:t>
                </a:r>
              </a:p>
              <a:p>
                <a:pPr lvl="0"/>
                <a:endParaRPr lang="en-US" altLang="ko-KR" dirty="0"/>
              </a:p>
              <a:p>
                <a:pPr lvl="0"/>
                <a:r>
                  <a:rPr lang="ko-KR" altLang="ko-KR" dirty="0"/>
                  <a:t>OBB 내부의 점들이 균등하게 분포한다고 가정하였고, 균등분포의 분산 공식이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120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V</m:t>
                    </m:r>
                    <m:r>
                      <m:rPr>
                        <m:sty m:val="p"/>
                      </m:rP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ar</m:t>
                    </m:r>
                    <m:d>
                      <m:dPr>
                        <m:ctrlP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</m:e>
                    </m:d>
                    <m: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ko-KR" altLang="en-US" sz="12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ko-KR" altLang="en-US" sz="12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𝑊</m:t>
                            </m:r>
                          </m:e>
                          <m:sup>
                            <m:r>
                              <a:rPr lang="en-US" altLang="ko-KR" sz="1200" i="0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den>
                    </m:f>
                  </m:oMath>
                </a14:m>
                <a:r>
                  <a:rPr lang="ko-KR" altLang="ko-KR" dirty="0"/>
                  <a:t>이기 때문에 </a:t>
                </a:r>
                <a:r>
                  <a:rPr lang="ko-KR" altLang="ko-KR" dirty="0" err="1"/>
                  <a:t>x축</a:t>
                </a:r>
                <a:r>
                  <a:rPr lang="ko-KR" altLang="ko-KR" dirty="0"/>
                  <a:t> 분산을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𝑊</m:t>
                        </m:r>
                      </m:e>
                      <m:sup>
                        <m:r>
                          <a:rPr lang="en-US" altLang="ko-KR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/12</m:t>
                    </m:r>
                  </m:oMath>
                </a14:m>
                <a:r>
                  <a:rPr lang="ko-KR" altLang="ko-KR" dirty="0"/>
                  <a:t>로 정의했습니다. </a:t>
                </a:r>
                <a:endParaRPr lang="en-US" altLang="ko-KR" dirty="0"/>
              </a:p>
              <a:p>
                <a:pPr lvl="0"/>
                <a:r>
                  <a:rPr lang="ko-KR" altLang="ko-KR" dirty="0" err="1"/>
                  <a:t>y축도</a:t>
                </a:r>
                <a:r>
                  <a:rPr lang="ko-KR" altLang="ko-KR" dirty="0"/>
                  <a:t> 동일하게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ko-KR" alt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𝐻</m:t>
                        </m:r>
                      </m:e>
                      <m:sup>
                        <m:r>
                          <a:rPr lang="en-US" altLang="ko-KR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lang="en-US" altLang="ko-KR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/12</m:t>
                    </m:r>
                  </m:oMath>
                </a14:m>
                <a:r>
                  <a:rPr lang="ko-KR" altLang="ko-KR" dirty="0"/>
                  <a:t>를 사용합니다.</a:t>
                </a:r>
                <a:endParaRPr lang="en-US" altLang="ko-KR" dirty="0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다음은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OBB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어노테이션을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가우시안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파라미터로 변환하는 과정입니다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수식의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a, b, c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는 회전된 공분산 행렬인데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, OBB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를 </a:t>
                </a:r>
                <a:r>
                  <a:rPr lang="ko-KR" altLang="en-US" sz="1200" i="0" kern="12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가우시안으로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표현할 때 회전된 공분산 행렬을 바로 구하면 계산 과정이 매우 복잡합니다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따라서 논문에서는 회전을 회전행렬로 따로 분리하여 행렬 계산을 단순화 하였습니다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  <a:p>
                <a:pPr lvl="0"/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오른쪽에 나와있는 시그마 프라임은 회전하기 전 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x, y</a:t>
                </a:r>
                <a:r>
                  <a:rPr lang="ko-KR" altLang="en-US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축 방향의 분산을 나타내는 회전 전 공분산 행렬입니다</a:t>
                </a:r>
                <a:r>
                  <a:rPr lang="en-US" altLang="ko-KR" sz="1200" i="0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  <a:endParaRPr lang="en-US" altLang="ko-KR" dirty="0"/>
              </a:p>
              <a:p>
                <a:pPr lvl="0"/>
                <a:endParaRPr lang="en-US" altLang="ko-KR" dirty="0"/>
              </a:p>
              <a:p>
                <a:pPr lvl="0"/>
                <a:r>
                  <a:rPr lang="ko-KR" altLang="en-US" dirty="0"/>
                  <a:t>회전행렬 양쪽에서 곱하는 이유</a:t>
                </a:r>
                <a:r>
                  <a:rPr lang="en-US" altLang="ko-KR" dirty="0"/>
                  <a:t>: </a:t>
                </a:r>
                <a:r>
                  <a:rPr lang="ko-KR" altLang="en-US" dirty="0"/>
                  <a:t>공분산은 행렬이라 양쪽에서 회전해야 하기 때문 </a:t>
                </a:r>
                <a:r>
                  <a:rPr lang="en-US" altLang="ko-KR" dirty="0"/>
                  <a:t>(</a:t>
                </a:r>
                <a:r>
                  <a:rPr lang="ko-KR" altLang="en-US" dirty="0"/>
                  <a:t>행 공간에 회전 적용 열 공간에 회전 적용</a:t>
                </a:r>
                <a:r>
                  <a:rPr lang="en-US" altLang="ko-KR" dirty="0"/>
                  <a:t>)</a:t>
                </a:r>
              </a:p>
              <a:p>
                <a:pPr lvl="0"/>
                <a:endParaRPr lang="en-US" altLang="ko-KR" dirty="0"/>
              </a:p>
              <a:p>
                <a:pPr lvl="0"/>
                <a:r>
                  <a:rPr lang="ko-KR" altLang="ko-KR" dirty="0"/>
                  <a:t>OBB 내부의 점들이 균등하게 분포한다고 가정하였고, 균등분포의 분산 공식이 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Var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(𝑋)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=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𝑊^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2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/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12</a:t>
                </a:r>
                <a:r>
                  <a:rPr lang="ko-KR" altLang="ko-KR" dirty="0"/>
                  <a:t>이기 때문에 </a:t>
                </a:r>
                <a:r>
                  <a:rPr lang="ko-KR" altLang="ko-KR" dirty="0" err="1"/>
                  <a:t>x축</a:t>
                </a:r>
                <a:r>
                  <a:rPr lang="ko-KR" altLang="ko-KR" dirty="0"/>
                  <a:t> 분산을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𝑊^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2/12</a:t>
                </a:r>
                <a:r>
                  <a:rPr lang="ko-KR" altLang="ko-KR" dirty="0"/>
                  <a:t>로 정의했습니다. </a:t>
                </a:r>
                <a:endParaRPr lang="en-US" altLang="ko-KR" dirty="0"/>
              </a:p>
              <a:p>
                <a:pPr lvl="0"/>
                <a:r>
                  <a:rPr lang="ko-KR" altLang="ko-KR" dirty="0" err="1"/>
                  <a:t>y축도</a:t>
                </a:r>
                <a:r>
                  <a:rPr lang="ko-KR" altLang="ko-KR" dirty="0"/>
                  <a:t> 동일하게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𝐻^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2/12</a:t>
                </a:r>
                <a:r>
                  <a:rPr lang="ko-KR" altLang="ko-KR" dirty="0"/>
                  <a:t>를 사용합니다.</a:t>
                </a:r>
                <a:endParaRPr lang="en-US" altLang="ko-KR" dirty="0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27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 dirty="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866C2B-7F0C-1F5C-A6D1-E75553461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1" t="39818" r="21200" b="46182"/>
          <a:stretch/>
        </p:blipFill>
        <p:spPr bwMode="auto">
          <a:xfrm>
            <a:off x="155950" y="6312264"/>
            <a:ext cx="1727284" cy="50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14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631596" y="1545249"/>
            <a:ext cx="1092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ko-KR" sz="2800" dirty="0" err="1"/>
              <a:t>Probabilistic</a:t>
            </a:r>
            <a:r>
              <a:rPr lang="ko-KR" altLang="ko-KR" sz="2800" dirty="0"/>
              <a:t> </a:t>
            </a:r>
            <a:r>
              <a:rPr lang="ko-KR" altLang="ko-KR" sz="2800" dirty="0" err="1"/>
              <a:t>Intersection</a:t>
            </a:r>
            <a:r>
              <a:rPr lang="ko-KR" altLang="ko-KR" sz="2800" dirty="0"/>
              <a:t>-</a:t>
            </a:r>
            <a:r>
              <a:rPr lang="ko-KR" altLang="ko-KR" sz="2800" dirty="0" err="1"/>
              <a:t>Over</a:t>
            </a:r>
            <a:r>
              <a:rPr lang="ko-KR" altLang="ko-KR" sz="2800" dirty="0"/>
              <a:t>-Union </a:t>
            </a:r>
            <a:r>
              <a:rPr lang="ko-KR" altLang="ko-KR" sz="2800" dirty="0" err="1"/>
              <a:t>for</a:t>
            </a:r>
            <a:r>
              <a:rPr lang="ko-KR" altLang="ko-KR" sz="2800" dirty="0"/>
              <a:t> </a:t>
            </a:r>
            <a:r>
              <a:rPr lang="ko-KR" altLang="ko-KR" sz="2800" dirty="0" err="1"/>
              <a:t>Training</a:t>
            </a:r>
            <a:r>
              <a:rPr lang="ko-KR" altLang="ko-KR" sz="2800" dirty="0"/>
              <a:t> and </a:t>
            </a:r>
            <a:r>
              <a:rPr lang="ko-KR" altLang="ko-KR" sz="2800" dirty="0" err="1"/>
              <a:t>Evaluation</a:t>
            </a:r>
            <a:r>
              <a:rPr lang="ko-KR" altLang="ko-KR" sz="2800" dirty="0"/>
              <a:t> of </a:t>
            </a:r>
            <a:r>
              <a:rPr lang="ko-KR" altLang="ko-KR" sz="2800" dirty="0" err="1"/>
              <a:t>Oriented</a:t>
            </a:r>
            <a:r>
              <a:rPr lang="ko-KR" altLang="ko-KR" sz="2800" dirty="0"/>
              <a:t> </a:t>
            </a:r>
            <a:r>
              <a:rPr lang="ko-KR" altLang="ko-KR" sz="2800" dirty="0" err="1"/>
              <a:t>Object</a:t>
            </a:r>
            <a:r>
              <a:rPr lang="ko-KR" altLang="ko-KR" sz="2800" dirty="0"/>
              <a:t> </a:t>
            </a:r>
            <a:r>
              <a:rPr lang="ko-KR" altLang="ko-KR" sz="2800" dirty="0" err="1"/>
              <a:t>Detectors</a:t>
            </a:r>
            <a:endParaRPr lang="ko-KR" altLang="en-US" sz="36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2026.08.04</a:t>
            </a:r>
          </a:p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/>
                <a:ea typeface="KoPubWorld돋움체 Bold"/>
                <a:cs typeface="KoPubWorld돋움체 Bold"/>
              </a:rPr>
              <a:t>Chae-Eun Lee 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A3AF2-AB40-B797-14FD-029E1B600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DC2FE6A-9D52-CE2F-16AB-C2F9A2FA70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A47424B-4D04-56AE-D4B8-B0CC86EF33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b="1" dirty="0"/>
                  <a:t>GBB (Gaussian Bounding Box)</a:t>
                </a:r>
                <a:endParaRPr lang="en-US" altLang="ko-KR" dirty="0"/>
              </a:p>
              <a:p>
                <a:pPr lvl="1"/>
                <a:r>
                  <a:rPr lang="en-US" altLang="ko-KR" dirty="0"/>
                  <a:t>OBB Annotation (</a:t>
                </a:r>
                <a14:m>
                  <m:oMath xmlns:m="http://schemas.openxmlformats.org/officeDocument/2006/math"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l-GR" altLang="ko-KR" i="1" dirty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l-GR" altLang="ko-KR" dirty="0"/>
                  <a:t>)</a:t>
                </a:r>
                <a:r>
                  <a:rPr lang="en-US" altLang="ko-KR" dirty="0"/>
                  <a:t> → </a:t>
                </a:r>
                <a:r>
                  <a:rPr lang="ko-KR" altLang="ko-KR" dirty="0" err="1"/>
                  <a:t>Gaussian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Parameter</a:t>
                </a:r>
                <a14:m>
                  <m:oMath xmlns:m="http://schemas.openxmlformats.org/officeDocument/2006/math">
                    <m:r>
                      <a:rPr lang="en-US" altLang="ko-K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altLang="ko-KR" i="1" dirty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ko-KR" altLang="en-US" i="1" dirty="0" smtClean="0">
                        <a:latin typeface="Cambria Math" panose="02040503050406030204" pitchFamily="18" charset="0"/>
                      </a:rPr>
                      <m:t>，</m:t>
                    </m:r>
                    <m:r>
                      <m:rPr>
                        <m:sty m:val="p"/>
                      </m:rPr>
                      <a:rPr lang="el-GR" altLang="ko-KR" dirty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l-GR" altLang="ko-K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o-KR" altLang="en-US" dirty="0"/>
                  <a:t>생성</a:t>
                </a:r>
                <a:endParaRPr lang="en-US" altLang="ko-KR" dirty="0"/>
              </a:p>
              <a:p>
                <a:pPr marL="457200" lvl="1" indent="0">
                  <a:buNone/>
                </a:pPr>
                <a:r>
                  <a:rPr lang="en-US" altLang="ko-KR" sz="400" dirty="0"/>
                  <a:t> </a:t>
                </a:r>
              </a:p>
              <a:p>
                <a:pPr lvl="1"/>
                <a:r>
                  <a:rPr lang="ko-KR" altLang="ko-KR" dirty="0" err="1"/>
                  <a:t>OBB를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Gaussian으로</a:t>
                </a:r>
                <a:r>
                  <a:rPr lang="ko-KR" altLang="ko-KR" dirty="0"/>
                  <a:t> 직접 표현하면 공분산 계산</a:t>
                </a:r>
                <a:r>
                  <a:rPr lang="en-US" altLang="ko-KR" dirty="0"/>
                  <a:t> </a:t>
                </a:r>
                <a:r>
                  <a:rPr lang="ko-KR" altLang="en-US" dirty="0"/>
                  <a:t>과정</a:t>
                </a:r>
                <a:r>
                  <a:rPr lang="ko-KR" altLang="ko-KR" dirty="0"/>
                  <a:t>이 복잡함</a:t>
                </a:r>
              </a:p>
              <a:p>
                <a:pPr marL="457200" lvl="1" indent="0">
                  <a:buNone/>
                </a:pPr>
                <a:r>
                  <a:rPr lang="ko-KR" altLang="en-US" dirty="0"/>
                  <a:t>　</a:t>
                </a:r>
                <a:r>
                  <a:rPr lang="ko-KR" altLang="ko-KR" dirty="0"/>
                  <a:t> → 회전을 분리하여 공분산 행렬 계산을 단순화</a:t>
                </a:r>
                <a:endParaRPr lang="en-US" altLang="ko-KR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A47424B-4D04-56AE-D4B8-B0CC86EF33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335F3E6-51AE-F293-E642-7CF1DA4CEF2A}"/>
                  </a:ext>
                </a:extLst>
              </p:cNvPr>
              <p:cNvSpPr txBox="1"/>
              <p:nvPr/>
            </p:nvSpPr>
            <p:spPr>
              <a:xfrm>
                <a:off x="1210558" y="3496355"/>
                <a:ext cx="3139277" cy="5366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o-KR" altLang="en-US" sz="2000" i="1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  <m:mr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</m:m>
                        </m:e>
                      </m:d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sSubSup>
                        <m:sSubSupPr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  <m:sup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335F3E6-51AE-F293-E642-7CF1DA4CE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558" y="3496355"/>
                <a:ext cx="3139277" cy="5366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F0182B-50A9-7CB9-ACE4-CDFF27AC5D3E}"/>
                  </a:ext>
                </a:extLst>
              </p:cNvPr>
              <p:cNvSpPr txBox="1"/>
              <p:nvPr/>
            </p:nvSpPr>
            <p:spPr>
              <a:xfrm>
                <a:off x="5262000" y="3127055"/>
                <a:ext cx="1853249" cy="12752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o-KR" altLang="en-US" sz="2000" i="1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′=</m:t>
                      </m:r>
                      <m:d>
                        <m:dPr>
                          <m:begChr m:val="["/>
                          <m:endChr m:val="]"/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ko-KR" alt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e>
                                      <m:sup>
                                        <m: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ko-KR" altLang="en-US" sz="200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ko-KR" altLang="en-US" sz="20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ko-KR" alt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  <m:sup>
                                        <m:r>
                                          <a:rPr lang="ko-KR" altLang="en-US" sz="200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ko-KR" altLang="en-US" sz="200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F0182B-50A9-7CB9-ACE4-CDFF27AC5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000" y="3127055"/>
                <a:ext cx="1853249" cy="12752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04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0DAB5-69D7-2F29-CD80-6C48C3D2B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2D7056F-7436-1112-E7C2-AE26910D3B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48F80C-4EAA-0886-1CC8-67CE8A49A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Related Work</a:t>
            </a:r>
          </a:p>
          <a:p>
            <a:pPr lvl="1"/>
            <a:r>
              <a:rPr lang="ko-KR" altLang="ko-KR" dirty="0"/>
              <a:t>대표적인 GBB 기반 </a:t>
            </a:r>
            <a:r>
              <a:rPr lang="ko-KR" altLang="ko-KR" dirty="0" err="1"/>
              <a:t>Bounding</a:t>
            </a:r>
            <a:r>
              <a:rPr lang="ko-KR" altLang="ko-KR" dirty="0"/>
              <a:t> </a:t>
            </a:r>
            <a:r>
              <a:rPr lang="ko-KR" altLang="ko-KR" dirty="0" err="1"/>
              <a:t>Box</a:t>
            </a:r>
            <a:r>
              <a:rPr lang="ko-KR" altLang="ko-KR" dirty="0"/>
              <a:t> </a:t>
            </a:r>
            <a:r>
              <a:rPr lang="ko-KR" altLang="ko-KR" dirty="0" err="1"/>
              <a:t>Regression</a:t>
            </a:r>
            <a:r>
              <a:rPr lang="ko-KR" altLang="ko-KR" dirty="0"/>
              <a:t> 연구 </a:t>
            </a:r>
            <a:r>
              <a:rPr lang="ko-KR" altLang="en-US" dirty="0"/>
              <a:t>사례</a:t>
            </a:r>
            <a:endParaRPr lang="en-US" altLang="ko-KR" dirty="0"/>
          </a:p>
          <a:p>
            <a:pPr lvl="2"/>
            <a:r>
              <a:rPr lang="en-US" altLang="ko-KR" dirty="0"/>
              <a:t>GWD</a:t>
            </a:r>
          </a:p>
          <a:p>
            <a:pPr lvl="2"/>
            <a:r>
              <a:rPr lang="en-US" altLang="ko-KR" dirty="0"/>
              <a:t>KLD</a:t>
            </a:r>
            <a:r>
              <a:rPr lang="ko-KR" altLang="en-US" dirty="0"/>
              <a:t> 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Gaussian </a:t>
            </a:r>
            <a:r>
              <a:rPr lang="ko-KR" altLang="en-US" dirty="0"/>
              <a:t>분포 간 거리 측정 방법</a:t>
            </a:r>
          </a:p>
          <a:p>
            <a:pPr lvl="2"/>
            <a:r>
              <a:rPr lang="ko-KR" altLang="ko-KR" dirty="0" err="1">
                <a:solidFill>
                  <a:srgbClr val="FF0000"/>
                </a:solidFill>
              </a:rPr>
              <a:t>Wasserstein</a:t>
            </a:r>
            <a:r>
              <a:rPr lang="ko-KR" altLang="ko-KR" dirty="0">
                <a:solidFill>
                  <a:srgbClr val="FF0000"/>
                </a:solidFill>
              </a:rPr>
              <a:t> </a:t>
            </a:r>
            <a:r>
              <a:rPr lang="ko-KR" altLang="ko-KR" dirty="0" err="1">
                <a:solidFill>
                  <a:srgbClr val="FF0000"/>
                </a:solidFill>
              </a:rPr>
              <a:t>Distance</a:t>
            </a:r>
            <a:r>
              <a:rPr lang="ko-KR" altLang="ko-KR" dirty="0">
                <a:solidFill>
                  <a:srgbClr val="FF0000"/>
                </a:solidFill>
              </a:rPr>
              <a:t> </a:t>
            </a:r>
            <a:endParaRPr lang="en-US" altLang="ko-KR" dirty="0">
              <a:solidFill>
                <a:srgbClr val="FF0000"/>
              </a:solidFill>
            </a:endParaRPr>
          </a:p>
          <a:p>
            <a:pPr lvl="2"/>
            <a:r>
              <a:rPr lang="ko-KR" altLang="ko-KR" dirty="0">
                <a:solidFill>
                  <a:srgbClr val="FF0000"/>
                </a:solidFill>
              </a:rPr>
              <a:t>KL </a:t>
            </a:r>
            <a:r>
              <a:rPr lang="ko-KR" altLang="ko-KR" dirty="0" err="1">
                <a:solidFill>
                  <a:srgbClr val="FF0000"/>
                </a:solidFill>
              </a:rPr>
              <a:t>Divergence</a:t>
            </a:r>
            <a:r>
              <a:rPr lang="ko-KR" altLang="ko-KR" dirty="0">
                <a:solidFill>
                  <a:srgbClr val="FF0000"/>
                </a:solidFill>
              </a:rPr>
              <a:t> </a:t>
            </a:r>
            <a:endParaRPr lang="en-US" altLang="ko-KR" dirty="0">
              <a:solidFill>
                <a:srgbClr val="FF0000"/>
              </a:solidFill>
            </a:endParaRPr>
          </a:p>
          <a:p>
            <a:pPr lvl="2"/>
            <a:r>
              <a:rPr lang="ko-KR" altLang="ko-KR" dirty="0" err="1"/>
              <a:t>Jensen-Shannon</a:t>
            </a:r>
            <a:r>
              <a:rPr lang="ko-KR" altLang="ko-KR" dirty="0"/>
              <a:t> </a:t>
            </a:r>
            <a:r>
              <a:rPr lang="ko-KR" altLang="ko-KR" dirty="0" err="1"/>
              <a:t>Divergence</a:t>
            </a:r>
            <a:r>
              <a:rPr lang="ko-KR" altLang="ko-KR" dirty="0"/>
              <a:t> </a:t>
            </a:r>
          </a:p>
          <a:p>
            <a:pPr lvl="2"/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Distance</a:t>
            </a:r>
            <a:r>
              <a:rPr lang="ko-KR" altLang="ko-KR" dirty="0"/>
              <a:t> </a:t>
            </a:r>
          </a:p>
          <a:p>
            <a:pPr lvl="2"/>
            <a:r>
              <a:rPr lang="ko-KR" altLang="ko-KR" dirty="0" err="1"/>
              <a:t>Hellinger</a:t>
            </a:r>
            <a:r>
              <a:rPr lang="ko-KR" altLang="ko-KR" dirty="0"/>
              <a:t> </a:t>
            </a:r>
            <a:r>
              <a:rPr lang="ko-KR" altLang="ko-KR" dirty="0" err="1"/>
              <a:t>Distance</a:t>
            </a:r>
            <a:r>
              <a:rPr lang="ko-KR" altLang="ko-KR" dirty="0"/>
              <a:t> </a:t>
            </a:r>
          </a:p>
          <a:p>
            <a:pPr lvl="2"/>
            <a:r>
              <a:rPr lang="ko-KR" altLang="ko-KR" dirty="0" err="1"/>
              <a:t>Mahalanobis</a:t>
            </a:r>
            <a:r>
              <a:rPr lang="ko-KR" altLang="ko-KR" dirty="0"/>
              <a:t> </a:t>
            </a:r>
            <a:r>
              <a:rPr lang="ko-KR" altLang="ko-KR" dirty="0" err="1"/>
              <a:t>Distance</a:t>
            </a:r>
            <a:r>
              <a:rPr lang="ko-KR" altLang="ko-KR" dirty="0"/>
              <a:t> </a:t>
            </a:r>
          </a:p>
          <a:p>
            <a:pPr lvl="2"/>
            <a:r>
              <a:rPr lang="ko-KR" altLang="ko-KR" dirty="0" err="1"/>
              <a:t>Total</a:t>
            </a:r>
            <a:r>
              <a:rPr lang="ko-KR" altLang="ko-KR" dirty="0"/>
              <a:t> </a:t>
            </a:r>
            <a:r>
              <a:rPr lang="ko-KR" altLang="ko-KR" dirty="0" err="1"/>
              <a:t>Variation</a:t>
            </a:r>
            <a:r>
              <a:rPr lang="ko-KR" altLang="ko-KR" dirty="0"/>
              <a:t> </a:t>
            </a:r>
            <a:r>
              <a:rPr lang="ko-KR" altLang="ko-KR" dirty="0" err="1"/>
              <a:t>Distance</a:t>
            </a:r>
            <a:endParaRPr lang="en-US" altLang="ko-KR" dirty="0"/>
          </a:p>
          <a:p>
            <a:pPr lvl="2"/>
            <a:r>
              <a:rPr lang="en-US" altLang="ko-KR" dirty="0"/>
              <a:t>…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08140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20031-BD80-FBA9-F7A3-C9A37EA54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4B3CCDB-F979-0C96-C69A-97DA950484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28C7D7-F514-4A15-0BD2-F2D48AFF6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GWD</a:t>
            </a:r>
          </a:p>
          <a:p>
            <a:pPr lvl="1"/>
            <a:r>
              <a:rPr lang="ko-KR" altLang="ko-KR" sz="1600" dirty="0"/>
              <a:t>제안 동기</a:t>
            </a:r>
            <a:endParaRPr lang="en-US" altLang="ko-KR" sz="1600" dirty="0"/>
          </a:p>
          <a:p>
            <a:pPr lvl="2"/>
            <a:r>
              <a:rPr lang="ko-KR" altLang="ko-KR" dirty="0"/>
              <a:t>OBB </a:t>
            </a:r>
            <a:r>
              <a:rPr lang="ko-KR" altLang="ko-KR" dirty="0" err="1"/>
              <a:t>IoU를</a:t>
            </a:r>
            <a:r>
              <a:rPr lang="ko-KR" altLang="ko-KR" dirty="0"/>
              <a:t> </a:t>
            </a:r>
            <a:r>
              <a:rPr lang="ko-KR" altLang="ko-KR" dirty="0" err="1"/>
              <a:t>Loss로</a:t>
            </a:r>
            <a:r>
              <a:rPr lang="ko-KR" altLang="ko-KR" dirty="0"/>
              <a:t> 사용하기 어</a:t>
            </a:r>
            <a:r>
              <a:rPr lang="ko-KR" altLang="en-US" dirty="0"/>
              <a:t>려움</a:t>
            </a:r>
            <a:endParaRPr lang="en-US" altLang="ko-KR" dirty="0"/>
          </a:p>
          <a:p>
            <a:pPr lvl="2"/>
            <a:r>
              <a:rPr lang="en-US" altLang="ko-KR" dirty="0"/>
              <a:t>Why?</a:t>
            </a:r>
          </a:p>
          <a:p>
            <a:pPr lvl="3"/>
            <a:r>
              <a:rPr lang="en-US" altLang="ko-KR" dirty="0" err="1"/>
              <a:t>IoU</a:t>
            </a:r>
            <a:r>
              <a:rPr lang="en-US" altLang="ko-KR" dirty="0"/>
              <a:t> </a:t>
            </a:r>
            <a:r>
              <a:rPr lang="ko-KR" altLang="en-US" dirty="0"/>
              <a:t>계산 복잡</a:t>
            </a:r>
            <a:endParaRPr lang="en-US" altLang="ko-KR" dirty="0"/>
          </a:p>
          <a:p>
            <a:pPr lvl="3"/>
            <a:r>
              <a:rPr lang="ko-KR" altLang="en-US" dirty="0"/>
              <a:t>미분 어려움</a:t>
            </a:r>
            <a:endParaRPr lang="en-US" altLang="ko-KR" dirty="0"/>
          </a:p>
          <a:p>
            <a:pPr lvl="2"/>
            <a:r>
              <a:rPr lang="ko-KR" altLang="ko-KR" dirty="0" err="1"/>
              <a:t>OBB를</a:t>
            </a:r>
            <a:r>
              <a:rPr lang="ko-KR" altLang="ko-KR" dirty="0"/>
              <a:t> </a:t>
            </a:r>
            <a:r>
              <a:rPr lang="ko-KR" altLang="ko-KR" dirty="0" err="1"/>
              <a:t>Gaussian으로</a:t>
            </a:r>
            <a:r>
              <a:rPr lang="ko-KR" altLang="ko-KR" dirty="0"/>
              <a:t> 표현(GBB)해서 </a:t>
            </a:r>
            <a:r>
              <a:rPr lang="ko-KR" altLang="ko-KR" dirty="0" err="1"/>
              <a:t>Gaussian</a:t>
            </a:r>
            <a:r>
              <a:rPr lang="ko-KR" altLang="ko-KR" dirty="0"/>
              <a:t> 간 거리를 </a:t>
            </a:r>
            <a:r>
              <a:rPr lang="ko-KR" altLang="ko-KR" dirty="0" err="1"/>
              <a:t>Loss로</a:t>
            </a:r>
            <a:r>
              <a:rPr lang="ko-KR" altLang="ko-KR" dirty="0"/>
              <a:t> 사용하자</a:t>
            </a:r>
            <a:endParaRPr lang="en-US" altLang="ko-KR" dirty="0"/>
          </a:p>
          <a:p>
            <a:pPr lvl="2"/>
            <a:endParaRPr lang="ko-KR" altLang="ko-KR" dirty="0"/>
          </a:p>
          <a:p>
            <a:pPr lvl="1"/>
            <a:r>
              <a:rPr lang="ko-KR" altLang="ko-KR" sz="1600" dirty="0"/>
              <a:t>핵심 아이디어</a:t>
            </a:r>
            <a:endParaRPr lang="en-US" altLang="ko-KR" sz="1600" dirty="0"/>
          </a:p>
          <a:p>
            <a:pPr lvl="2"/>
            <a:r>
              <a:rPr lang="ko-KR" altLang="ko-KR" dirty="0" err="1"/>
              <a:t>G</a:t>
            </a:r>
            <a:r>
              <a:rPr lang="en-US" altLang="ko-KR" dirty="0" err="1"/>
              <a:t>aussian</a:t>
            </a:r>
            <a:r>
              <a:rPr lang="en-US" altLang="ko-KR" dirty="0"/>
              <a:t> Distribution</a:t>
            </a:r>
            <a:r>
              <a:rPr lang="ko-KR" altLang="ko-KR" dirty="0"/>
              <a:t> 간</a:t>
            </a:r>
            <a:r>
              <a:rPr lang="en-US" altLang="ko-KR" dirty="0"/>
              <a:t> </a:t>
            </a:r>
            <a:r>
              <a:rPr lang="ko-KR" altLang="en-US" dirty="0"/>
              <a:t>거리를</a:t>
            </a:r>
            <a:r>
              <a:rPr lang="ko-KR" altLang="ko-KR" dirty="0"/>
              <a:t> </a:t>
            </a:r>
            <a:r>
              <a:rPr lang="ko-KR" altLang="ko-KR" dirty="0" err="1">
                <a:solidFill>
                  <a:srgbClr val="FF0000"/>
                </a:solidFill>
              </a:rPr>
              <a:t>Wasserstein</a:t>
            </a:r>
            <a:r>
              <a:rPr lang="ko-KR" altLang="ko-KR" dirty="0">
                <a:solidFill>
                  <a:srgbClr val="FF0000"/>
                </a:solidFill>
              </a:rPr>
              <a:t> </a:t>
            </a:r>
            <a:r>
              <a:rPr lang="ko-KR" altLang="ko-KR" dirty="0" err="1">
                <a:solidFill>
                  <a:srgbClr val="FF0000"/>
                </a:solidFill>
              </a:rPr>
              <a:t>Distance</a:t>
            </a:r>
            <a:r>
              <a:rPr lang="ko-KR" altLang="en-US" dirty="0" err="1"/>
              <a:t>로</a:t>
            </a:r>
            <a:r>
              <a:rPr lang="ko-KR" altLang="en-US" dirty="0"/>
              <a:t> 측정하여</a:t>
            </a:r>
            <a:r>
              <a:rPr lang="ko-KR" altLang="ko-KR" dirty="0"/>
              <a:t> </a:t>
            </a:r>
            <a:r>
              <a:rPr lang="ko-KR" altLang="ko-KR" dirty="0" err="1"/>
              <a:t>Loss로</a:t>
            </a:r>
            <a:r>
              <a:rPr lang="ko-KR" altLang="ko-KR" dirty="0"/>
              <a:t> 사용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ko-KR" altLang="ko-KR" sz="1600" dirty="0"/>
              <a:t>한계</a:t>
            </a:r>
            <a:endParaRPr lang="en-US" altLang="ko-KR" sz="1600" dirty="0"/>
          </a:p>
          <a:p>
            <a:pPr lvl="2"/>
            <a:r>
              <a:rPr lang="ko-KR" altLang="ko-KR" dirty="0"/>
              <a:t>비선형 매핑</a:t>
            </a:r>
            <a:r>
              <a:rPr lang="en-US" altLang="ko-KR" dirty="0"/>
              <a:t> </a:t>
            </a:r>
            <a:r>
              <a:rPr lang="ko-KR" altLang="en-US" dirty="0"/>
              <a:t>함수</a:t>
            </a:r>
            <a:r>
              <a:rPr lang="ko-KR" altLang="ko-KR" dirty="0"/>
              <a:t> 및 </a:t>
            </a:r>
            <a:r>
              <a:rPr lang="ko-KR" altLang="ko-KR" dirty="0" err="1"/>
              <a:t>하이퍼파라미터</a:t>
            </a:r>
            <a:r>
              <a:rPr lang="ko-KR" altLang="ko-KR" dirty="0"/>
              <a:t> </a:t>
            </a:r>
            <a:r>
              <a:rPr lang="ko-KR" altLang="en-US" dirty="0"/>
              <a:t>튜닝 </a:t>
            </a:r>
            <a:r>
              <a:rPr lang="ko-KR" altLang="ko-KR" dirty="0"/>
              <a:t>필요</a:t>
            </a:r>
          </a:p>
        </p:txBody>
      </p:sp>
    </p:spTree>
    <p:extLst>
      <p:ext uri="{BB962C8B-B14F-4D97-AF65-F5344CB8AC3E}">
        <p14:creationId xmlns:p14="http://schemas.microsoft.com/office/powerpoint/2010/main" val="3620609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A2E81-D85B-4231-BE3D-F104A0B34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1A95250-B654-87A4-8E41-C07B938906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97EE2E-6020-3CD2-4699-8D1A9FFFC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KLD</a:t>
            </a:r>
          </a:p>
          <a:p>
            <a:pPr lvl="1"/>
            <a:r>
              <a:rPr lang="ko-KR" altLang="ko-KR" sz="1600" dirty="0"/>
              <a:t>제안 동기</a:t>
            </a:r>
            <a:endParaRPr lang="en-US" altLang="ko-KR" sz="1600" dirty="0"/>
          </a:p>
          <a:p>
            <a:pPr lvl="2"/>
            <a:r>
              <a:rPr lang="en-US" altLang="ko-KR" dirty="0"/>
              <a:t>GWD</a:t>
            </a:r>
            <a:r>
              <a:rPr lang="ko-KR" altLang="en-US" dirty="0"/>
              <a:t>와 동일</a:t>
            </a:r>
            <a:endParaRPr lang="en-US" altLang="ko-KR" dirty="0"/>
          </a:p>
          <a:p>
            <a:pPr lvl="2"/>
            <a:endParaRPr lang="ko-KR" altLang="ko-KR" dirty="0"/>
          </a:p>
          <a:p>
            <a:pPr lvl="1"/>
            <a:r>
              <a:rPr lang="ko-KR" altLang="ko-KR" sz="1600" dirty="0"/>
              <a:t>핵심 아이디어</a:t>
            </a:r>
            <a:endParaRPr lang="en-US" altLang="ko-KR" sz="1600" dirty="0"/>
          </a:p>
          <a:p>
            <a:pPr lvl="2"/>
            <a:r>
              <a:rPr lang="ko-KR" altLang="ko-KR" dirty="0" err="1"/>
              <a:t>G</a:t>
            </a:r>
            <a:r>
              <a:rPr lang="en-US" altLang="ko-KR" dirty="0" err="1"/>
              <a:t>aussian</a:t>
            </a:r>
            <a:r>
              <a:rPr lang="en-US" altLang="ko-KR" dirty="0"/>
              <a:t> Distribution</a:t>
            </a:r>
            <a:r>
              <a:rPr lang="ko-KR" altLang="ko-KR" dirty="0"/>
              <a:t> 간</a:t>
            </a:r>
            <a:r>
              <a:rPr lang="en-US" altLang="ko-KR" dirty="0"/>
              <a:t> </a:t>
            </a:r>
            <a:r>
              <a:rPr lang="ko-KR" altLang="en-US" dirty="0"/>
              <a:t>거리를</a:t>
            </a:r>
            <a:r>
              <a:rPr lang="ko-KR" altLang="ko-KR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KL Divergence</a:t>
            </a:r>
            <a:r>
              <a:rPr lang="ko-KR" altLang="en-US" dirty="0"/>
              <a:t>로 측정하여</a:t>
            </a:r>
            <a:r>
              <a:rPr lang="ko-KR" altLang="ko-KR" dirty="0"/>
              <a:t> </a:t>
            </a:r>
            <a:r>
              <a:rPr lang="ko-KR" altLang="ko-KR" dirty="0" err="1"/>
              <a:t>Loss로</a:t>
            </a:r>
            <a:r>
              <a:rPr lang="ko-KR" altLang="ko-KR" dirty="0"/>
              <a:t> 사용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ko-KR" altLang="ko-KR" sz="1600" dirty="0"/>
              <a:t>한계</a:t>
            </a:r>
            <a:endParaRPr lang="en-US" altLang="ko-KR" sz="1600" dirty="0"/>
          </a:p>
          <a:p>
            <a:pPr lvl="2"/>
            <a:r>
              <a:rPr lang="ko-KR" altLang="ko-KR" dirty="0"/>
              <a:t>비선형 매핑</a:t>
            </a:r>
            <a:r>
              <a:rPr lang="en-US" altLang="ko-KR" dirty="0"/>
              <a:t> </a:t>
            </a:r>
            <a:r>
              <a:rPr lang="ko-KR" altLang="en-US" dirty="0"/>
              <a:t>함수</a:t>
            </a:r>
            <a:r>
              <a:rPr lang="ko-KR" altLang="ko-KR" dirty="0"/>
              <a:t> 및 </a:t>
            </a:r>
            <a:r>
              <a:rPr lang="ko-KR" altLang="ko-KR" dirty="0" err="1"/>
              <a:t>하이퍼파라미터</a:t>
            </a:r>
            <a:r>
              <a:rPr lang="ko-KR" altLang="ko-KR" dirty="0"/>
              <a:t> </a:t>
            </a:r>
            <a:r>
              <a:rPr lang="ko-KR" altLang="en-US" dirty="0"/>
              <a:t>튜닝 </a:t>
            </a:r>
            <a:r>
              <a:rPr lang="ko-KR" altLang="ko-KR" dirty="0"/>
              <a:t>필요</a:t>
            </a:r>
            <a:r>
              <a:rPr lang="en-US" altLang="ko-KR" dirty="0"/>
              <a:t>, </a:t>
            </a:r>
            <a:r>
              <a:rPr lang="en-US" altLang="ko-KR" dirty="0" err="1"/>
              <a:t>IoU</a:t>
            </a:r>
            <a:r>
              <a:rPr lang="ko-KR" altLang="en-US" dirty="0"/>
              <a:t>와 직접적인 연관성 부족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3481389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07658-9991-C20C-CAD3-595DB44A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0BB73B4-FA9D-58CD-A3ED-9EF538ED6B8C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Method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EE128CE-428B-F770-BF70-2B73504186FE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359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6F8BE-F4CB-EA8A-B010-3EE3E5E3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869B42E-F079-B10F-63AD-958E1E4835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B4C68C-EE53-9BEF-46C8-B81016BD6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OBB</a:t>
            </a:r>
          </a:p>
          <a:p>
            <a:pPr marL="0" indent="0">
              <a:buNone/>
            </a:pPr>
            <a:r>
              <a:rPr lang="ko-KR" altLang="en-US" dirty="0"/>
              <a:t>　</a:t>
            </a:r>
            <a:r>
              <a:rPr lang="en-US" altLang="ko-KR" dirty="0"/>
              <a:t>   ↓</a:t>
            </a:r>
          </a:p>
          <a:p>
            <a:r>
              <a:rPr lang="en-US" altLang="ko-KR" dirty="0"/>
              <a:t>GBB (Gaussian Bounding Box) ─→ </a:t>
            </a:r>
            <a:r>
              <a:rPr lang="en-US" altLang="ko-KR" dirty="0" err="1"/>
              <a:t>ProbIoU</a:t>
            </a:r>
            <a:r>
              <a:rPr lang="en-US" altLang="ko-KR" dirty="0"/>
              <a:t> (Probabilistic </a:t>
            </a:r>
            <a:r>
              <a:rPr lang="en-US" altLang="ko-KR" dirty="0" err="1"/>
              <a:t>IoU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ko-KR" altLang="en-US" dirty="0"/>
              <a:t>　　</a:t>
            </a:r>
            <a:r>
              <a:rPr lang="en-US" altLang="ko-KR" dirty="0"/>
              <a:t>↓</a:t>
            </a:r>
            <a:r>
              <a:rPr lang="ko-KR" altLang="en-US" dirty="0"/>
              <a:t>　　　　　　　　　　　　　　</a:t>
            </a:r>
            <a:r>
              <a:rPr lang="en-US" altLang="ko-KR" dirty="0"/>
              <a:t> </a:t>
            </a:r>
            <a:r>
              <a:rPr lang="en-US" altLang="ko-KR" sz="1800" dirty="0"/>
              <a:t>(Loss / Metric)</a:t>
            </a:r>
            <a:endParaRPr lang="en-US" altLang="ko-KR" dirty="0"/>
          </a:p>
          <a:p>
            <a:r>
              <a:rPr lang="en-US" altLang="ko-KR" dirty="0"/>
              <a:t>EBB (Elliptical Bounding Box)</a:t>
            </a:r>
          </a:p>
        </p:txBody>
      </p:sp>
    </p:spTree>
    <p:extLst>
      <p:ext uri="{BB962C8B-B14F-4D97-AF65-F5344CB8AC3E}">
        <p14:creationId xmlns:p14="http://schemas.microsoft.com/office/powerpoint/2010/main" val="3718392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AE81E-B0DF-1E17-26E4-C31611E74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6B2B0B8-4B83-0E75-83F9-4CD40489F9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CE656D5-5CBC-A12F-F5DF-24354930E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EBB (Elliptical Bounding Box)</a:t>
            </a:r>
          </a:p>
          <a:p>
            <a:pPr lvl="1"/>
            <a:r>
              <a:rPr lang="en-US" altLang="ko-KR" dirty="0"/>
              <a:t>GBB</a:t>
            </a:r>
            <a:r>
              <a:rPr lang="ko-KR" altLang="en-US" dirty="0"/>
              <a:t>의 등밀도선을 이용해 타원</a:t>
            </a:r>
            <a:r>
              <a:rPr lang="en-US" altLang="ko-KR" dirty="0"/>
              <a:t> </a:t>
            </a:r>
            <a:r>
              <a:rPr lang="ko-KR" altLang="en-US" dirty="0"/>
              <a:t>생성</a:t>
            </a:r>
            <a:endParaRPr lang="en-US" altLang="ko-KR" dirty="0"/>
          </a:p>
          <a:p>
            <a:pPr lvl="1"/>
            <a:r>
              <a:rPr lang="en-US" altLang="ko-KR" dirty="0"/>
              <a:t>GBB</a:t>
            </a:r>
            <a:r>
              <a:rPr lang="ko-KR" altLang="en-US" dirty="0"/>
              <a:t>와 일대일 대응 관계</a:t>
            </a:r>
            <a:endParaRPr lang="en-US" altLang="ko-KR" dirty="0"/>
          </a:p>
          <a:p>
            <a:pPr lvl="1"/>
            <a:r>
              <a:rPr lang="ko-KR" altLang="en-US" dirty="0"/>
              <a:t>정사각형 </a:t>
            </a:r>
            <a:r>
              <a:rPr lang="en-US" altLang="ko-KR" dirty="0"/>
              <a:t>OBB</a:t>
            </a:r>
            <a:r>
              <a:rPr lang="ko-KR" altLang="en-US" dirty="0"/>
              <a:t>의 각도 모호성 해결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012324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F0F91-C455-3877-B6D6-0BDCD224C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947DC57-A27F-E7D8-FF44-51ECEE3EC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FEBAB5D3-BD52-8751-98CF-BB1FE2A170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b="1" dirty="0"/>
                  <a:t>GBB → EBB: </a:t>
                </a:r>
                <a:r>
                  <a:rPr lang="en-US" altLang="ko-KR" b="1" dirty="0" err="1"/>
                  <a:t>Mahalanobis</a:t>
                </a:r>
                <a:r>
                  <a:rPr lang="en-US" altLang="ko-KR" b="1" dirty="0"/>
                  <a:t> Distance</a:t>
                </a:r>
              </a:p>
              <a:p>
                <a:pPr lvl="1"/>
                <a:r>
                  <a:rPr lang="ko-KR" altLang="en-US" dirty="0" err="1"/>
                  <a:t>마할라노비스</a:t>
                </a:r>
                <a:r>
                  <a:rPr lang="ko-KR" altLang="en-US" dirty="0"/>
                  <a:t> 거리</a:t>
                </a:r>
                <a:r>
                  <a:rPr lang="en-US" altLang="ko-KR" dirty="0"/>
                  <a:t>(</a:t>
                </a:r>
                <a:r>
                  <a:rPr lang="en-US" altLang="ko-KR" dirty="0" err="1"/>
                  <a:t>Mahalanobis</a:t>
                </a:r>
                <a:r>
                  <a:rPr lang="en-US" altLang="ko-KR" dirty="0"/>
                  <a:t> Distance)</a:t>
                </a:r>
                <a:r>
                  <a:rPr lang="ko-KR" altLang="en-US" dirty="0"/>
                  <a:t>를 이용하여 타원 영역을 정의</a:t>
                </a:r>
                <a:endParaRPr lang="en-US" altLang="ko-KR" dirty="0"/>
              </a:p>
              <a:p>
                <a:pPr lvl="1"/>
                <a:r>
                  <a:rPr lang="ko-KR" altLang="ko-KR" dirty="0"/>
                  <a:t>동일한 </a:t>
                </a:r>
                <a:r>
                  <a:rPr lang="ko-KR" altLang="ko-KR" dirty="0" err="1"/>
                  <a:t>마할라노비스</a:t>
                </a:r>
                <a:r>
                  <a:rPr lang="ko-KR" altLang="ko-KR" dirty="0"/>
                  <a:t> 거리를 갖는 점들을 연결하면</a:t>
                </a:r>
                <a:r>
                  <a:rPr lang="en-US" altLang="ko-KR" dirty="0"/>
                  <a:t> </a:t>
                </a:r>
                <a:r>
                  <a:rPr lang="ko-KR" altLang="ko-KR" dirty="0"/>
                  <a:t>타원 형태의 등</a:t>
                </a:r>
                <a:r>
                  <a:rPr lang="ko-KR" altLang="en-US" dirty="0"/>
                  <a:t>밀도</a:t>
                </a:r>
                <a:r>
                  <a:rPr lang="ko-KR" altLang="ko-KR" dirty="0"/>
                  <a:t>선이 생</a:t>
                </a:r>
                <a:r>
                  <a:rPr lang="ko-KR" altLang="en-US" dirty="0"/>
                  <a:t>성됨</a:t>
                </a:r>
                <a:endParaRPr lang="en-US" altLang="ko-KR" dirty="0"/>
              </a:p>
              <a:p>
                <a:pPr lvl="1"/>
                <a:endParaRPr lang="en-US" altLang="ko-KR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ko-KR" sz="2000" i="1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ko-KR" dirty="0"/>
                  <a:t> : </a:t>
                </a:r>
                <a:r>
                  <a:rPr lang="ko-KR" altLang="en-US" dirty="0"/>
                  <a:t>타원 내부에 포함할 확률을 결정</a:t>
                </a:r>
              </a:p>
              <a:p>
                <a:pPr lvl="1"/>
                <a:r>
                  <a:rPr lang="ko-KR" altLang="en-US" dirty="0"/>
                  <a:t>논문에서는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ko-KR" i="1" dirty="0" smtClean="0">
                        <a:latin typeface="Cambria Math" panose="02040503050406030204" pitchFamily="18" charset="0"/>
                      </a:rPr>
                      <m:t> ≈ 0.85</m:t>
                    </m:r>
                  </m:oMath>
                </a14:m>
                <a:r>
                  <a:rPr lang="ko-KR" altLang="en-US" dirty="0"/>
                  <a:t>를 디폴트로 사용 </a:t>
                </a:r>
                <a:endParaRPr lang="en-US" altLang="ko-KR" dirty="0"/>
              </a:p>
              <a:p>
                <a:endParaRPr lang="en-US" altLang="ko-KR" b="1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FEBAB5D3-BD52-8751-98CF-BB1FE2A17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3475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2104A-F750-E85F-54BF-AD36A0CB9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52BE284-A0E7-434B-25F9-C4FA40709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06782BB-B100-ABBF-1304-97BE8E768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ko-KR" b="1" dirty="0" err="1"/>
              <a:t>ProbIoU</a:t>
            </a:r>
            <a:r>
              <a:rPr lang="ko-KR" altLang="ko-KR" b="1" dirty="0"/>
              <a:t> (</a:t>
            </a:r>
            <a:r>
              <a:rPr lang="ko-KR" altLang="ko-KR" b="1" dirty="0" err="1"/>
              <a:t>Probabilistic</a:t>
            </a:r>
            <a:r>
              <a:rPr lang="ko-KR" altLang="ko-KR" b="1" dirty="0"/>
              <a:t> </a:t>
            </a:r>
            <a:r>
              <a:rPr lang="ko-KR" altLang="ko-KR" b="1" dirty="0" err="1"/>
              <a:t>IoU</a:t>
            </a:r>
            <a:r>
              <a:rPr lang="ko-KR" altLang="ko-KR" b="1" dirty="0"/>
              <a:t>) </a:t>
            </a:r>
            <a:endParaRPr lang="en-US" altLang="ko-KR" b="1" dirty="0"/>
          </a:p>
          <a:p>
            <a:pPr lvl="1"/>
            <a:r>
              <a:rPr lang="ko-KR" altLang="ko-KR" dirty="0"/>
              <a:t>GBB 간의 유사도를 확률적으로 계산하는 지표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ko-KR" altLang="en-US" dirty="0"/>
              <a:t>기존 </a:t>
            </a:r>
            <a:r>
              <a:rPr lang="en-US" altLang="ko-KR" dirty="0" err="1"/>
              <a:t>IoU</a:t>
            </a:r>
            <a:r>
              <a:rPr lang="ko-KR" altLang="en-US" dirty="0"/>
              <a:t>처럼 교집합을 직접 계산하지 않고 두 </a:t>
            </a:r>
            <a:r>
              <a:rPr lang="en-US" altLang="ko-KR" dirty="0"/>
              <a:t>Gaussian Distribution </a:t>
            </a:r>
            <a:r>
              <a:rPr lang="ko-KR" altLang="en-US" dirty="0"/>
              <a:t>사이의 유사도를 계산하여 </a:t>
            </a:r>
            <a:r>
              <a:rPr lang="en-US" altLang="ko-KR" dirty="0"/>
              <a:t>Loss</a:t>
            </a:r>
            <a:r>
              <a:rPr lang="ko-KR" altLang="en-US" dirty="0"/>
              <a:t>와 </a:t>
            </a:r>
            <a:r>
              <a:rPr lang="en-US" altLang="ko-KR" dirty="0"/>
              <a:t>Evaluation Metric</a:t>
            </a:r>
            <a:r>
              <a:rPr lang="ko-KR" altLang="en-US" dirty="0"/>
              <a:t>으로 사용</a:t>
            </a:r>
          </a:p>
          <a:p>
            <a:pPr marL="457200" lvl="1" indent="0">
              <a:buNone/>
            </a:pPr>
            <a:r>
              <a:rPr lang="en-US" altLang="ko-K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24817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72902-18A2-F975-94BF-F0BC429EE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E26F828-942C-9005-3485-7596B83AA4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39633D-7DBF-A058-438F-D3A28F9F0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ko-KR" sz="2200" b="1" dirty="0" err="1"/>
              <a:t>ProbIoU</a:t>
            </a:r>
            <a:r>
              <a:rPr lang="ko-KR" altLang="ko-KR" sz="2200" b="1" dirty="0"/>
              <a:t> </a:t>
            </a:r>
            <a:r>
              <a:rPr lang="ko-KR" altLang="en-US" sz="2200" b="1" dirty="0"/>
              <a:t>계산 과정</a:t>
            </a:r>
            <a:endParaRPr lang="en-US" altLang="ko-KR" sz="2200" b="1" dirty="0"/>
          </a:p>
          <a:p>
            <a:pPr lvl="1"/>
            <a:r>
              <a:rPr lang="en-US" altLang="ko-KR" dirty="0"/>
              <a:t>Bhattacharyya Distance (BD)</a:t>
            </a:r>
          </a:p>
          <a:p>
            <a:pPr marL="457200" lvl="1" indent="0">
              <a:buNone/>
            </a:pPr>
            <a:r>
              <a:rPr lang="en-US" altLang="ko-KR" dirty="0"/>
              <a:t>   → Bhattacharyya Coefficient (BC)</a:t>
            </a:r>
          </a:p>
          <a:p>
            <a:pPr marL="457200" lvl="1" indent="0">
              <a:buNone/>
            </a:pPr>
            <a:r>
              <a:rPr lang="en-US" altLang="ko-KR" dirty="0"/>
              <a:t>   → Hellinger Distance (HD)</a:t>
            </a:r>
          </a:p>
          <a:p>
            <a:pPr marL="457200" lvl="1" indent="0">
              <a:buNone/>
            </a:pPr>
            <a:r>
              <a:rPr lang="en-US" altLang="ko-KR" dirty="0"/>
              <a:t>   → </a:t>
            </a:r>
            <a:r>
              <a:rPr lang="en-US" altLang="ko-KR" dirty="0" err="1"/>
              <a:t>ProbIoU</a:t>
            </a: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90D9903-B74F-CD27-2EAD-8F4C5B0DDC2F}"/>
                  </a:ext>
                </a:extLst>
              </p:cNvPr>
              <p:cNvSpPr txBox="1"/>
              <p:nvPr/>
            </p:nvSpPr>
            <p:spPr>
              <a:xfrm>
                <a:off x="5477273" y="2174891"/>
                <a:ext cx="4070473" cy="5663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supHide m:val="on"/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ℝ</m:t>
                              </m:r>
                            </m:e>
                            <m:sup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rad>
                        </m:e>
                      </m:nary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90D9903-B74F-CD27-2EAD-8F4C5B0DD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273" y="2174891"/>
                <a:ext cx="4070473" cy="5663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504D60-EEA5-5FB4-336B-920E1AE1C9B6}"/>
                  </a:ext>
                </a:extLst>
              </p:cNvPr>
              <p:cNvSpPr txBox="1"/>
              <p:nvPr/>
            </p:nvSpPr>
            <p:spPr>
              <a:xfrm>
                <a:off x="5477273" y="1216032"/>
                <a:ext cx="6059031" cy="7159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det</m:t>
                                      </m:r>
                                    </m:fName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func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func>
                                            <m:funcPr>
                                              <m:ctrl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det</m:t>
                                              </m:r>
                                            </m:fName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Σ</m:t>
                                              </m:r>
                                            </m:e>
                                          </m:func>
                                        </m:e>
                                        <m:sub>
                                          <m: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 </m:t>
                                      </m:r>
                                      <m:sSub>
                                        <m:sSubPr>
                                          <m:ctrlP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func>
                                            <m:funcPr>
                                              <m:ctrl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det</m:t>
                                              </m:r>
                                            </m:fName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Σ</m:t>
                                              </m:r>
                                            </m:e>
                                          </m:func>
                                        </m:e>
                                        <m:sub>
                                          <m: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504D60-EEA5-5FB4-336B-920E1AE1C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273" y="1216032"/>
                <a:ext cx="6059031" cy="7159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9A61C9-C915-CB19-A2B3-F16D1A647852}"/>
                  </a:ext>
                </a:extLst>
              </p:cNvPr>
              <p:cNvSpPr txBox="1"/>
              <p:nvPr/>
            </p:nvSpPr>
            <p:spPr>
              <a:xfrm>
                <a:off x="5543035" y="3154936"/>
                <a:ext cx="2562496" cy="3354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9A61C9-C915-CB19-A2B3-F16D1A647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035" y="3154936"/>
                <a:ext cx="2562496" cy="335413"/>
              </a:xfrm>
              <a:prstGeom prst="rect">
                <a:avLst/>
              </a:prstGeom>
              <a:blipFill>
                <a:blip r:embed="rId5"/>
                <a:stretch>
                  <a:fillRect l="-1663" b="-218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74E126-E5DD-3F76-3DD4-9AF128E44A2D}"/>
                  </a:ext>
                </a:extLst>
              </p:cNvPr>
              <p:cNvSpPr txBox="1"/>
              <p:nvPr/>
            </p:nvSpPr>
            <p:spPr>
              <a:xfrm>
                <a:off x="5533218" y="3977373"/>
                <a:ext cx="2973571" cy="2821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o-KR" altLang="en-US" i="1" smtClean="0">
                          <a:latin typeface="Cambria Math" panose="02040503050406030204" pitchFamily="18" charset="0"/>
                        </a:rPr>
                        <m:t>ProbIoU</m:t>
                      </m:r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=1−</m:t>
                      </m:r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74E126-E5DD-3F76-3DD4-9AF128E44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218" y="3977373"/>
                <a:ext cx="2973571" cy="282193"/>
              </a:xfrm>
              <a:prstGeom prst="rect">
                <a:avLst/>
              </a:prstGeom>
              <a:blipFill>
                <a:blip r:embed="rId6"/>
                <a:stretch>
                  <a:fillRect l="-1232" b="-212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44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F088A4D-10BF-C116-BBC1-0ACB8B1B3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400E9A-DA5E-72A1-1BD7-D9A106C84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n-US" altLang="ko-KR" dirty="0"/>
              <a:t>Introduction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Method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Experiments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Conclusion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7411-ED89-7E62-2EBD-185608BB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AB72115-0C2D-3083-642A-96B19CEAB2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EA776ED-171A-67CA-6AD7-D88B75931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Why Bhattacharyya Coefficient?</a:t>
            </a:r>
          </a:p>
          <a:p>
            <a:pPr lvl="1"/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Coefficient는</a:t>
            </a:r>
            <a:r>
              <a:rPr lang="ko-KR" altLang="ko-KR" dirty="0"/>
              <a:t> 두 </a:t>
            </a:r>
            <a:r>
              <a:rPr lang="ko-KR" altLang="ko-KR" dirty="0" err="1"/>
              <a:t>Gaussian</a:t>
            </a:r>
            <a:r>
              <a:rPr lang="ko-KR" altLang="ko-KR" dirty="0"/>
              <a:t> 분포의 겹침 정도를 나타내는 유사도 척도</a:t>
            </a:r>
            <a:endParaRPr lang="en-US" altLang="ko-KR" dirty="0"/>
          </a:p>
          <a:p>
            <a:pPr lvl="1"/>
            <a:r>
              <a:rPr lang="ko-KR" altLang="ko-KR" dirty="0" err="1"/>
              <a:t>IoU</a:t>
            </a:r>
            <a:r>
              <a:rPr lang="ko-KR" altLang="ko-KR" dirty="0"/>
              <a:t> 역시 두 영역이 얼마나 겹치는지를 나타내는 지표이므로, </a:t>
            </a:r>
            <a:r>
              <a:rPr lang="ko-KR" altLang="ko-KR" dirty="0" err="1"/>
              <a:t>Bhattacharyya</a:t>
            </a:r>
            <a:r>
              <a:rPr lang="ko-KR" altLang="ko-KR" dirty="0"/>
              <a:t> </a:t>
            </a:r>
            <a:r>
              <a:rPr lang="ko-KR" altLang="ko-KR" dirty="0" err="1"/>
              <a:t>Coefficient는</a:t>
            </a:r>
            <a:r>
              <a:rPr lang="ko-KR" altLang="ko-KR" dirty="0"/>
              <a:t> </a:t>
            </a:r>
            <a:r>
              <a:rPr lang="ko-KR" altLang="ko-KR" dirty="0" err="1"/>
              <a:t>IoU와</a:t>
            </a:r>
            <a:r>
              <a:rPr lang="ko-KR" altLang="ko-KR" dirty="0"/>
              <a:t> 개념적으로 잘 대응</a:t>
            </a:r>
            <a:r>
              <a:rPr lang="ko-KR" altLang="en-US" dirty="0"/>
              <a:t>됨</a:t>
            </a:r>
            <a:endParaRPr lang="en-US" altLang="ko-KR" dirty="0"/>
          </a:p>
          <a:p>
            <a:pPr lvl="1"/>
            <a:endParaRPr lang="ko-KR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8B6763-CE3A-788C-0565-C10F16EEB16B}"/>
                  </a:ext>
                </a:extLst>
              </p:cNvPr>
              <p:cNvSpPr txBox="1"/>
              <p:nvPr/>
            </p:nvSpPr>
            <p:spPr>
              <a:xfrm>
                <a:off x="1237782" y="2867090"/>
                <a:ext cx="4070473" cy="5663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supHide m:val="on"/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ℝ</m:t>
                              </m:r>
                            </m:e>
                            <m:sup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rad>
                        </m:e>
                      </m:nary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8B6763-CE3A-788C-0565-C10F16EEB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782" y="2867090"/>
                <a:ext cx="4070473" cy="566374"/>
              </a:xfrm>
              <a:prstGeom prst="rect">
                <a:avLst/>
              </a:prstGeom>
              <a:blipFill>
                <a:blip r:embed="rId3"/>
                <a:stretch>
                  <a:fillRect b="-10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911AAB-E196-2414-A239-2D83D9C33F61}"/>
                  </a:ext>
                </a:extLst>
              </p:cNvPr>
              <p:cNvSpPr txBox="1"/>
              <p:nvPr/>
            </p:nvSpPr>
            <p:spPr>
              <a:xfrm>
                <a:off x="1237782" y="3491153"/>
                <a:ext cx="6059031" cy="7159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ko-KR" alt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det</m:t>
                                      </m:r>
                                    </m:fName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func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func>
                                            <m:funcPr>
                                              <m:ctrl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det</m:t>
                                              </m:r>
                                            </m:fName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Σ</m:t>
                                              </m:r>
                                            </m:e>
                                          </m:func>
                                        </m:e>
                                        <m:sub>
                                          <m: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ko-KR" altLang="en-US" i="1" smtClean="0">
                                          <a:latin typeface="Cambria Math" panose="02040503050406030204" pitchFamily="18" charset="0"/>
                                        </a:rPr>
                                        <m:t> </m:t>
                                      </m:r>
                                      <m:sSub>
                                        <m:sSubPr>
                                          <m:ctrlP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func>
                                            <m:funcPr>
                                              <m:ctrl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det</m:t>
                                              </m:r>
                                            </m:fName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ko-KR" alt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  <m:t>Σ</m:t>
                                              </m:r>
                                            </m:e>
                                          </m:func>
                                        </m:e>
                                        <m:sub>
                                          <m:r>
                                            <a:rPr lang="ko-KR" altLang="en-US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911AAB-E196-2414-A239-2D83D9C33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782" y="3491153"/>
                <a:ext cx="6059031" cy="7159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0905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E27BE-8373-5A1D-C123-D6AB6BF04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8F44B8D-0462-E683-6C91-C8EA42BEEB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A8D9046-26F0-6EE6-600D-5FB10F9567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b="1" dirty="0"/>
                  <a:t>Why Bhattacharyya Distance?</a:t>
                </a:r>
              </a:p>
              <a:p>
                <a:pPr lvl="1"/>
                <a:r>
                  <a:rPr lang="ko-KR" altLang="ko-KR" dirty="0" err="1"/>
                  <a:t>Bhattacharyya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Coefficient는</a:t>
                </a:r>
                <a:r>
                  <a:rPr lang="ko-KR" altLang="ko-KR" dirty="0"/>
                  <a:t> 원래 적분으로 정의</a:t>
                </a:r>
                <a:r>
                  <a:rPr lang="ko-KR" altLang="en-US" dirty="0"/>
                  <a:t>됨</a:t>
                </a:r>
                <a:endParaRPr lang="en-US" altLang="ko-KR" dirty="0"/>
              </a:p>
              <a:p>
                <a:pPr lvl="1"/>
                <a:r>
                  <a:rPr lang="ko-KR" altLang="en-US" dirty="0"/>
                  <a:t>두 분포가 </a:t>
                </a:r>
                <a:r>
                  <a:rPr lang="en-US" altLang="ko-KR" dirty="0"/>
                  <a:t>Gaussian</a:t>
                </a:r>
                <a:r>
                  <a:rPr lang="ko-KR" altLang="en-US" dirty="0"/>
                  <a:t>으로 가정될 경우</a:t>
                </a:r>
                <a:r>
                  <a:rPr lang="en-US" altLang="ko-KR" dirty="0"/>
                  <a:t>,</a:t>
                </a:r>
                <a:r>
                  <a:rPr lang="ko-KR" altLang="en-US" dirty="0"/>
                  <a:t> 적분을 </a:t>
                </a:r>
                <a:r>
                  <a:rPr lang="en-US" altLang="ko-KR" dirty="0"/>
                  <a:t>Bhattacharyya Distance</a:t>
                </a:r>
                <a:r>
                  <a:rPr lang="ko-KR" altLang="en-US" dirty="0"/>
                  <a:t>를 이용한 </a:t>
                </a:r>
                <a:r>
                  <a:rPr lang="en-US" altLang="ko-KR" dirty="0"/>
                  <a:t>Closed-form </a:t>
                </a:r>
                <a:r>
                  <a:rPr lang="ko-KR" altLang="en-US" dirty="0"/>
                  <a:t>식으로 표현할 수 있음</a:t>
                </a:r>
                <a:endParaRPr lang="en-US" altLang="ko-KR" dirty="0"/>
              </a:p>
              <a:p>
                <a:pPr lvl="1"/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ko-KR" altLang="ko-KR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ko-KR" altLang="ko-K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ko-KR" altLang="ko-KR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ko-KR" altLang="ko-K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ko-KR" altLang="ko-KR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ko-KR" dirty="0"/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(</a:t>
                </a:r>
                <a:r>
                  <a:rPr lang="ko-KR" altLang="en-US" dirty="0"/>
                  <a:t>중심 거리</a:t>
                </a:r>
                <a:r>
                  <a:rPr lang="en-US" altLang="ko-KR" dirty="0"/>
                  <a:t>)</a:t>
                </a: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dirty="0"/>
                  <a:t>(</a:t>
                </a:r>
                <a:r>
                  <a:rPr lang="ko-KR" altLang="en-US" dirty="0"/>
                  <a:t>공분산 차이</a:t>
                </a:r>
                <a:r>
                  <a:rPr lang="en-US" altLang="ko-KR" dirty="0"/>
                  <a:t>)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A8D9046-26F0-6EE6-600D-5FB10F9567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그림 53">
            <a:extLst>
              <a:ext uri="{FF2B5EF4-FFF2-40B4-BE49-F238E27FC236}">
                <a16:creationId xmlns:a16="http://schemas.microsoft.com/office/drawing/2014/main" id="{BC421A94-C475-CAAE-EDE1-6D9E25B4B9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769" b="79560"/>
          <a:stretch>
            <a:fillRect/>
          </a:stretch>
        </p:blipFill>
        <p:spPr>
          <a:xfrm>
            <a:off x="1248840" y="2644218"/>
            <a:ext cx="3589075" cy="613511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EDB1F3E4-FAF5-5BFF-AF08-CFD3E60EB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792" y="3349917"/>
            <a:ext cx="2968368" cy="484818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36333660-0C95-C2EF-6D36-3A52F001A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1495" y="3301743"/>
            <a:ext cx="1892370" cy="63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60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EA851-00CC-59D6-C8C4-4D55A119D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4EE8819-DCB7-E67F-22ED-274D33830F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1D1C46E-3D54-D456-EAF7-34596ECAF8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ko-KR" sz="2400" b="1" dirty="0"/>
                  <a:t>Why Hellinger Distance?</a:t>
                </a:r>
              </a:p>
              <a:p>
                <a:pPr lvl="1"/>
                <a:r>
                  <a:rPr lang="en-US" altLang="ko-KR" sz="2100" dirty="0"/>
                  <a:t>BC</a:t>
                </a:r>
                <a:r>
                  <a:rPr lang="ko-KR" altLang="en-US" sz="2100" dirty="0"/>
                  <a:t>는 </a:t>
                </a:r>
                <a:r>
                  <a:rPr lang="en-US" altLang="ko-KR" sz="2100" dirty="0"/>
                  <a:t>Similarity</a:t>
                </a:r>
                <a:r>
                  <a:rPr lang="ko-KR" altLang="en-US" sz="2100" dirty="0"/>
                  <a:t>긴 하지만 삼각부등식을 만족하지 않기 때문에 거리로 사용 불가</a:t>
                </a:r>
                <a:endParaRPr lang="en-US" altLang="ko-KR" sz="2100" dirty="0"/>
              </a:p>
              <a:p>
                <a:pPr lvl="1"/>
                <a:r>
                  <a:rPr lang="en-US" altLang="ko-KR" sz="2100" dirty="0"/>
                  <a:t>BD</a:t>
                </a:r>
                <a:r>
                  <a:rPr lang="ko-KR" altLang="en-US" sz="2100" dirty="0"/>
                  <a:t>는 </a:t>
                </a:r>
                <a14:m>
                  <m:oMath xmlns:m="http://schemas.openxmlformats.org/officeDocument/2006/math">
                    <m:r>
                      <a:rPr lang="ko-KR" altLang="ko-KR" sz="21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ko-KR" altLang="ko-KR" sz="2100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100" b="0" i="0" dirty="0" smtClean="0">
                        <a:latin typeface="Cambria Math" panose="02040503050406030204" pitchFamily="18" charset="0"/>
                      </a:rPr>
                      <m:t>~ </m:t>
                    </m:r>
                    <m:r>
                      <a:rPr lang="ko-KR" altLang="ko-KR" sz="2100" i="0" dirty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ko-KR" altLang="ko-KR" sz="2100" dirty="0"/>
                  <a:t> 범위의 거리이므로 </a:t>
                </a:r>
                <a:r>
                  <a:rPr lang="ko-KR" altLang="ko-KR" sz="2100" dirty="0" err="1"/>
                  <a:t>IoU처럼</a:t>
                </a:r>
                <a:r>
                  <a:rPr lang="ko-KR" altLang="ko-KR" sz="2100" dirty="0"/>
                  <a:t> 사용</a:t>
                </a:r>
                <a:r>
                  <a:rPr lang="en-US" altLang="ko-KR" sz="2100" dirty="0"/>
                  <a:t> </a:t>
                </a:r>
                <a:r>
                  <a:rPr lang="ko-KR" altLang="en-US" sz="2100" dirty="0"/>
                  <a:t>불가</a:t>
                </a:r>
                <a:endParaRPr lang="en-US" altLang="ko-KR" sz="2100" dirty="0"/>
              </a:p>
              <a:p>
                <a:pPr lvl="1"/>
                <a:r>
                  <a:rPr lang="en-US" altLang="ko-KR" sz="2100" dirty="0"/>
                  <a:t>Hellinger Distance</a:t>
                </a:r>
                <a:r>
                  <a:rPr lang="ko-KR" altLang="en-US" sz="2100" dirty="0"/>
                  <a:t>는 </a:t>
                </a:r>
                <a14:m>
                  <m:oMath xmlns:m="http://schemas.openxmlformats.org/officeDocument/2006/math">
                    <m:r>
                      <a:rPr lang="en-US" altLang="ko-KR" sz="21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ko-KR" sz="210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100" b="0" i="0" dirty="0" smtClean="0"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altLang="ko-KR" sz="2100" i="0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ko-KR" altLang="en-US" sz="2100" dirty="0"/>
                  <a:t> 범위의 거리이며 삼각부등식을 만족함</a:t>
                </a:r>
                <a:endParaRPr lang="en-US" altLang="ko-KR" sz="2100" dirty="0"/>
              </a:p>
              <a:p>
                <a:pPr lvl="1"/>
                <a:endParaRPr lang="ko-KR" altLang="ko-KR" sz="3100" dirty="0"/>
              </a:p>
              <a:p>
                <a:pPr marL="457200" lvl="1" indent="0">
                  <a:buNone/>
                </a:pPr>
                <a:endParaRPr lang="en-US" altLang="ko-KR" sz="3800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r>
                  <a:rPr lang="en-US" altLang="ko-KR" dirty="0"/>
                  <a:t>	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1D1C46E-3D54-D456-EAF7-34596ECAF8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45" t="-16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32C44A-CA88-B608-5564-236A50EC5652}"/>
                  </a:ext>
                </a:extLst>
              </p:cNvPr>
              <p:cNvSpPr txBox="1"/>
              <p:nvPr/>
            </p:nvSpPr>
            <p:spPr>
              <a:xfrm>
                <a:off x="1208443" y="2851642"/>
                <a:ext cx="2562496" cy="3354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d>
                            <m:dPr>
                              <m:ctrlP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ko-KR" altLang="en-US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32C44A-CA88-B608-5564-236A50EC5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443" y="2851642"/>
                <a:ext cx="2562496" cy="335413"/>
              </a:xfrm>
              <a:prstGeom prst="rect">
                <a:avLst/>
              </a:prstGeom>
              <a:blipFill>
                <a:blip r:embed="rId4"/>
                <a:stretch>
                  <a:fillRect l="-1663" b="-218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675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4608-7177-17AC-FF86-8F11734A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85E0AD-B4DF-8CCE-D9BA-4DC6C23686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CE278AA-B7B6-EC68-853B-67EDB8D59A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81000" indent="-342900"/>
                <a:r>
                  <a:rPr lang="en-US" altLang="ko-KR" sz="2200" b="1" dirty="0"/>
                  <a:t>Why need conversion?</a:t>
                </a:r>
              </a:p>
              <a:p>
                <a:pPr marL="800100" lvl="1" indent="-342900"/>
                <a:r>
                  <a:rPr lang="ko-KR" altLang="ko-KR" sz="1900" dirty="0" err="1"/>
                  <a:t>Hellinger</a:t>
                </a:r>
                <a:r>
                  <a:rPr lang="ko-KR" altLang="ko-KR" sz="1900" dirty="0"/>
                  <a:t> </a:t>
                </a:r>
                <a:r>
                  <a:rPr lang="ko-KR" altLang="ko-KR" sz="1900" dirty="0" err="1"/>
                  <a:t>Distance는</a:t>
                </a:r>
                <a:r>
                  <a:rPr lang="ko-KR" altLang="ko-KR" sz="1900" dirty="0"/>
                  <a:t> 거리이기 때문에 값이 작을수록 두 분포가 유사</a:t>
                </a:r>
                <a:r>
                  <a:rPr lang="ko-KR" altLang="en-US" sz="1900" dirty="0"/>
                  <a:t>함</a:t>
                </a:r>
                <a:endParaRPr lang="en-US" altLang="ko-KR" sz="1900" dirty="0"/>
              </a:p>
              <a:p>
                <a:pPr marL="800100" lvl="1" indent="-342900"/>
                <a:r>
                  <a:rPr lang="en-US" altLang="ko-KR" sz="1900" dirty="0" err="1"/>
                  <a:t>IoU</a:t>
                </a:r>
                <a:r>
                  <a:rPr lang="ko-KR" altLang="en-US" sz="1900" dirty="0"/>
                  <a:t>는 값이 클수록 좋은 유사도</a:t>
                </a:r>
                <a:endParaRPr lang="en-US" altLang="ko-KR" sz="1900" dirty="0"/>
              </a:p>
              <a:p>
                <a:pPr marL="800100" lvl="1" indent="-342900"/>
                <a:r>
                  <a:rPr lang="ko-KR" altLang="en-US" sz="1900" dirty="0"/>
                  <a:t>동일한 해석을 갖게 하기 위해 </a:t>
                </a:r>
                <a14:m>
                  <m:oMath xmlns:m="http://schemas.openxmlformats.org/officeDocument/2006/math">
                    <m:r>
                      <a:rPr lang="en-US" altLang="ko-KR" sz="19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ko-KR" sz="1900" i="0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sz="19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90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ko-KR" sz="190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altLang="ko-KR" sz="1900" dirty="0"/>
                  <a:t> </a:t>
                </a:r>
                <a:r>
                  <a:rPr lang="ko-KR" altLang="en-US" sz="1900" dirty="0"/>
                  <a:t>적용하여 </a:t>
                </a:r>
                <a:r>
                  <a:rPr lang="en-US" altLang="ko-KR" sz="1900" dirty="0" err="1"/>
                  <a:t>ProbIoU</a:t>
                </a:r>
                <a:r>
                  <a:rPr lang="en-US" altLang="ko-KR" sz="1900" dirty="0"/>
                  <a:t> </a:t>
                </a:r>
                <a:r>
                  <a:rPr lang="ko-KR" altLang="en-US" sz="1900" dirty="0"/>
                  <a:t>정의</a:t>
                </a:r>
                <a:endParaRPr lang="en-US" altLang="ko-KR" sz="1900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endParaRPr lang="en-US" altLang="ko-KR" dirty="0"/>
              </a:p>
              <a:p>
                <a:pPr marL="457200" lvl="1" indent="0">
                  <a:buNone/>
                </a:pPr>
                <a:r>
                  <a:rPr lang="en-US" altLang="ko-KR" dirty="0"/>
                  <a:t>	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CE278AA-B7B6-EC68-853B-67EDB8D59A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15" t="-6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13C10E-E0FA-3BE7-860E-CDE49F58778C}"/>
                  </a:ext>
                </a:extLst>
              </p:cNvPr>
              <p:cNvSpPr txBox="1"/>
              <p:nvPr/>
            </p:nvSpPr>
            <p:spPr>
              <a:xfrm>
                <a:off x="1308397" y="2849897"/>
                <a:ext cx="2973571" cy="2821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o-KR" altLang="en-US" i="1" smtClean="0">
                          <a:latin typeface="Cambria Math" panose="02040503050406030204" pitchFamily="18" charset="0"/>
                        </a:rPr>
                        <m:t>ProbIoU</m:t>
                      </m:r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=1−</m:t>
                      </m:r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13C10E-E0FA-3BE7-860E-CDE49F587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397" y="2849897"/>
                <a:ext cx="2973571" cy="282193"/>
              </a:xfrm>
              <a:prstGeom prst="rect">
                <a:avLst/>
              </a:prstGeom>
              <a:blipFill>
                <a:blip r:embed="rId4"/>
                <a:stretch>
                  <a:fillRect l="-1232" b="-23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8886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B0C0-0268-4DEE-04CE-54D50BB74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215D75B-6B89-A5BE-5734-BBBECA49EE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0D3BD1A-5E93-BFD8-B57D-BC2CE6C20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err="1"/>
              <a:t>ProbIoU</a:t>
            </a:r>
            <a:r>
              <a:rPr lang="en-US" altLang="ko-KR" b="1" dirty="0"/>
              <a:t> Loss</a:t>
            </a:r>
          </a:p>
          <a:p>
            <a:pPr lvl="1"/>
            <a:r>
              <a:rPr lang="ko-KR" altLang="en-US" dirty="0"/>
              <a:t>학습에서는 정답과 예측이 같을수록 </a:t>
            </a:r>
            <a:r>
              <a:rPr lang="en-US" altLang="ko-KR" dirty="0"/>
              <a:t>Loss</a:t>
            </a:r>
            <a:r>
              <a:rPr lang="ko-KR" altLang="en-US" dirty="0"/>
              <a:t>가 </a:t>
            </a:r>
            <a:r>
              <a:rPr lang="en-US" altLang="ko-KR" dirty="0"/>
              <a:t>0</a:t>
            </a:r>
            <a:r>
              <a:rPr lang="ko-KR" altLang="en-US" dirty="0"/>
              <a:t>이 되어야 함</a:t>
            </a: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ko-KR" altLang="en-US" dirty="0"/>
              <a:t>   → </a:t>
            </a:r>
            <a:r>
              <a:rPr lang="ko-KR" altLang="ko-KR" dirty="0" err="1"/>
              <a:t>ProbIoU를</a:t>
            </a:r>
            <a:r>
              <a:rPr lang="ko-KR" altLang="ko-KR" dirty="0"/>
              <a:t> </a:t>
            </a:r>
            <a:r>
              <a:rPr lang="ko-KR" altLang="ko-KR" dirty="0" err="1"/>
              <a:t>Loss로</a:t>
            </a:r>
            <a:r>
              <a:rPr lang="ko-KR" altLang="ko-KR" dirty="0"/>
              <a:t> 변환하면 결국 </a:t>
            </a:r>
            <a:r>
              <a:rPr lang="ko-KR" altLang="ko-KR" dirty="0" err="1"/>
              <a:t>Hellinger</a:t>
            </a:r>
            <a:r>
              <a:rPr lang="ko-KR" altLang="ko-KR" dirty="0"/>
              <a:t> </a:t>
            </a:r>
            <a:r>
              <a:rPr lang="ko-KR" altLang="ko-KR" dirty="0" err="1"/>
              <a:t>Distance와</a:t>
            </a:r>
            <a:r>
              <a:rPr lang="ko-KR" altLang="ko-KR" dirty="0"/>
              <a:t> 동일 </a:t>
            </a:r>
            <a:r>
              <a:rPr lang="en-US" altLang="ko-KR" b="1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96F11E-CC8E-0C4A-E7D1-05DB87F8B324}"/>
                  </a:ext>
                </a:extLst>
              </p:cNvPr>
              <p:cNvSpPr txBox="1"/>
              <p:nvPr/>
            </p:nvSpPr>
            <p:spPr>
              <a:xfrm>
                <a:off x="429622" y="2042184"/>
                <a:ext cx="662649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000" i="0" dirty="0">
                              <a:latin typeface="Cambria Math" panose="02040503050406030204" pitchFamily="18" charset="0"/>
                            </a:rPr>
                            <m:t>ProbIoU</m:t>
                          </m:r>
                        </m:sub>
                      </m:sSub>
                      <m:d>
                        <m:dPr>
                          <m:ctrlP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i="0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altLang="ko-KR" sz="2000" i="0" dirty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m:rPr>
                          <m:sty m:val="p"/>
                        </m:rPr>
                        <a:rPr lang="en-US" altLang="ko-KR" sz="2000" i="0" dirty="0">
                          <a:latin typeface="Cambria Math" panose="02040503050406030204" pitchFamily="18" charset="0"/>
                        </a:rPr>
                        <m:t>ProbIoU</m:t>
                      </m:r>
                      <m:d>
                        <m:dPr>
                          <m:ctrlP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i="0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altLang="ko-KR" sz="2000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i="0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96F11E-CC8E-0C4A-E7D1-05DB87F8B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2042184"/>
                <a:ext cx="6626498" cy="307777"/>
              </a:xfrm>
              <a:prstGeom prst="rect">
                <a:avLst/>
              </a:prstGeom>
              <a:blipFill>
                <a:blip r:embed="rId3"/>
                <a:stretch>
                  <a:fillRect b="-2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2277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3978-DD00-77CE-FADF-AF31FD71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F2DEE5F-435B-9C99-74C4-B87CC456EB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928FE68-9795-FE2A-0DFA-05504E0CC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err="1"/>
              <a:t>ProbIoU</a:t>
            </a:r>
            <a:endParaRPr lang="en-US" altLang="ko-KR" b="1" dirty="0"/>
          </a:p>
          <a:p>
            <a:pPr lvl="1"/>
            <a:r>
              <a:rPr lang="ko-KR" altLang="ko-KR" dirty="0" err="1"/>
              <a:t>Training</a:t>
            </a:r>
            <a:endParaRPr lang="ko-KR" altLang="ko-KR" dirty="0"/>
          </a:p>
          <a:p>
            <a:pPr lvl="2"/>
            <a:r>
              <a:rPr lang="ko-KR" altLang="ko-KR" sz="1800" dirty="0"/>
              <a:t>OBB / </a:t>
            </a:r>
            <a:r>
              <a:rPr lang="ko-KR" altLang="ko-KR" sz="1800" dirty="0" err="1"/>
              <a:t>Mask</a:t>
            </a:r>
            <a:r>
              <a:rPr lang="ko-KR" altLang="ko-KR" sz="1800" dirty="0"/>
              <a:t> / </a:t>
            </a:r>
            <a:r>
              <a:rPr lang="ko-KR" altLang="ko-KR" sz="1800" dirty="0" err="1"/>
              <a:t>EBB를</a:t>
            </a:r>
            <a:r>
              <a:rPr lang="ko-KR" altLang="ko-KR" sz="1800" dirty="0"/>
              <a:t> </a:t>
            </a:r>
            <a:r>
              <a:rPr lang="ko-KR" altLang="ko-KR" sz="1800" dirty="0" err="1"/>
              <a:t>GBB로</a:t>
            </a:r>
            <a:r>
              <a:rPr lang="ko-KR" altLang="ko-KR" sz="1800" dirty="0"/>
              <a:t> 변환 </a:t>
            </a:r>
          </a:p>
          <a:p>
            <a:pPr lvl="2"/>
            <a:r>
              <a:rPr lang="ko-KR" altLang="ko-KR" sz="1800" dirty="0"/>
              <a:t>GT </a:t>
            </a:r>
            <a:r>
              <a:rPr lang="ko-KR" altLang="ko-KR" sz="1800" dirty="0" err="1"/>
              <a:t>GBB와</a:t>
            </a:r>
            <a:r>
              <a:rPr lang="ko-KR" altLang="ko-KR" sz="1800" dirty="0"/>
              <a:t> </a:t>
            </a:r>
            <a:r>
              <a:rPr lang="ko-KR" altLang="ko-KR" sz="1800" dirty="0" err="1"/>
              <a:t>Predicted</a:t>
            </a:r>
            <a:r>
              <a:rPr lang="ko-KR" altLang="ko-KR" sz="1800" dirty="0"/>
              <a:t> GBB 간 </a:t>
            </a:r>
            <a:r>
              <a:rPr lang="ko-KR" altLang="ko-KR" sz="1800" dirty="0" err="1"/>
              <a:t>ProbIoU</a:t>
            </a:r>
            <a:r>
              <a:rPr lang="ko-KR" altLang="ko-KR" sz="1800" dirty="0"/>
              <a:t> </a:t>
            </a:r>
            <a:r>
              <a:rPr lang="ko-KR" altLang="ko-KR" sz="1800" dirty="0" err="1"/>
              <a:t>Loss</a:t>
            </a:r>
            <a:r>
              <a:rPr lang="ko-KR" altLang="ko-KR" sz="1800" dirty="0"/>
              <a:t> 계산 </a:t>
            </a:r>
          </a:p>
          <a:p>
            <a:pPr lvl="1"/>
            <a:r>
              <a:rPr lang="ko-KR" altLang="ko-KR" dirty="0" err="1"/>
              <a:t>Inference</a:t>
            </a:r>
            <a:endParaRPr lang="ko-KR" altLang="ko-KR" dirty="0"/>
          </a:p>
          <a:p>
            <a:pPr lvl="2"/>
            <a:r>
              <a:rPr lang="ko-KR" altLang="ko-KR" sz="1800" dirty="0"/>
              <a:t>예측된 </a:t>
            </a:r>
            <a:r>
              <a:rPr lang="ko-KR" altLang="ko-KR" sz="1800" dirty="0" err="1"/>
              <a:t>GBB를</a:t>
            </a:r>
            <a:r>
              <a:rPr lang="ko-KR" altLang="ko-KR" sz="1800" dirty="0"/>
              <a:t> OBB 또는 EBB 형태로 출력 가능</a:t>
            </a:r>
          </a:p>
          <a:p>
            <a:pPr marL="457200" lvl="1" indent="0">
              <a:buNone/>
            </a:pPr>
            <a:endParaRPr lang="en-US" altLang="ko-KR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0AD2A06-8BEC-0A68-EC7D-82DEC9730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260" y="3858083"/>
            <a:ext cx="6213480" cy="213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12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FDE4A-56C7-6E80-D0E3-CAB6915CE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E9AB88E-D0D5-0B1F-21B3-BA4E2559C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E3F0AF1-E7B4-EA40-DDA9-29A98A58D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ko-KR" b="1" dirty="0" err="1"/>
              <a:t>Advantages</a:t>
            </a:r>
            <a:r>
              <a:rPr lang="ko-KR" altLang="ko-KR" b="1" dirty="0"/>
              <a:t> of </a:t>
            </a:r>
            <a:r>
              <a:rPr lang="ko-KR" altLang="ko-KR" b="1" dirty="0" err="1"/>
              <a:t>ProbIoU</a:t>
            </a:r>
            <a:endParaRPr lang="ko-KR" altLang="ko-KR" b="1" dirty="0"/>
          </a:p>
          <a:p>
            <a:pPr lvl="1"/>
            <a:r>
              <a:rPr lang="ko-KR" altLang="ko-KR" dirty="0"/>
              <a:t>회전 변화에 대해 연속적인 </a:t>
            </a:r>
            <a:r>
              <a:rPr lang="ko-KR" altLang="ko-KR" dirty="0" err="1"/>
              <a:t>Similarity</a:t>
            </a:r>
            <a:r>
              <a:rPr lang="ko-KR" altLang="ko-KR" dirty="0"/>
              <a:t> 제공 </a:t>
            </a:r>
          </a:p>
          <a:p>
            <a:pPr lvl="1"/>
            <a:r>
              <a:rPr lang="ko-KR" altLang="ko-KR" dirty="0" err="1"/>
              <a:t>Scale</a:t>
            </a:r>
            <a:r>
              <a:rPr lang="ko-KR" altLang="ko-KR" dirty="0"/>
              <a:t> </a:t>
            </a:r>
            <a:r>
              <a:rPr lang="ko-KR" altLang="ko-KR" dirty="0" err="1"/>
              <a:t>Invariance</a:t>
            </a:r>
            <a:r>
              <a:rPr lang="ko-KR" altLang="ko-KR" dirty="0"/>
              <a:t> </a:t>
            </a:r>
          </a:p>
          <a:p>
            <a:pPr lvl="1"/>
            <a:r>
              <a:rPr lang="ko-KR" altLang="ko-KR" dirty="0" err="1"/>
              <a:t>Metric</a:t>
            </a:r>
            <a:r>
              <a:rPr lang="ko-KR" altLang="ko-KR" dirty="0"/>
              <a:t> </a:t>
            </a:r>
            <a:r>
              <a:rPr lang="ko-KR" altLang="ko-KR" dirty="0" err="1"/>
              <a:t>Property</a:t>
            </a:r>
            <a:r>
              <a:rPr lang="ko-KR" altLang="ko-KR" dirty="0"/>
              <a:t> </a:t>
            </a:r>
          </a:p>
          <a:p>
            <a:pPr lvl="1"/>
            <a:r>
              <a:rPr lang="ko-KR" altLang="ko-KR" dirty="0" err="1"/>
              <a:t>Hyperparameter-free</a:t>
            </a:r>
            <a:endParaRPr lang="ko-KR" altLang="ko-KR" dirty="0"/>
          </a:p>
          <a:p>
            <a:pPr marL="457200" lvl="1" indent="0">
              <a:buNone/>
            </a:pPr>
            <a:endParaRPr lang="en-US" altLang="ko-KR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9242C11-C2D8-8447-1640-2EBA7DC98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716" y="1701088"/>
            <a:ext cx="4426185" cy="388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92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1BF80-4D69-44C7-70E4-C7DB748D5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00D3C03-289F-DFA0-4A62-47CEB8CA3D59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Experiments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A6E82B5-080B-4EBC-02C2-B5D017B8087F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016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67480-3456-86B7-1B14-F719D4E9B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555167B-B637-DB20-7C7A-44CBB77530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30ADEFB-7B40-6F1F-7A9A-CABC975017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ko-KR" altLang="ko-KR" b="1" dirty="0" err="1"/>
                  <a:t>Correlation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between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ProbIoU</a:t>
                </a:r>
                <a:r>
                  <a:rPr lang="ko-KR" altLang="ko-KR" b="1" dirty="0"/>
                  <a:t> (KLD) and </a:t>
                </a:r>
                <a:r>
                  <a:rPr lang="ko-KR" altLang="ko-KR" b="1" dirty="0" err="1"/>
                  <a:t>IoU</a:t>
                </a:r>
                <a:r>
                  <a:rPr lang="ko-KR" altLang="ko-KR" b="1" dirty="0"/>
                  <a:t> </a:t>
                </a:r>
                <a:endParaRPr lang="en-US" altLang="ko-KR" b="1" dirty="0"/>
              </a:p>
              <a:p>
                <a:pPr lvl="1"/>
                <a:r>
                  <a:rPr lang="ko-KR" altLang="ko-KR" dirty="0" err="1"/>
                  <a:t>ProbIoU가</a:t>
                </a:r>
                <a:r>
                  <a:rPr lang="ko-KR" altLang="ko-KR" dirty="0"/>
                  <a:t> 실제 </a:t>
                </a:r>
                <a:r>
                  <a:rPr lang="ko-KR" altLang="ko-KR" dirty="0" err="1"/>
                  <a:t>IoU를</a:t>
                </a:r>
                <a:r>
                  <a:rPr lang="ko-KR" altLang="ko-KR" dirty="0"/>
                  <a:t> 얼마나 잘 </a:t>
                </a:r>
                <a:r>
                  <a:rPr lang="ko-KR" altLang="en-US" dirty="0"/>
                  <a:t>대체할 수 있</a:t>
                </a:r>
                <a:r>
                  <a:rPr lang="ko-KR" altLang="ko-KR" dirty="0"/>
                  <a:t>는</a:t>
                </a:r>
                <a:r>
                  <a:rPr lang="ko-KR" altLang="en-US" dirty="0"/>
                  <a:t>지</a:t>
                </a:r>
                <a:r>
                  <a:rPr lang="ko-KR" altLang="ko-KR" dirty="0"/>
                  <a:t> 상관관계 확인 </a:t>
                </a:r>
                <a:endParaRPr lang="en-US" altLang="ko-KR" dirty="0"/>
              </a:p>
              <a:p>
                <a:pPr lvl="2"/>
                <a:r>
                  <a:rPr lang="ko-KR" altLang="ko-KR" dirty="0"/>
                  <a:t>(</a:t>
                </a:r>
                <a:r>
                  <a:rPr lang="ko-KR" altLang="ko-KR" dirty="0" err="1"/>
                  <a:t>a</a:t>
                </a:r>
                <a:r>
                  <a:rPr lang="ko-KR" altLang="ko-KR" dirty="0"/>
                  <a:t>): </a:t>
                </a:r>
                <a:r>
                  <a:rPr lang="en-US" altLang="ko-KR" dirty="0"/>
                  <a:t>(OBB → Uniform PDF →</a:t>
                </a:r>
                <a:r>
                  <a:rPr lang="ko-KR" altLang="ko-KR" dirty="0"/>
                  <a:t> </a:t>
                </a:r>
                <a:r>
                  <a:rPr lang="en-US" altLang="ko-KR" dirty="0"/>
                  <a:t>Similarity)  </a:t>
                </a:r>
                <a:r>
                  <a:rPr lang="ko-KR" altLang="ko-KR" dirty="0"/>
                  <a:t>↔ </a:t>
                </a:r>
                <a:r>
                  <a:rPr lang="en-US" altLang="ko-KR" dirty="0"/>
                  <a:t> </a:t>
                </a:r>
                <a:r>
                  <a:rPr lang="ko-KR" altLang="ko-KR" dirty="0"/>
                  <a:t>OBB </a:t>
                </a:r>
                <a:r>
                  <a:rPr lang="ko-KR" altLang="ko-KR" dirty="0" err="1"/>
                  <a:t>IoU</a:t>
                </a:r>
                <a:r>
                  <a:rPr lang="ko-KR" altLang="ko-KR" dirty="0"/>
                  <a:t> </a:t>
                </a:r>
                <a:r>
                  <a:rPr lang="en-US" altLang="ko-KR" dirty="0"/>
                  <a:t>(Baseline)</a:t>
                </a:r>
                <a:endParaRPr lang="ko-KR" altLang="ko-KR" dirty="0"/>
              </a:p>
              <a:p>
                <a:pPr lvl="2"/>
                <a:r>
                  <a:rPr lang="ko-KR" altLang="ko-KR" dirty="0"/>
                  <a:t>(</a:t>
                </a:r>
                <a:r>
                  <a:rPr lang="ko-KR" altLang="ko-KR" dirty="0" err="1"/>
                  <a:t>b</a:t>
                </a:r>
                <a:r>
                  <a:rPr lang="ko-KR" altLang="ko-KR" dirty="0"/>
                  <a:t>): </a:t>
                </a:r>
                <a:r>
                  <a:rPr lang="en-US" altLang="ko-KR" dirty="0"/>
                  <a:t>(OBB →  GBB →</a:t>
                </a:r>
                <a:r>
                  <a:rPr lang="ko-KR" altLang="ko-KR" dirty="0"/>
                  <a:t> </a:t>
                </a:r>
                <a:r>
                  <a:rPr lang="en-US" altLang="ko-KR" dirty="0"/>
                  <a:t>BC → </a:t>
                </a:r>
                <a:r>
                  <a:rPr lang="ko-KR" altLang="ko-KR" dirty="0" err="1"/>
                  <a:t>ProbIoU</a:t>
                </a:r>
                <a:r>
                  <a:rPr lang="en-US" altLang="ko-KR" dirty="0"/>
                  <a:t>)</a:t>
                </a:r>
                <a:r>
                  <a:rPr lang="ko-KR" altLang="ko-KR" dirty="0"/>
                  <a:t> ↔ OBB </a:t>
                </a:r>
                <a:r>
                  <a:rPr lang="ko-KR" altLang="ko-KR" dirty="0" err="1"/>
                  <a:t>IoU</a:t>
                </a:r>
                <a:r>
                  <a:rPr lang="en-US" altLang="ko-KR" dirty="0"/>
                  <a:t> (</a:t>
                </a:r>
                <a:r>
                  <a:rPr lang="ko-KR" altLang="ko-KR" dirty="0" err="1"/>
                  <a:t>Spearman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</a:t>
                </a:r>
                <a:r>
                  <a:rPr lang="ko-KR" altLang="ko-KR" dirty="0"/>
                  <a:t> = 0.982</a:t>
                </a:r>
                <a:r>
                  <a:rPr lang="en-US" altLang="ko-KR" dirty="0"/>
                  <a:t>)</a:t>
                </a:r>
                <a:r>
                  <a:rPr lang="ko-KR" altLang="ko-KR" dirty="0"/>
                  <a:t> </a:t>
                </a:r>
              </a:p>
              <a:p>
                <a:pPr lvl="2"/>
                <a:r>
                  <a:rPr lang="ko-KR" altLang="ko-KR" dirty="0"/>
                  <a:t>(c): </a:t>
                </a:r>
                <a:r>
                  <a:rPr lang="en-US" altLang="ko-KR" dirty="0"/>
                  <a:t>(OBB →  GBB →</a:t>
                </a:r>
                <a:r>
                  <a:rPr lang="ko-KR" altLang="ko-KR" dirty="0"/>
                  <a:t> </a:t>
                </a:r>
                <a:r>
                  <a:rPr lang="en-US" altLang="ko-KR" dirty="0"/>
                  <a:t>BC → </a:t>
                </a:r>
                <a:r>
                  <a:rPr lang="ko-KR" altLang="ko-KR" dirty="0" err="1"/>
                  <a:t>ProbIoU</a:t>
                </a:r>
                <a:r>
                  <a:rPr lang="en-US" altLang="ko-KR" dirty="0"/>
                  <a:t>)</a:t>
                </a:r>
                <a:r>
                  <a:rPr lang="ko-KR" altLang="ko-KR" dirty="0"/>
                  <a:t> ↔ EBB </a:t>
                </a:r>
                <a:r>
                  <a:rPr lang="ko-KR" altLang="ko-KR" dirty="0" err="1"/>
                  <a:t>IoU</a:t>
                </a:r>
                <a:r>
                  <a:rPr lang="ko-KR" altLang="ko-KR" dirty="0"/>
                  <a:t>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ko-KR" altLang="en-US" i="0"/>
                      <m:t>Spearman</m:t>
                    </m:r>
                    <m:r>
                      <m:rPr>
                        <m:nor/>
                      </m:rPr>
                      <a:rPr lang="ko-KR" altLang="en-US" i="0"/>
                      <m:t> 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ko-KR" altLang="en-US">
                        <a:latin typeface="Cambria Math" panose="02040503050406030204" pitchFamily="18" charset="0"/>
                      </a:rPr>
                      <m:t>=0.985</m:t>
                    </m:r>
                  </m:oMath>
                </a14:m>
                <a:r>
                  <a:rPr lang="ko-KR" altLang="ko-KR" dirty="0"/>
                  <a:t>) </a:t>
                </a:r>
              </a:p>
              <a:p>
                <a:pPr lvl="2"/>
                <a:r>
                  <a:rPr lang="ko-KR" altLang="ko-KR" dirty="0"/>
                  <a:t>(</a:t>
                </a:r>
                <a:r>
                  <a:rPr lang="ko-KR" altLang="ko-KR" dirty="0" err="1"/>
                  <a:t>d</a:t>
                </a:r>
                <a:r>
                  <a:rPr lang="ko-KR" altLang="ko-KR" dirty="0"/>
                  <a:t>): </a:t>
                </a:r>
                <a:r>
                  <a:rPr lang="en-US" altLang="ko-KR" dirty="0"/>
                  <a:t>(OBB →  GBB →</a:t>
                </a:r>
                <a:r>
                  <a:rPr lang="ko-KR" altLang="ko-KR" dirty="0"/>
                  <a:t> </a:t>
                </a:r>
                <a:r>
                  <a:rPr lang="ko-KR" altLang="ko-KR" dirty="0">
                    <a:solidFill>
                      <a:srgbClr val="FF0000"/>
                    </a:solidFill>
                  </a:rPr>
                  <a:t>KLD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 Similarity</a:t>
                </a:r>
                <a:r>
                  <a:rPr lang="en-US" altLang="ko-KR" dirty="0"/>
                  <a:t>)</a:t>
                </a:r>
                <a:r>
                  <a:rPr lang="ko-KR" altLang="ko-KR" dirty="0"/>
                  <a:t> ↔ OBB </a:t>
                </a:r>
                <a:r>
                  <a:rPr lang="ko-KR" altLang="ko-KR" dirty="0" err="1"/>
                  <a:t>IoU</a:t>
                </a:r>
                <a:r>
                  <a:rPr lang="en-US" altLang="ko-KR" dirty="0"/>
                  <a:t> (</a:t>
                </a:r>
                <a:r>
                  <a:rPr lang="ko-KR" altLang="en-US" dirty="0"/>
                  <a:t>비교 실험</a:t>
                </a:r>
                <a:r>
                  <a:rPr lang="en-US" altLang="ko-KR" dirty="0"/>
                  <a:t>, </a:t>
                </a:r>
                <a:r>
                  <a:rPr lang="ko-KR" altLang="ko-KR" dirty="0" err="1"/>
                  <a:t>Spearman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</a:t>
                </a:r>
                <a:r>
                  <a:rPr lang="ko-KR" altLang="ko-KR" dirty="0"/>
                  <a:t> = 0.835</a:t>
                </a:r>
                <a:r>
                  <a:rPr lang="en-US" altLang="ko-KR" dirty="0"/>
                  <a:t>)</a:t>
                </a:r>
                <a:endParaRPr lang="ko-KR" altLang="ko-KR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30ADEFB-7B40-6F1F-7A9A-CABC975017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EEA503BC-7A1E-F8CB-D035-448EA7507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25" y="3813926"/>
            <a:ext cx="10546080" cy="168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07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8BED-A6E7-6A76-7902-590874785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2919D02-6E7B-74AD-CA79-E6B8B2DFA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FDB6DB9-DD7F-540E-C954-8F16ED6D16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ko-KR" altLang="ko-KR" b="1" dirty="0" err="1"/>
                  <a:t>Quantitative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Evaluation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on</a:t>
                </a:r>
                <a:r>
                  <a:rPr lang="ko-KR" altLang="ko-KR" b="1" dirty="0"/>
                  <a:t> OBB </a:t>
                </a:r>
                <a:r>
                  <a:rPr lang="ko-KR" altLang="ko-KR" b="1" dirty="0" err="1"/>
                  <a:t>Benchmarks</a:t>
                </a:r>
                <a:endParaRPr lang="en-US" altLang="ko-KR" b="1" dirty="0"/>
              </a:p>
              <a:p>
                <a:pPr lvl="1"/>
                <a:r>
                  <a:rPr lang="ko-KR" altLang="ko-KR" dirty="0"/>
                  <a:t>4개 주요 OBB 데이터셋(ICDAR, HRSC, UCAS, FDDB)에서 SOTA </a:t>
                </a:r>
                <a:r>
                  <a:rPr lang="ko-KR" altLang="ko-KR" dirty="0" err="1"/>
                  <a:t>Loss</a:t>
                </a:r>
                <a:r>
                  <a:rPr lang="ko-KR" altLang="ko-KR" dirty="0"/>
                  <a:t> 함수들과 성능 비교</a:t>
                </a:r>
                <a:endParaRPr lang="en-US" altLang="ko-KR" dirty="0"/>
              </a:p>
              <a:p>
                <a:pPr lvl="1"/>
                <a:r>
                  <a:rPr lang="ko-KR" altLang="ko-KR" dirty="0"/>
                  <a:t>별도의 </a:t>
                </a:r>
                <a:r>
                  <a:rPr lang="ko-KR" altLang="en-US" dirty="0" err="1"/>
                  <a:t>하이퍼파라미터</a:t>
                </a:r>
                <a:r>
                  <a:rPr lang="ko-KR" altLang="ko-KR" dirty="0"/>
                  <a:t> 튜닝이나 비선형 매핑 없이 우수한 성능 달성 </a:t>
                </a:r>
              </a:p>
              <a:p>
                <a:pPr lvl="1"/>
                <a:r>
                  <a:rPr lang="ko-KR" altLang="ko-KR" dirty="0"/>
                  <a:t>대부분의 데이터셋 및 모델에서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ko-KR" altLang="en-US" i="0"/>
                          <m:t>AP</m:t>
                        </m:r>
                      </m:e>
                      <m:sub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b>
                    </m:sSub>
                  </m:oMath>
                </a14:m>
                <a:r>
                  <a:rPr lang="ko-KR" altLang="ko-KR" dirty="0"/>
                  <a:t>기준 최고/차상위 성능 달성</a:t>
                </a:r>
                <a:endParaRPr lang="en-US" altLang="ko-KR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FDB6DB9-DD7F-540E-C954-8F16ED6D16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>
            <a:extLst>
              <a:ext uri="{FF2B5EF4-FFF2-40B4-BE49-F238E27FC236}">
                <a16:creationId xmlns:a16="http://schemas.microsoft.com/office/drawing/2014/main" id="{7B331619-2BD7-CB4D-0C07-7E25E7AA6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198" y="3096491"/>
            <a:ext cx="4117604" cy="316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07658-9991-C20C-CAD3-595DB44A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0BB73B4-FA9D-58CD-A3ED-9EF538ED6B8C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Introduction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EE128CE-428B-F770-BF70-2B73504186FE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111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8DCF9-A2A4-45B4-8BED-8F7FCE2B7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CAD2B11-931B-4852-1C70-3D57F736D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7B734A-E479-AA6C-6A0E-B833BBA52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ko-KR" b="1" dirty="0" err="1"/>
              <a:t>Representation</a:t>
            </a:r>
            <a:r>
              <a:rPr lang="ko-KR" altLang="ko-KR" b="1" dirty="0"/>
              <a:t> </a:t>
            </a:r>
            <a:r>
              <a:rPr lang="ko-KR" altLang="ko-KR" b="1" dirty="0" err="1"/>
              <a:t>Adequacy</a:t>
            </a:r>
            <a:r>
              <a:rPr lang="ko-KR" altLang="ko-KR" b="1" dirty="0"/>
              <a:t> of </a:t>
            </a:r>
            <a:r>
              <a:rPr lang="ko-KR" altLang="ko-KR" b="1" dirty="0" err="1"/>
              <a:t>EBBs</a:t>
            </a:r>
            <a:r>
              <a:rPr lang="ko-KR" altLang="ko-KR" b="1" dirty="0"/>
              <a:t> (DOTA / </a:t>
            </a:r>
            <a:r>
              <a:rPr lang="ko-KR" altLang="ko-KR" b="1" dirty="0" err="1"/>
              <a:t>iSAID</a:t>
            </a:r>
            <a:r>
              <a:rPr lang="ko-KR" altLang="ko-KR" b="1" dirty="0"/>
              <a:t>)</a:t>
            </a:r>
            <a:endParaRPr lang="en-US" altLang="ko-KR" b="1" dirty="0"/>
          </a:p>
          <a:p>
            <a:pPr lvl="1"/>
            <a:r>
              <a:rPr lang="ko-KR" altLang="ko-KR" dirty="0"/>
              <a:t>실제 GT </a:t>
            </a:r>
            <a:r>
              <a:rPr lang="ko-KR" altLang="ko-KR" dirty="0" err="1"/>
              <a:t>Segmentation</a:t>
            </a:r>
            <a:r>
              <a:rPr lang="ko-KR" altLang="ko-KR" dirty="0"/>
              <a:t> </a:t>
            </a:r>
            <a:r>
              <a:rPr lang="ko-KR" altLang="ko-KR" dirty="0" err="1"/>
              <a:t>Mask와의</a:t>
            </a:r>
            <a:r>
              <a:rPr lang="ko-KR" altLang="ko-KR" dirty="0"/>
              <a:t> </a:t>
            </a:r>
            <a:r>
              <a:rPr lang="ko-KR" altLang="ko-KR" dirty="0" err="1"/>
              <a:t>IoU를</a:t>
            </a:r>
            <a:r>
              <a:rPr lang="ko-KR" altLang="ko-KR" dirty="0"/>
              <a:t> 계산하여 HBB, OBB, </a:t>
            </a:r>
            <a:r>
              <a:rPr lang="ko-KR" altLang="ko-KR" dirty="0" err="1"/>
              <a:t>EBB의</a:t>
            </a:r>
            <a:r>
              <a:rPr lang="ko-KR" altLang="ko-KR" dirty="0"/>
              <a:t> 표현력 비교 </a:t>
            </a:r>
          </a:p>
          <a:p>
            <a:pPr lvl="1"/>
            <a:r>
              <a:rPr lang="ko-KR" altLang="ko-KR" dirty="0"/>
              <a:t>15개 카테고리 중 12개에서 </a:t>
            </a:r>
            <a:r>
              <a:rPr lang="ko-KR" altLang="ko-KR" dirty="0" err="1"/>
              <a:t>EBB가</a:t>
            </a:r>
            <a:r>
              <a:rPr lang="ko-KR" altLang="ko-KR" dirty="0"/>
              <a:t> 가장 높은 평균/중앙값 </a:t>
            </a:r>
            <a:r>
              <a:rPr lang="ko-KR" altLang="ko-KR" dirty="0" err="1"/>
              <a:t>IoU</a:t>
            </a:r>
            <a:r>
              <a:rPr lang="ko-KR" altLang="ko-KR" dirty="0"/>
              <a:t> 기록 </a:t>
            </a:r>
          </a:p>
          <a:p>
            <a:pPr lvl="1"/>
            <a:r>
              <a:rPr lang="ko-KR" altLang="ko-KR" dirty="0"/>
              <a:t>정유 탱크(ST), 회전교차로(RA) 등 원형/비정형 객체에서 OBB 대비 월등한</a:t>
            </a:r>
            <a:r>
              <a:rPr lang="en-US" altLang="ko-KR" dirty="0"/>
              <a:t> </a:t>
            </a:r>
            <a:r>
              <a:rPr lang="ko-KR" altLang="en-US" dirty="0"/>
              <a:t>결과</a:t>
            </a:r>
            <a:r>
              <a:rPr lang="en-US" altLang="ko-KR" b="1" dirty="0"/>
              <a:t>	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299D200-3E85-5BA8-3A9A-7318AD311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318" y="3496110"/>
            <a:ext cx="8151363" cy="221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917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7E3D5-0D0F-EB49-943C-0D2D947C2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9E13892-A1F9-0F6A-110E-3A8288014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C144B13-5FDF-D61A-0E1C-0BEB7C23C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OBB/EBB </a:t>
            </a:r>
            <a:r>
              <a:rPr lang="ko-KR" altLang="ko-KR" b="1" dirty="0" err="1"/>
              <a:t>Qualitative</a:t>
            </a:r>
            <a:r>
              <a:rPr lang="ko-KR" altLang="ko-KR" b="1" dirty="0"/>
              <a:t> </a:t>
            </a:r>
            <a:r>
              <a:rPr lang="ko-KR" altLang="ko-KR" b="1" dirty="0" err="1"/>
              <a:t>Comparison</a:t>
            </a:r>
            <a:endParaRPr lang="en-US" altLang="ko-KR" b="1" dirty="0"/>
          </a:p>
          <a:p>
            <a:pPr lvl="1"/>
            <a:r>
              <a:rPr lang="ko-KR" altLang="ko-KR" dirty="0"/>
              <a:t>빨간색</a:t>
            </a:r>
            <a:r>
              <a:rPr lang="en-US" altLang="ko-KR" dirty="0"/>
              <a:t> -</a:t>
            </a:r>
            <a:r>
              <a:rPr lang="ko-KR" altLang="ko-KR" dirty="0"/>
              <a:t> GT 마스크</a:t>
            </a:r>
            <a:r>
              <a:rPr lang="en-US" altLang="ko-KR" dirty="0"/>
              <a:t> /</a:t>
            </a:r>
            <a:r>
              <a:rPr lang="ko-KR" altLang="ko-KR" dirty="0"/>
              <a:t> 녹색</a:t>
            </a:r>
            <a:r>
              <a:rPr lang="en-US" altLang="ko-KR" dirty="0"/>
              <a:t> -</a:t>
            </a:r>
            <a:r>
              <a:rPr lang="ko-KR" altLang="ko-KR" dirty="0"/>
              <a:t> 검출 결과</a:t>
            </a:r>
            <a:r>
              <a:rPr lang="en-US" altLang="ko-KR" dirty="0"/>
              <a:t> /</a:t>
            </a:r>
            <a:r>
              <a:rPr lang="ko-KR" altLang="ko-KR" dirty="0"/>
              <a:t> 파란색</a:t>
            </a:r>
            <a:r>
              <a:rPr lang="en-US" altLang="ko-KR" dirty="0"/>
              <a:t> -</a:t>
            </a:r>
            <a:r>
              <a:rPr lang="ko-KR" altLang="ko-KR" dirty="0"/>
              <a:t> </a:t>
            </a:r>
            <a:r>
              <a:rPr lang="ko-KR" altLang="ko-KR" dirty="0" err="1"/>
              <a:t>IoU</a:t>
            </a:r>
            <a:r>
              <a:rPr lang="ko-KR" altLang="ko-KR" dirty="0"/>
              <a:t> 값</a:t>
            </a:r>
            <a:endParaRPr lang="en-US" altLang="ko-KR" dirty="0"/>
          </a:p>
          <a:p>
            <a:pPr lvl="1"/>
            <a:endParaRPr lang="ko-KR" altLang="ko-KR" sz="1600" dirty="0"/>
          </a:p>
          <a:p>
            <a:pPr lvl="1"/>
            <a:r>
              <a:rPr lang="ko-KR" altLang="ko-KR" dirty="0"/>
              <a:t>(</a:t>
            </a:r>
            <a:r>
              <a:rPr lang="ko-KR" altLang="ko-KR" dirty="0" err="1"/>
              <a:t>a</a:t>
            </a:r>
            <a:r>
              <a:rPr lang="ko-KR" altLang="ko-KR" dirty="0"/>
              <a:t>)-(</a:t>
            </a:r>
            <a:r>
              <a:rPr lang="ko-KR" altLang="ko-KR" dirty="0" err="1"/>
              <a:t>d</a:t>
            </a:r>
            <a:r>
              <a:rPr lang="ko-KR" altLang="ko-KR" dirty="0"/>
              <a:t>): OBB </a:t>
            </a:r>
            <a:r>
              <a:rPr lang="ko-KR" altLang="en-US" dirty="0"/>
              <a:t>적용</a:t>
            </a:r>
            <a:r>
              <a:rPr lang="ko-KR" altLang="ko-KR" dirty="0"/>
              <a:t> </a:t>
            </a:r>
          </a:p>
          <a:p>
            <a:pPr lvl="1"/>
            <a:r>
              <a:rPr lang="en-US" altLang="ko-KR" dirty="0"/>
              <a:t>(e)</a:t>
            </a:r>
            <a:r>
              <a:rPr lang="ko-KR" altLang="ko-KR" dirty="0"/>
              <a:t>-(</a:t>
            </a:r>
            <a:r>
              <a:rPr lang="ko-KR" altLang="ko-KR" dirty="0" err="1"/>
              <a:t>h</a:t>
            </a:r>
            <a:r>
              <a:rPr lang="ko-KR" altLang="ko-KR" dirty="0"/>
              <a:t>): EBB </a:t>
            </a:r>
            <a:r>
              <a:rPr lang="ko-KR" altLang="en-US" dirty="0"/>
              <a:t>적용</a:t>
            </a:r>
            <a:endParaRPr lang="ko-KR" altLang="ko-KR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08557C2-5867-453A-16A3-A3B2C8E82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210" y="3244328"/>
            <a:ext cx="7141580" cy="306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59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4467A-0892-326D-8F53-2CDF527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67FD0B9-EA30-55B2-C5ED-B212703044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3F30D71-C74E-CA4C-01E9-0EB69F213F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b="1" dirty="0"/>
                  <a:t>EBB/GBB </a:t>
                </a:r>
                <a:r>
                  <a:rPr lang="ko-KR" altLang="ko-KR" b="1" dirty="0" err="1"/>
                  <a:t>Qualitative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Comparison</a:t>
                </a:r>
                <a:endParaRPr lang="en-US" altLang="ko-KR" b="1" dirty="0"/>
              </a:p>
              <a:p>
                <a:pPr lvl="1"/>
                <a:r>
                  <a:rPr lang="ko-KR" altLang="ko-KR" dirty="0"/>
                  <a:t>EBB 및 GBB 기반 평가 지표로 재산출한 AP 성능 비교표 </a:t>
                </a:r>
              </a:p>
              <a:p>
                <a:pPr lvl="2"/>
                <a:r>
                  <a:rPr lang="ko-KR" altLang="ko-KR" sz="1800" dirty="0"/>
                  <a:t>EBB 기반 </a:t>
                </a:r>
                <a:r>
                  <a:rPr lang="ko-KR" altLang="ko-KR" sz="1800" dirty="0" err="1"/>
                  <a:t>IoU</a:t>
                </a:r>
                <a:r>
                  <a:rPr lang="ko-KR" altLang="ko-KR" sz="1800" dirty="0"/>
                  <a:t> 적용 시, GBB 손실 기반 모델들의 </a:t>
                </a:r>
                <a14:m>
                  <m:oMath xmlns:m="http://schemas.openxmlformats.org/officeDocument/2006/math">
                    <m:r>
                      <a:rPr lang="ko-KR" altLang="en-US" sz="1800" i="1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ko-KR" alt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ko-KR" altLang="en-US" sz="1800">
                            <a:latin typeface="Cambria Math" panose="02040503050406030204" pitchFamily="18" charset="0"/>
                          </a:rPr>
                          <m:t>85</m:t>
                        </m:r>
                      </m:sub>
                    </m:sSub>
                  </m:oMath>
                </a14:m>
                <a:r>
                  <a:rPr lang="ko-KR" altLang="ko-KR" sz="1800" dirty="0"/>
                  <a:t>등 엄격한 </a:t>
                </a:r>
                <a:r>
                  <a:rPr lang="ko-KR" altLang="ko-KR" sz="1800" dirty="0" err="1"/>
                  <a:t>임계값에서의</a:t>
                </a:r>
                <a:r>
                  <a:rPr lang="ko-KR" altLang="ko-KR" sz="1800" dirty="0"/>
                  <a:t> AP 수치가 크게 상승함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3F30D71-C74E-CA4C-01E9-0EB69F213F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517BBDFA-FB52-0743-1D05-53B0F7B918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174" r="1070" b="47648"/>
          <a:stretch>
            <a:fillRect/>
          </a:stretch>
        </p:blipFill>
        <p:spPr>
          <a:xfrm>
            <a:off x="2098023" y="2901929"/>
            <a:ext cx="3997977" cy="308523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B182CD-519F-5AAB-6804-448DBCCEE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4591" y="2901928"/>
            <a:ext cx="3911450" cy="308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38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F3FF0-BBC0-55F0-BCA1-CF8978E03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68594C9-507C-628A-BDFF-B676EF65FD6A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Conclusion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BB39270-6FE9-0CD1-762E-129795BCEEEC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381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06C60-E416-0A12-5F76-774FDF07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37BDB07-71EB-677B-8EED-7B6F43245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277" y="-40278"/>
            <a:ext cx="11339177" cy="624423"/>
          </a:xfrm>
        </p:spPr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0C838735-908D-6370-CF04-EE17FF1CD3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ko-KR" altLang="ko-KR" b="1" dirty="0" err="1"/>
                  <a:t>Gaussian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Bounding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Box</a:t>
                </a:r>
                <a:r>
                  <a:rPr lang="ko-KR" altLang="ko-KR" b="1" dirty="0"/>
                  <a:t> (GBB) 기반 </a:t>
                </a:r>
                <a:r>
                  <a:rPr lang="ko-KR" altLang="ko-KR" b="1" dirty="0" err="1"/>
                  <a:t>ProbIoU</a:t>
                </a:r>
                <a:r>
                  <a:rPr lang="ko-KR" altLang="ko-KR" b="1" dirty="0"/>
                  <a:t> 제안</a:t>
                </a:r>
                <a:endParaRPr lang="ko-KR" altLang="ko-KR" dirty="0"/>
              </a:p>
              <a:p>
                <a:pPr lvl="1"/>
                <a:r>
                  <a:rPr lang="ko-KR" altLang="ko-KR" dirty="0" err="1"/>
                  <a:t>Hellinger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Distance를</a:t>
                </a:r>
                <a:r>
                  <a:rPr lang="ko-KR" altLang="ko-KR" dirty="0"/>
                  <a:t> 활용하여 닫힌 형태의 손실 함수 유도 </a:t>
                </a:r>
              </a:p>
              <a:p>
                <a:pPr lvl="1"/>
                <a:r>
                  <a:rPr lang="ko-KR" altLang="ko-KR" dirty="0" err="1"/>
                  <a:t>하이퍼파라미터</a:t>
                </a:r>
                <a:r>
                  <a:rPr lang="ko-KR" altLang="ko-KR" dirty="0"/>
                  <a:t> 튜닝이나 </a:t>
                </a:r>
                <a:r>
                  <a:rPr lang="ko-KR" altLang="en-US" dirty="0"/>
                  <a:t>비선형 매핑 함수</a:t>
                </a:r>
                <a:r>
                  <a:rPr lang="ko-KR" altLang="ko-KR" dirty="0"/>
                  <a:t> 없이 </a:t>
                </a:r>
                <a:r>
                  <a:rPr lang="ko-KR" altLang="en-US" dirty="0"/>
                  <a:t>학습이</a:t>
                </a:r>
                <a:r>
                  <a:rPr lang="ko-KR" altLang="ko-KR" dirty="0"/>
                  <a:t> 가능 </a:t>
                </a:r>
                <a:endParaRPr lang="en-US" altLang="ko-KR" dirty="0"/>
              </a:p>
              <a:p>
                <a:pPr lvl="1"/>
                <a:endParaRPr lang="ko-KR" altLang="ko-KR" dirty="0"/>
              </a:p>
              <a:p>
                <a:pPr lvl="0"/>
                <a:r>
                  <a:rPr lang="ko-KR" altLang="ko-KR" b="1" dirty="0" err="1"/>
                  <a:t>Elliptical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Bounding</a:t>
                </a:r>
                <a:r>
                  <a:rPr lang="ko-KR" altLang="ko-KR" b="1" dirty="0"/>
                  <a:t> </a:t>
                </a:r>
                <a:r>
                  <a:rPr lang="ko-KR" altLang="ko-KR" b="1" dirty="0" err="1"/>
                  <a:t>Box</a:t>
                </a:r>
                <a:r>
                  <a:rPr lang="ko-KR" altLang="ko-KR" b="1" dirty="0"/>
                  <a:t> (EBB) 표현 방식 도입</a:t>
                </a:r>
                <a:endParaRPr lang="ko-KR" altLang="ko-KR" dirty="0"/>
              </a:p>
              <a:p>
                <a:pPr lvl="1"/>
                <a:r>
                  <a:rPr lang="ko-KR" altLang="ko-KR" dirty="0" err="1"/>
                  <a:t>GBB와</a:t>
                </a:r>
                <a:r>
                  <a:rPr lang="ko-KR" altLang="ko-KR" dirty="0"/>
                  <a:t> 1:1 매핑이 가능한 타원 형태의 </a:t>
                </a:r>
                <a:r>
                  <a:rPr lang="ko-KR" altLang="ko-KR" dirty="0" err="1"/>
                  <a:t>Bounding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Box</a:t>
                </a:r>
                <a:r>
                  <a:rPr lang="ko-KR" altLang="ko-KR" dirty="0"/>
                  <a:t> 정의 </a:t>
                </a:r>
              </a:p>
              <a:p>
                <a:pPr lvl="1"/>
                <a:r>
                  <a:rPr lang="ko-KR" altLang="ko-KR" dirty="0"/>
                  <a:t>기존 정사각형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OBB</a:t>
                </a:r>
                <a:r>
                  <a:rPr lang="ko-KR" altLang="en-US" dirty="0"/>
                  <a:t>로 표현되는</a:t>
                </a:r>
                <a:r>
                  <a:rPr lang="ko-KR" altLang="ko-KR" dirty="0"/>
                  <a:t> </a:t>
                </a:r>
                <a:r>
                  <a:rPr lang="ko-KR" altLang="en-US" dirty="0"/>
                  <a:t>객체</a:t>
                </a:r>
                <a:r>
                  <a:rPr lang="ko-KR" altLang="ko-KR" dirty="0"/>
                  <a:t>에 대한 </a:t>
                </a:r>
                <a:r>
                  <a:rPr lang="ko-KR" altLang="en-US" dirty="0"/>
                  <a:t>각도</a:t>
                </a:r>
                <a:r>
                  <a:rPr lang="ko-KR" altLang="ko-KR" dirty="0"/>
                  <a:t> 모호성 문제 해결 </a:t>
                </a:r>
                <a:endParaRPr lang="en-US" altLang="ko-KR" dirty="0"/>
              </a:p>
              <a:p>
                <a:pPr lvl="1"/>
                <a:endParaRPr lang="ko-KR" altLang="ko-KR" dirty="0"/>
              </a:p>
              <a:p>
                <a:pPr lvl="0"/>
                <a:r>
                  <a:rPr lang="ko-KR" altLang="ko-KR" b="1" dirty="0"/>
                  <a:t>우수한 검출 성능 및 새로운 평가 지표 가능성 검증</a:t>
                </a:r>
                <a:endParaRPr lang="ko-KR" altLang="ko-KR" dirty="0"/>
              </a:p>
              <a:p>
                <a:pPr lvl="1"/>
                <a:r>
                  <a:rPr lang="ko-KR" altLang="ko-KR" dirty="0"/>
                  <a:t>다양한 OBB 데이터셋에서 기존 SOTA 대비 우수하고 안정적인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ko-KR" altLang="en-US" i="0"/>
                          <m:t>AP</m:t>
                        </m:r>
                      </m:e>
                      <m:sub>
                        <m:r>
                          <a:rPr lang="ko-KR" altLang="en-US" smtClean="0">
                            <a:latin typeface="Cambria Math" panose="02040503050406030204" pitchFamily="18" charset="0"/>
                          </a:rPr>
                          <m:t>50</m:t>
                        </m:r>
                      </m:sub>
                    </m:sSub>
                  </m:oMath>
                </a14:m>
                <a:r>
                  <a:rPr lang="ko-KR" altLang="ko-KR" dirty="0"/>
                  <a:t>성능 달성 </a:t>
                </a:r>
              </a:p>
              <a:p>
                <a:pPr lvl="1"/>
                <a:r>
                  <a:rPr lang="ko-KR" altLang="ko-KR" dirty="0"/>
                  <a:t>EBB-</a:t>
                </a:r>
                <a:r>
                  <a:rPr lang="ko-KR" altLang="ko-KR" dirty="0" err="1"/>
                  <a:t>IoU와의</a:t>
                </a:r>
                <a:r>
                  <a:rPr lang="ko-KR" altLang="ko-KR" dirty="0"/>
                  <a:t> 높은 상관관계를 바탕으로 회전 객체 검출의 새로운 평가 지표 제시</a:t>
                </a:r>
                <a:r>
                  <a:rPr lang="en-US" altLang="ko-KR" b="1" dirty="0"/>
                  <a:t>	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0C838735-908D-6370-CF04-EE17FF1CD3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03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1265EAA0-6BBB-E982-83D9-B64D4F4CE5AC}"/>
              </a:ext>
            </a:extLst>
          </p:cNvPr>
          <p:cNvSpPr/>
          <p:nvPr/>
        </p:nvSpPr>
        <p:spPr>
          <a:xfrm rot="2528480">
            <a:off x="5222838" y="5040763"/>
            <a:ext cx="1139768" cy="11397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099736-A0A4-BCD7-C786-F85B08135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E0C542-54DB-C485-0145-F85282661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Background</a:t>
            </a:r>
          </a:p>
          <a:p>
            <a:pPr lvl="1"/>
            <a:r>
              <a:rPr lang="en-US" altLang="ko-KR" dirty="0"/>
              <a:t>Bounding Box</a:t>
            </a:r>
            <a:r>
              <a:rPr lang="ko-KR" altLang="en-US" dirty="0"/>
              <a:t> 표현에 일반적으로 사용되는 </a:t>
            </a:r>
            <a:r>
              <a:rPr lang="en-US" altLang="ko-KR" dirty="0"/>
              <a:t>HBB(Horizontal Bounding Box)</a:t>
            </a:r>
            <a:r>
              <a:rPr lang="ko-KR" altLang="en-US" dirty="0"/>
              <a:t>는 회전된 객체를 정확하게 표현하기 어려움</a:t>
            </a:r>
          </a:p>
          <a:p>
            <a:pPr lvl="1"/>
            <a:r>
              <a:rPr lang="ko-KR" altLang="en-US" dirty="0"/>
              <a:t>회전된 객체의 표현이 필요한 경우 </a:t>
            </a:r>
            <a:r>
              <a:rPr lang="en-US" altLang="ko-KR" dirty="0"/>
              <a:t>OBB(Oriented Bounding Box)</a:t>
            </a:r>
            <a:r>
              <a:rPr lang="ko-KR" altLang="en-US" dirty="0"/>
              <a:t>가 주로 사용됨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b="1" dirty="0"/>
              <a:t>Problem</a:t>
            </a:r>
          </a:p>
          <a:p>
            <a:pPr lvl="1"/>
            <a:r>
              <a:rPr lang="en-US" altLang="ko-KR" dirty="0"/>
              <a:t>OBB </a:t>
            </a:r>
            <a:r>
              <a:rPr lang="en-US" altLang="ko-KR" dirty="0" err="1"/>
              <a:t>IoU</a:t>
            </a:r>
            <a:r>
              <a:rPr lang="en-US" altLang="ko-KR" dirty="0"/>
              <a:t> </a:t>
            </a:r>
            <a:r>
              <a:rPr lang="ko-KR" altLang="en-US" dirty="0"/>
              <a:t>계산은 다각형 교집합 연산이 필요하여 </a:t>
            </a:r>
            <a:r>
              <a:rPr lang="ko-KR" altLang="en-US" dirty="0">
                <a:solidFill>
                  <a:srgbClr val="FF0000"/>
                </a:solidFill>
              </a:rPr>
              <a:t>계산 과정이 복잡</a:t>
            </a:r>
            <a:r>
              <a:rPr lang="ko-KR" altLang="en-US" dirty="0"/>
              <a:t>함</a:t>
            </a:r>
          </a:p>
          <a:p>
            <a:pPr lvl="1"/>
            <a:r>
              <a:rPr lang="ko-KR" altLang="ko-KR" dirty="0"/>
              <a:t>정사각형 </a:t>
            </a:r>
            <a:r>
              <a:rPr lang="ko-KR" altLang="ko-KR" dirty="0" err="1"/>
              <a:t>OBB를</a:t>
            </a:r>
            <a:r>
              <a:rPr lang="ko-KR" altLang="ko-KR" dirty="0"/>
              <a:t> 갖는 객체는 동일한 객체라도 다양한 회전각으로 표현될 수 있어 학습 시 </a:t>
            </a:r>
            <a:r>
              <a:rPr lang="ko-KR" altLang="ko-KR" dirty="0">
                <a:solidFill>
                  <a:srgbClr val="FF0000"/>
                </a:solidFill>
              </a:rPr>
              <a:t>각도 모호성</a:t>
            </a:r>
            <a:r>
              <a:rPr lang="ko-KR" altLang="ko-KR" dirty="0"/>
              <a:t>이</a:t>
            </a:r>
            <a:r>
              <a:rPr lang="ko-KR" altLang="ko-KR" dirty="0">
                <a:solidFill>
                  <a:srgbClr val="FF0000"/>
                </a:solidFill>
              </a:rPr>
              <a:t> </a:t>
            </a:r>
            <a:r>
              <a:rPr lang="ko-KR" altLang="ko-KR" dirty="0"/>
              <a:t>발생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253F59-17E9-A5A8-9FE9-BFD87B4D7160}"/>
              </a:ext>
            </a:extLst>
          </p:cNvPr>
          <p:cNvSpPr/>
          <p:nvPr/>
        </p:nvSpPr>
        <p:spPr>
          <a:xfrm>
            <a:off x="2583140" y="5040763"/>
            <a:ext cx="1139768" cy="11397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래픽 9" descr="도넛 윤곽선">
            <a:extLst>
              <a:ext uri="{FF2B5EF4-FFF2-40B4-BE49-F238E27FC236}">
                <a16:creationId xmlns:a16="http://schemas.microsoft.com/office/drawing/2014/main" id="{C5E5041A-F553-381F-7EAF-07E3BE142D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3140" y="5040763"/>
            <a:ext cx="1139768" cy="1139768"/>
          </a:xfrm>
          <a:prstGeom prst="rect">
            <a:avLst/>
          </a:prstGeom>
        </p:spPr>
      </p:pic>
      <p:pic>
        <p:nvPicPr>
          <p:cNvPr id="14" name="그래픽 13" descr="도넛 윤곽선">
            <a:extLst>
              <a:ext uri="{FF2B5EF4-FFF2-40B4-BE49-F238E27FC236}">
                <a16:creationId xmlns:a16="http://schemas.microsoft.com/office/drawing/2014/main" id="{A56F836C-2E14-DC7A-9405-DF48AFA8CE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2838" y="5040763"/>
            <a:ext cx="1139768" cy="11397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56B37D-D7F2-3FB2-9AF2-B98D8821AE1B}"/>
              </a:ext>
            </a:extLst>
          </p:cNvPr>
          <p:cNvSpPr txBox="1"/>
          <p:nvPr/>
        </p:nvSpPr>
        <p:spPr>
          <a:xfrm>
            <a:off x="2956051" y="4732986"/>
            <a:ext cx="3939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/>
              <a:t>GT</a:t>
            </a:r>
            <a:endParaRPr lang="ko-KR" alt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05261C-90B6-E48A-E996-7160235ECF93}"/>
              </a:ext>
            </a:extLst>
          </p:cNvPr>
          <p:cNvSpPr txBox="1"/>
          <p:nvPr/>
        </p:nvSpPr>
        <p:spPr>
          <a:xfrm>
            <a:off x="5488808" y="4438436"/>
            <a:ext cx="535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/>
              <a:t>Pred</a:t>
            </a:r>
            <a:endParaRPr lang="ko-KR" altLang="en-US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16B463-F2F3-6D8C-852D-BAB6EB93D337}"/>
              </a:ext>
            </a:extLst>
          </p:cNvPr>
          <p:cNvSpPr txBox="1"/>
          <p:nvPr/>
        </p:nvSpPr>
        <p:spPr>
          <a:xfrm>
            <a:off x="2913440" y="6206405"/>
            <a:ext cx="6063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1400" dirty="0" err="1"/>
              <a:t>θ</a:t>
            </a:r>
            <a:r>
              <a:rPr lang="ko-KR" altLang="ko-KR" sz="1400" dirty="0"/>
              <a:t> = 0°</a:t>
            </a:r>
            <a:endParaRPr lang="ko-KR" altLang="en-US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300F91-EEF6-A69C-9C61-219EB6CEC7F0}"/>
              </a:ext>
            </a:extLst>
          </p:cNvPr>
          <p:cNvSpPr txBox="1"/>
          <p:nvPr/>
        </p:nvSpPr>
        <p:spPr>
          <a:xfrm>
            <a:off x="5535208" y="6427505"/>
            <a:ext cx="7482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1400" dirty="0" err="1"/>
              <a:t>θ</a:t>
            </a:r>
            <a:r>
              <a:rPr lang="ko-KR" altLang="ko-KR" sz="1400" dirty="0"/>
              <a:t> = </a:t>
            </a:r>
            <a:r>
              <a:rPr lang="en-US" altLang="ko-KR" sz="1400" dirty="0"/>
              <a:t>45</a:t>
            </a:r>
            <a:r>
              <a:rPr lang="ko-KR" altLang="ko-KR" sz="1400" dirty="0"/>
              <a:t>°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2263CF9-37E2-85E7-DA2D-B28DD4110FBA}"/>
              </a:ext>
            </a:extLst>
          </p:cNvPr>
          <p:cNvSpPr/>
          <p:nvPr/>
        </p:nvSpPr>
        <p:spPr>
          <a:xfrm rot="2528480">
            <a:off x="7818743" y="5066638"/>
            <a:ext cx="1139768" cy="11397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5356E57-BD6B-8BE8-EB9B-A046094283F7}"/>
              </a:ext>
            </a:extLst>
          </p:cNvPr>
          <p:cNvSpPr/>
          <p:nvPr/>
        </p:nvSpPr>
        <p:spPr>
          <a:xfrm>
            <a:off x="7818744" y="5066637"/>
            <a:ext cx="1139768" cy="11397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7E5C712-05F0-4D75-F944-97B391BD3E93}"/>
              </a:ext>
            </a:extLst>
          </p:cNvPr>
          <p:cNvSpPr txBox="1"/>
          <p:nvPr/>
        </p:nvSpPr>
        <p:spPr>
          <a:xfrm>
            <a:off x="6689317" y="6470171"/>
            <a:ext cx="36352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1100" dirty="0"/>
              <a:t>동일한 객체를 표현했지만 회전각 </a:t>
            </a:r>
            <a:r>
              <a:rPr lang="ko-KR" altLang="ko-KR" sz="1100"/>
              <a:t>차이로 </a:t>
            </a:r>
            <a:r>
              <a:rPr lang="ko-KR" altLang="en-US" sz="1100">
                <a:solidFill>
                  <a:srgbClr val="FF0000"/>
                </a:solidFill>
              </a:rPr>
              <a:t>예측 실패 처리</a:t>
            </a:r>
            <a:endParaRPr lang="ko-KR" altLang="en-US" sz="1100" dirty="0">
              <a:solidFill>
                <a:srgbClr val="FF0000"/>
              </a:solidFill>
            </a:endParaRPr>
          </a:p>
        </p:txBody>
      </p:sp>
      <p:pic>
        <p:nvPicPr>
          <p:cNvPr id="38" name="그래픽 37" descr="도넛 윤곽선">
            <a:extLst>
              <a:ext uri="{FF2B5EF4-FFF2-40B4-BE49-F238E27FC236}">
                <a16:creationId xmlns:a16="http://schemas.microsoft.com/office/drawing/2014/main" id="{839B4C9A-90CC-D445-0BF1-666AF7CAE8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8744" y="5066637"/>
            <a:ext cx="1139768" cy="113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7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CAF9F-48F2-B7DB-572B-47FFA61BA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B307B43-A6E1-F830-6669-E0F02FB781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02302AE-D468-0DD5-0561-C7FD1F742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ko-KR" b="1" dirty="0"/>
              <a:t>EBB (</a:t>
            </a:r>
            <a:r>
              <a:rPr lang="ko-KR" altLang="ko-KR" b="1" dirty="0" err="1"/>
              <a:t>Elliptical</a:t>
            </a:r>
            <a:r>
              <a:rPr lang="ko-KR" altLang="ko-KR" b="1" dirty="0"/>
              <a:t> </a:t>
            </a:r>
            <a:r>
              <a:rPr lang="ko-KR" altLang="ko-KR" b="1" dirty="0" err="1"/>
              <a:t>Bounding</a:t>
            </a:r>
            <a:r>
              <a:rPr lang="ko-KR" altLang="ko-KR" b="1" dirty="0"/>
              <a:t> </a:t>
            </a:r>
            <a:r>
              <a:rPr lang="ko-KR" altLang="ko-KR" b="1" dirty="0" err="1"/>
              <a:t>Box</a:t>
            </a:r>
            <a:r>
              <a:rPr lang="ko-KR" altLang="ko-KR" b="1" dirty="0"/>
              <a:t>)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b="1" dirty="0" err="1"/>
              <a:t>ProbIoU</a:t>
            </a:r>
            <a:r>
              <a:rPr lang="en-US" altLang="ko-KR" b="1" dirty="0"/>
              <a:t> (Probabilistic </a:t>
            </a:r>
            <a:r>
              <a:rPr lang="en-US" altLang="ko-KR" b="1" dirty="0" err="1"/>
              <a:t>IoU</a:t>
            </a:r>
            <a:r>
              <a:rPr lang="en-US" altLang="ko-KR" b="1" dirty="0"/>
              <a:t>)</a:t>
            </a:r>
          </a:p>
          <a:p>
            <a:endParaRPr lang="en-US" altLang="ko-KR" b="1" dirty="0"/>
          </a:p>
          <a:p>
            <a:pPr lvl="1"/>
            <a:endParaRPr lang="en-US" altLang="ko-KR" b="1" dirty="0"/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83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918B3-5D47-60CA-721F-323576A64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CF82F76-962F-A223-F5BC-5C66999BF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6208AE-3D7E-6F2F-268F-74A19008B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ko-KR" b="1" dirty="0"/>
              <a:t>EBB (</a:t>
            </a:r>
            <a:r>
              <a:rPr lang="ko-KR" altLang="ko-KR" b="1" dirty="0" err="1"/>
              <a:t>Elliptical</a:t>
            </a:r>
            <a:r>
              <a:rPr lang="ko-KR" altLang="ko-KR" b="1" dirty="0"/>
              <a:t> </a:t>
            </a:r>
            <a:r>
              <a:rPr lang="ko-KR" altLang="ko-KR" b="1" dirty="0" err="1"/>
              <a:t>Bounding</a:t>
            </a:r>
            <a:r>
              <a:rPr lang="ko-KR" altLang="ko-KR" b="1" dirty="0"/>
              <a:t> </a:t>
            </a:r>
            <a:r>
              <a:rPr lang="ko-KR" altLang="ko-KR" b="1" dirty="0" err="1"/>
              <a:t>Box</a:t>
            </a:r>
            <a:r>
              <a:rPr lang="ko-KR" altLang="ko-KR" b="1" dirty="0"/>
              <a:t>)</a:t>
            </a:r>
            <a:endParaRPr lang="en-US" altLang="ko-KR" b="1" dirty="0"/>
          </a:p>
          <a:p>
            <a:pPr lvl="1"/>
            <a:r>
              <a:rPr lang="ko-KR" altLang="en-US" sz="1600" dirty="0"/>
              <a:t>제안 동기</a:t>
            </a:r>
            <a:endParaRPr lang="en-US" altLang="ko-KR" sz="1600" dirty="0"/>
          </a:p>
          <a:p>
            <a:pPr lvl="2"/>
            <a:r>
              <a:rPr lang="ko-KR" altLang="ko-KR" dirty="0" err="1"/>
              <a:t>OBB</a:t>
            </a:r>
            <a:r>
              <a:rPr lang="ko-KR" altLang="en-US" dirty="0" err="1"/>
              <a:t>는</a:t>
            </a:r>
            <a:r>
              <a:rPr lang="ko-KR" altLang="ko-KR" dirty="0"/>
              <a:t> </a:t>
            </a:r>
            <a:r>
              <a:rPr lang="ko-KR" altLang="en-US" dirty="0"/>
              <a:t>특정 </a:t>
            </a:r>
            <a:r>
              <a:rPr lang="ko-KR" altLang="ko-KR" dirty="0"/>
              <a:t>객체</a:t>
            </a:r>
            <a:r>
              <a:rPr lang="ko-KR" altLang="en-US" dirty="0"/>
              <a:t>에 대해</a:t>
            </a:r>
            <a:r>
              <a:rPr lang="ko-KR" altLang="ko-KR" dirty="0"/>
              <a:t> 형상을 충분히 표현하지 못하고, 정사각형 </a:t>
            </a:r>
            <a:r>
              <a:rPr lang="ko-KR" altLang="ko-KR" dirty="0" err="1"/>
              <a:t>OBB</a:t>
            </a:r>
            <a:r>
              <a:rPr lang="ko-KR" altLang="en-US" dirty="0" err="1"/>
              <a:t>로</a:t>
            </a:r>
            <a:r>
              <a:rPr lang="ko-KR" altLang="en-US" dirty="0"/>
              <a:t> 표현되는 객체</a:t>
            </a:r>
            <a:r>
              <a:rPr lang="ko-KR" altLang="ko-KR" dirty="0"/>
              <a:t>에서 </a:t>
            </a:r>
            <a:r>
              <a:rPr lang="ko-KR" altLang="en-US" dirty="0"/>
              <a:t>각도 모호성이 </a:t>
            </a:r>
            <a:r>
              <a:rPr lang="ko-KR" altLang="ko-KR" dirty="0"/>
              <a:t>발생</a:t>
            </a:r>
            <a:r>
              <a:rPr lang="ko-KR" altLang="en-US" dirty="0"/>
              <a:t>함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ko-KR" altLang="en-US" sz="1600" dirty="0"/>
              <a:t>핵심 아이디어</a:t>
            </a:r>
            <a:endParaRPr lang="en-US" altLang="ko-KR" sz="1600" dirty="0"/>
          </a:p>
          <a:p>
            <a:pPr lvl="2"/>
            <a:r>
              <a:rPr lang="ko-KR" altLang="ko-KR" dirty="0"/>
              <a:t>객체를 직사각형이 아닌 타원(</a:t>
            </a:r>
            <a:r>
              <a:rPr lang="ko-KR" altLang="ko-KR" dirty="0" err="1"/>
              <a:t>Ellipse</a:t>
            </a:r>
            <a:r>
              <a:rPr lang="ko-KR" altLang="ko-KR" dirty="0"/>
              <a:t>)</a:t>
            </a:r>
            <a:r>
              <a:rPr lang="ko-KR" altLang="ko-KR" dirty="0" err="1"/>
              <a:t>으로</a:t>
            </a:r>
            <a:r>
              <a:rPr lang="ko-KR" altLang="ko-KR" dirty="0"/>
              <a:t> 표현</a:t>
            </a:r>
            <a:endParaRPr lang="en-US" altLang="ko-KR" dirty="0"/>
          </a:p>
          <a:p>
            <a:pPr lvl="2"/>
            <a:endParaRPr lang="en-US" altLang="ko-KR" b="1" dirty="0"/>
          </a:p>
          <a:p>
            <a:pPr lvl="1"/>
            <a:r>
              <a:rPr lang="ko-KR" altLang="en-US" sz="1600" dirty="0"/>
              <a:t>이점</a:t>
            </a:r>
            <a:endParaRPr lang="ko-KR" altLang="ko-KR" sz="1600" dirty="0"/>
          </a:p>
          <a:p>
            <a:pPr lvl="2"/>
            <a:r>
              <a:rPr lang="ko-KR" altLang="en-US" dirty="0"/>
              <a:t>특정 </a:t>
            </a:r>
            <a:r>
              <a:rPr lang="ko-KR" altLang="ko-KR" dirty="0"/>
              <a:t>객체</a:t>
            </a:r>
            <a:r>
              <a:rPr lang="ko-KR" altLang="en-US" dirty="0"/>
              <a:t>의</a:t>
            </a:r>
            <a:r>
              <a:rPr lang="ko-KR" altLang="ko-KR" dirty="0"/>
              <a:t> 형상을 더 자연스럽게 표현</a:t>
            </a:r>
            <a:endParaRPr lang="en-US" altLang="ko-KR" dirty="0"/>
          </a:p>
          <a:p>
            <a:pPr lvl="2"/>
            <a:r>
              <a:rPr lang="ko-KR" altLang="ko-KR" dirty="0"/>
              <a:t>각도 모호성 해결</a:t>
            </a:r>
            <a:endParaRPr lang="en-US" altLang="ko-KR" dirty="0"/>
          </a:p>
          <a:p>
            <a:pPr marL="914400" lvl="2" indent="0">
              <a:buNone/>
            </a:pPr>
            <a:r>
              <a:rPr lang="ko-KR" altLang="en-US" dirty="0"/>
              <a:t>→ </a:t>
            </a:r>
            <a:r>
              <a:rPr lang="ko-KR" altLang="ko-KR" dirty="0"/>
              <a:t>더 </a:t>
            </a:r>
            <a:r>
              <a:rPr lang="ko-KR" altLang="en-US" dirty="0"/>
              <a:t>높은</a:t>
            </a:r>
            <a:r>
              <a:rPr lang="ko-KR" altLang="ko-KR" dirty="0"/>
              <a:t> 유사도 측정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ko-KR" altLang="ko-KR" dirty="0"/>
              <a:t> </a:t>
            </a:r>
          </a:p>
          <a:p>
            <a:pPr marL="0" indent="0">
              <a:buNone/>
            </a:pPr>
            <a:endParaRPr lang="en-US" altLang="ko-KR" b="1" dirty="0"/>
          </a:p>
          <a:p>
            <a:pPr lvl="1"/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8D30610-348D-49EB-0070-81E3E1827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216" y="4982805"/>
            <a:ext cx="6500952" cy="1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4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66CAE-2B4A-2BE1-6CCA-064669346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DFE7595-2838-E86B-AD60-C2E6B97380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A14661-D436-E769-CB48-C3FA2D8D4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err="1"/>
              <a:t>ProbIoU</a:t>
            </a:r>
            <a:r>
              <a:rPr lang="en-US" altLang="ko-KR" b="1" dirty="0"/>
              <a:t> (Probabilistic </a:t>
            </a:r>
            <a:r>
              <a:rPr lang="en-US" altLang="ko-KR" b="1" dirty="0" err="1"/>
              <a:t>IoU</a:t>
            </a:r>
            <a:r>
              <a:rPr lang="en-US" altLang="ko-KR" b="1" dirty="0"/>
              <a:t>)</a:t>
            </a:r>
          </a:p>
          <a:p>
            <a:pPr lvl="1"/>
            <a:r>
              <a:rPr lang="ko-KR" altLang="en-US" sz="1600" dirty="0"/>
              <a:t>제안 동기</a:t>
            </a:r>
            <a:endParaRPr lang="en-US" altLang="ko-KR" sz="1600" dirty="0"/>
          </a:p>
          <a:p>
            <a:pPr lvl="2"/>
            <a:r>
              <a:rPr lang="ko-KR" altLang="ko-KR" dirty="0"/>
              <a:t>EBB-</a:t>
            </a:r>
            <a:r>
              <a:rPr lang="ko-KR" altLang="ko-KR" dirty="0" err="1"/>
              <a:t>IoU는</a:t>
            </a:r>
            <a:r>
              <a:rPr lang="ko-KR" altLang="ko-KR" dirty="0"/>
              <a:t> 계산이 복잡하여 </a:t>
            </a:r>
            <a:r>
              <a:rPr lang="ko-KR" altLang="ko-KR" dirty="0" err="1"/>
              <a:t>Loss나</a:t>
            </a:r>
            <a:r>
              <a:rPr lang="ko-KR" altLang="ko-KR" dirty="0"/>
              <a:t> 평가 지표로 사용하기 어려움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ko-KR" altLang="en-US" sz="1600" dirty="0"/>
              <a:t>핵심 아이디어</a:t>
            </a:r>
            <a:endParaRPr lang="en-US" altLang="ko-KR" sz="1600" dirty="0"/>
          </a:p>
          <a:p>
            <a:pPr lvl="2"/>
            <a:r>
              <a:rPr lang="ko-KR" altLang="ko-KR" dirty="0" err="1"/>
              <a:t>OBB를</a:t>
            </a:r>
            <a:r>
              <a:rPr lang="ko-KR" altLang="ko-KR" dirty="0"/>
              <a:t> </a:t>
            </a:r>
            <a:r>
              <a:rPr lang="ko-KR" altLang="ko-KR" dirty="0" err="1"/>
              <a:t>GBB로</a:t>
            </a:r>
            <a:r>
              <a:rPr lang="ko-KR" altLang="ko-KR" dirty="0"/>
              <a:t> 변환하여 확률분포 기반 유사도(</a:t>
            </a:r>
            <a:r>
              <a:rPr lang="ko-KR" altLang="ko-KR" dirty="0" err="1"/>
              <a:t>ProbIoU</a:t>
            </a:r>
            <a:r>
              <a:rPr lang="ko-KR" altLang="ko-KR" dirty="0"/>
              <a:t>)</a:t>
            </a:r>
            <a:r>
              <a:rPr lang="ko-KR" altLang="ko-KR" dirty="0" err="1"/>
              <a:t>를</a:t>
            </a:r>
            <a:r>
              <a:rPr lang="ko-KR" altLang="ko-KR" dirty="0"/>
              <a:t> 계산하고, 이를 </a:t>
            </a:r>
            <a:r>
              <a:rPr lang="ko-KR" altLang="ko-KR" dirty="0" err="1"/>
              <a:t>Loss와</a:t>
            </a:r>
            <a:r>
              <a:rPr lang="ko-KR" altLang="ko-KR" dirty="0"/>
              <a:t> </a:t>
            </a:r>
            <a:r>
              <a:rPr lang="ko-KR" altLang="ko-KR" dirty="0" err="1"/>
              <a:t>Evaluation</a:t>
            </a:r>
            <a:r>
              <a:rPr lang="ko-KR" altLang="ko-KR" dirty="0"/>
              <a:t> </a:t>
            </a:r>
            <a:r>
              <a:rPr lang="ko-KR" altLang="ko-KR" dirty="0" err="1"/>
              <a:t>Metric으로</a:t>
            </a:r>
            <a:r>
              <a:rPr lang="ko-KR" altLang="ko-KR" dirty="0"/>
              <a:t> 활용</a:t>
            </a:r>
            <a:endParaRPr lang="en-US" altLang="ko-KR" dirty="0"/>
          </a:p>
          <a:p>
            <a:pPr lvl="1"/>
            <a:endParaRPr lang="en-US" altLang="ko-KR" sz="1600" dirty="0"/>
          </a:p>
          <a:p>
            <a:pPr lvl="1"/>
            <a:r>
              <a:rPr lang="ko-KR" altLang="en-US" sz="1600" dirty="0"/>
              <a:t>이점</a:t>
            </a:r>
            <a:endParaRPr lang="en-US" altLang="ko-KR" sz="1600" dirty="0"/>
          </a:p>
          <a:p>
            <a:pPr lvl="2"/>
            <a:r>
              <a:rPr lang="ko-KR" altLang="ko-KR" dirty="0" err="1"/>
              <a:t>Closed-form</a:t>
            </a:r>
            <a:r>
              <a:rPr lang="ko-KR" altLang="ko-KR" dirty="0"/>
              <a:t> 계산 가능 </a:t>
            </a:r>
          </a:p>
          <a:p>
            <a:pPr lvl="2"/>
            <a:r>
              <a:rPr lang="ko-KR" altLang="ko-KR" dirty="0"/>
              <a:t>미분 가능하여 </a:t>
            </a:r>
            <a:r>
              <a:rPr lang="ko-KR" altLang="ko-KR" dirty="0" err="1"/>
              <a:t>Loss로</a:t>
            </a:r>
            <a:r>
              <a:rPr lang="ko-KR" altLang="ko-KR" dirty="0"/>
              <a:t> 사용 가능</a:t>
            </a:r>
            <a:endParaRPr lang="en-US" altLang="ko-KR" dirty="0"/>
          </a:p>
          <a:p>
            <a:pPr lvl="2"/>
            <a:r>
              <a:rPr lang="ko-KR" altLang="ko-KR" dirty="0"/>
              <a:t>EBB-</a:t>
            </a:r>
            <a:r>
              <a:rPr lang="ko-KR" altLang="ko-KR" dirty="0" err="1"/>
              <a:t>IoU와</a:t>
            </a:r>
            <a:r>
              <a:rPr lang="ko-KR" altLang="ko-KR" dirty="0"/>
              <a:t> 매우 높은 상관관계를 보여 대체 가능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556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07658-9991-C20C-CAD3-595DB44A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0BB73B4-FA9D-58CD-A3ED-9EF538ED6B8C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Related Work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EE128CE-428B-F770-BF70-2B73504186FE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4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8399C-49FE-65C6-78AB-5483C72A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9C9B045-06F3-8D1A-2A85-A7E977FDF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BEC24A2-BCDF-3FD1-244C-53EF2EB058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b="1" dirty="0"/>
                  <a:t>GBB (Gaussian Bounding Box)</a:t>
                </a:r>
              </a:p>
              <a:p>
                <a:pPr lvl="1"/>
                <a:r>
                  <a:rPr lang="ko-KR" altLang="ko-KR" dirty="0" err="1"/>
                  <a:t>OBB를</a:t>
                </a:r>
                <a:r>
                  <a:rPr lang="ko-KR" altLang="ko-KR" dirty="0"/>
                  <a:t> 평균 벡터(</a:t>
                </a:r>
                <a:r>
                  <a:rPr lang="ko-KR" altLang="ko-KR" dirty="0" err="1"/>
                  <a:t>μ</a:t>
                </a:r>
                <a:r>
                  <a:rPr lang="ko-KR" altLang="ko-KR" dirty="0"/>
                  <a:t>)와 공분산 행렬(</a:t>
                </a:r>
                <a:r>
                  <a:rPr lang="ko-KR" altLang="ko-KR" dirty="0" err="1"/>
                  <a:t>Σ</a:t>
                </a:r>
                <a:r>
                  <a:rPr lang="ko-KR" altLang="ko-KR" dirty="0"/>
                  <a:t>)을 갖는 2D </a:t>
                </a:r>
                <a:r>
                  <a:rPr lang="ko-KR" altLang="en-US" dirty="0" err="1"/>
                  <a:t>가우시안</a:t>
                </a:r>
                <a:r>
                  <a:rPr lang="ko-KR" altLang="en-US" dirty="0"/>
                  <a:t> 분포</a:t>
                </a:r>
                <a:r>
                  <a:rPr lang="ko-KR" altLang="ko-KR" dirty="0"/>
                  <a:t>로 변환하여 객체를 표현 </a:t>
                </a:r>
                <a:endParaRPr lang="en-US" altLang="ko-KR" dirty="0"/>
              </a:p>
              <a:p>
                <a:pPr lvl="1"/>
                <a:endParaRPr lang="en-US" altLang="ko-KR" sz="1400" dirty="0"/>
              </a:p>
              <a:p>
                <a:pPr marL="457200" lvl="1" indent="0">
                  <a:buNone/>
                </a:pPr>
                <a:r>
                  <a:rPr lang="en-US" altLang="ko-KR" sz="1800" dirty="0"/>
                  <a:t>   			     </a:t>
                </a:r>
                <a14:m>
                  <m:oMath xmlns:m="http://schemas.openxmlformats.org/officeDocument/2006/math">
                    <m:r>
                      <a:rPr lang="pl-PL" altLang="ko-KR" sz="1800" i="1" dirty="0" smtClean="0">
                        <a:latin typeface="Cambria Math" panose="02040503050406030204" pitchFamily="18" charset="0"/>
                      </a:rPr>
                      <m:t>𝑂𝐵𝐵</m:t>
                    </m:r>
                    <m:r>
                      <a:rPr lang="en-US" altLang="ko-KR" sz="1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800" i="1" dirty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pl-PL" altLang="ko-KR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ko-KR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l-GR" altLang="ko-KR" i="1" dirty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pl-PL" altLang="ko-KR" sz="1800" i="1" dirty="0">
                        <a:latin typeface="Cambria Math" panose="02040503050406030204" pitchFamily="18" charset="0"/>
                      </a:rPr>
                      <m:t>) →  </m:t>
                    </m:r>
                    <m:r>
                      <a:rPr lang="en-US" altLang="ko-KR" sz="1800" i="1" dirty="0">
                        <a:latin typeface="Cambria Math" panose="02040503050406030204" pitchFamily="18" charset="0"/>
                      </a:rPr>
                      <m:t>𝐺𝑎𝑢𝑠𝑠𝑖𝑎𝑛</m:t>
                    </m:r>
                    <m:r>
                      <a:rPr lang="en-US" altLang="ko-KR" sz="1800" i="1" dirty="0">
                        <a:latin typeface="Cambria Math" panose="02040503050406030204" pitchFamily="18" charset="0"/>
                      </a:rPr>
                      <m:t> : (</m:t>
                    </m:r>
                    <m:r>
                      <a:rPr lang="el-GR" altLang="ko-KR" sz="180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ko-KR" sz="18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ko-KR" altLang="en-US" sz="18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ko-KR" sz="1800" i="0" dirty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altLang="ko-KR" sz="1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800" dirty="0"/>
              </a:p>
              <a:p>
                <a:pPr marL="914400" lvl="2" indent="0">
                  <a:buNone/>
                </a:pPr>
                <a:r>
                  <a:rPr lang="en-US" altLang="ko-KR" sz="1100" i="1" dirty="0">
                    <a:latin typeface="Cambria Math" panose="02040503050406030204" pitchFamily="18" charset="0"/>
                  </a:rPr>
                  <a:t> </a:t>
                </a:r>
              </a:p>
              <a:p>
                <a:pPr lvl="1"/>
                <a:r>
                  <a:rPr lang="en-US" altLang="ko-KR" dirty="0"/>
                  <a:t>Mean (</a:t>
                </a:r>
                <a14:m>
                  <m:oMath xmlns:m="http://schemas.openxmlformats.org/officeDocument/2006/math">
                    <m:r>
                      <a:rPr lang="en-US" altLang="ko-KR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ko-KR" dirty="0"/>
                  <a:t>) : </a:t>
                </a:r>
                <a:r>
                  <a:rPr lang="ko-KR" altLang="en-US" dirty="0"/>
                  <a:t>객체 분포의 중심 좌표</a:t>
                </a:r>
              </a:p>
              <a:p>
                <a:pPr lvl="1"/>
                <a:r>
                  <a:rPr lang="en-US" altLang="ko-KR" dirty="0"/>
                  <a:t>Covariance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dirty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ko-KR" dirty="0"/>
                  <a:t>) : </a:t>
                </a:r>
                <a:r>
                  <a:rPr lang="ko-KR" altLang="en-US" dirty="0"/>
                  <a:t>객체 분포의 크기와 방향을 표현</a:t>
                </a:r>
                <a:endParaRPr lang="en-US" altLang="ko-KR" dirty="0"/>
              </a:p>
              <a:p>
                <a:pPr lvl="1"/>
                <a:endParaRPr lang="en-US" altLang="ko-KR" sz="1300" i="1" dirty="0">
                  <a:latin typeface="Cambria Math" panose="02040503050406030204" pitchFamily="18" charset="0"/>
                </a:endParaRPr>
              </a:p>
              <a:p>
                <a:pPr lvl="2"/>
                <a:endParaRPr lang="en-US" altLang="ko-KR" sz="1800" dirty="0"/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9BEC24A2-BCDF-3FD1-244C-53EF2EB058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76" t="-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80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12766</TotalTime>
  <Words>2954</Words>
  <Application>Microsoft Office PowerPoint</Application>
  <PresentationFormat>와이드스크린</PresentationFormat>
  <Paragraphs>409</Paragraphs>
  <Slides>34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4" baseType="lpstr">
      <vt:lpstr>KoPubWorld돋움체 Bold</vt:lpstr>
      <vt:lpstr>KoPubWorld돋움체 Medium</vt:lpstr>
      <vt:lpstr>맑은 고딕</vt:lpstr>
      <vt:lpstr>Malgun Gothic Semilight</vt:lpstr>
      <vt:lpstr>Arial</vt:lpstr>
      <vt:lpstr>Calibri</vt:lpstr>
      <vt:lpstr>Calibri Light</vt:lpstr>
      <vt:lpstr>Cambria Math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cs.hong</dc:creator>
  <cp:lastModifiedBy>채은 이</cp:lastModifiedBy>
  <cp:revision>730</cp:revision>
  <dcterms:created xsi:type="dcterms:W3CDTF">2022-02-02T04:32:22Z</dcterms:created>
  <dcterms:modified xsi:type="dcterms:W3CDTF">2026-08-04T01:21:27Z</dcterms:modified>
</cp:coreProperties>
</file>