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ppm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70" r:id="rId1"/>
  </p:sldMasterIdLst>
  <p:notesMasterIdLst>
    <p:notesMasterId r:id="rId38"/>
  </p:notesMasterIdLst>
  <p:sldIdLst>
    <p:sldId id="342" r:id="rId2"/>
    <p:sldId id="346" r:id="rId3"/>
    <p:sldId id="407" r:id="rId4"/>
    <p:sldId id="494" r:id="rId5"/>
    <p:sldId id="499" r:id="rId6"/>
    <p:sldId id="496" r:id="rId7"/>
    <p:sldId id="500" r:id="rId8"/>
    <p:sldId id="471" r:id="rId9"/>
    <p:sldId id="497" r:id="rId10"/>
    <p:sldId id="498" r:id="rId11"/>
    <p:sldId id="473" r:id="rId12"/>
    <p:sldId id="517" r:id="rId13"/>
    <p:sldId id="501" r:id="rId14"/>
    <p:sldId id="515" r:id="rId15"/>
    <p:sldId id="516" r:id="rId16"/>
    <p:sldId id="518" r:id="rId17"/>
    <p:sldId id="519" r:id="rId18"/>
    <p:sldId id="502" r:id="rId19"/>
    <p:sldId id="503" r:id="rId20"/>
    <p:sldId id="520" r:id="rId21"/>
    <p:sldId id="521" r:id="rId22"/>
    <p:sldId id="523" r:id="rId23"/>
    <p:sldId id="522" r:id="rId24"/>
    <p:sldId id="504" r:id="rId25"/>
    <p:sldId id="505" r:id="rId26"/>
    <p:sldId id="493" r:id="rId27"/>
    <p:sldId id="506" r:id="rId28"/>
    <p:sldId id="507" r:id="rId29"/>
    <p:sldId id="508" r:id="rId30"/>
    <p:sldId id="509" r:id="rId31"/>
    <p:sldId id="510" r:id="rId32"/>
    <p:sldId id="511" r:id="rId33"/>
    <p:sldId id="512" r:id="rId34"/>
    <p:sldId id="513" r:id="rId35"/>
    <p:sldId id="514" r:id="rId36"/>
    <p:sldId id="485" r:id="rId37"/>
  </p:sldIdLst>
  <p:sldSz cx="12192000" cy="6858000"/>
  <p:notesSz cx="6831013" cy="9853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문 기렴" initials="문기" lastIdx="1" clrIdx="0">
    <p:extLst>
      <p:ext uri="{19B8F6BF-5375-455C-9EA6-DF929625EA0E}">
        <p15:presenceInfo xmlns:p15="http://schemas.microsoft.com/office/powerpoint/2012/main" userId="0a84f5e582197c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CC6600"/>
    <a:srgbClr val="FF3300"/>
    <a:srgbClr val="F4B2E1"/>
    <a:srgbClr val="FF9933"/>
    <a:srgbClr val="FF5B5B"/>
    <a:srgbClr val="FF9900"/>
    <a:srgbClr val="AA72D4"/>
    <a:srgbClr val="391DFF"/>
    <a:srgbClr val="00DC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87273" autoAdjust="0"/>
  </p:normalViewPr>
  <p:slideViewPr>
    <p:cSldViewPr snapToGrid="0">
      <p:cViewPr varScale="1">
        <p:scale>
          <a:sx n="96" d="100"/>
          <a:sy n="96" d="100"/>
        </p:scale>
        <p:origin x="1392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69326" y="0"/>
            <a:ext cx="2960106" cy="4943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F3803-FCDE-4E49-BEE8-1D0AA57BC22C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1231900"/>
            <a:ext cx="5910263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3102" y="4742051"/>
            <a:ext cx="5464810" cy="38798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69326" y="9359223"/>
            <a:ext cx="2960106" cy="4943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FEC2-E03A-4AE0-A376-EF4F600C00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94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1D46E-2A51-9070-F192-60E9D4524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3F1A68D-1844-6EEE-F27B-EF68CE204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71B3074-F40F-B7E7-F443-3CC378DC7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8D0AE83-3308-0DB1-EF75-4957632F7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34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33838-F757-71F1-3FA7-C845D3C72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EC3D52D-73F8-F8E8-514F-E6BBF2105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3C65FED-1DBC-FEFA-CB78-D5227524D6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603AAE-910B-202A-F6DE-112BA0963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74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AAC-7AE9-9E6B-A022-79DBF44A8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07CDEF7-5CFD-F1B6-1AFF-5F8C98301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3CDBF9D-690E-2691-A149-4FE590E1A0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DDEF5E5-8CA0-76DB-CA09-5AEBF9AC2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672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471A2-DAED-212E-F61E-84EE4AFBB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C9F32E7-F0F8-5FBC-AB0B-C60D6994B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44BF5D2-E4BA-2F0F-2109-35F21C3C9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FE5DBF-259B-710E-AA8C-CF7D44811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484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68290-AA1A-AC69-0FC7-3D47EA28A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122A861-BC3B-1D11-C47A-2D6C1507A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6C12F86-645A-69FB-1311-F807B8FA3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66C108-0CA5-EAB5-F2C9-75C91B3BB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791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DB3D1-EB59-7ECD-70F5-300665D62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5CD1D09-4EA0-C001-B529-3DA5AA66A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3F88719-DD33-0223-1A79-E19BD3FBF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9462F1-2290-2642-1F03-9BC3A6D75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19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FB0-2359-9584-9446-E2B5ACB27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4F80DE5-0002-D4F3-B66C-96FA6C44B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AB80DD0-0F38-43E2-40D9-09AD628C3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B28419-D583-078B-330A-8528240CE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147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4854-BAF1-2DBD-7B8B-CB7009171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FE666B-69F0-60BC-0F65-7B5232237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8F8FF5B-F3A0-CAE5-011D-3747AFB47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C35034-7EFC-DD5D-18D4-A01DE3304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9836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24CEA-9C34-9077-FBBE-C9B9A277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70ECE69-FE02-5B17-1667-051EFF069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B16C9FA-B5D6-05B5-2FE7-9E08BAA6E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71413E7-2715-1DE5-27F3-723086CDEA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29919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431BB-8BC6-D6B3-0400-25CE7480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B7C52F1-F0A1-3E79-A723-7DC137FA2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5CBDDE4-88A9-2132-54DE-E77FC0FA4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3BB834-70D9-E381-5568-EFE2B2D9D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58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410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9A626-17D0-ADB4-9E8D-E91B9911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9404FA6-940C-2150-6ED7-7BDD162619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977B977-F1C3-7707-031D-D856E3ACB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D99E6AB-750E-E828-7B77-A76DC582E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344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93B4D-1D3E-D553-5B85-6281D71AB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CF736E9-C75A-5EA8-FBF4-0342A6BBD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0004DBC-58DC-87A2-3F6A-4D3FC65F3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A1FB68F-8945-DB11-E358-C00F889A4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440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94A91-CB4D-3221-C17B-CD8FC9E30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ADE1366-E4BA-5C87-0565-31717B88E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B85D64C-D807-8900-8508-4DFC7D3DF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현재 session의 image embedding들로 covariance matrix Σt를 계산</a:t>
            </a:r>
            <a:r>
              <a:rPr lang="en-US" altLang="ko-KR"/>
              <a:t> (few-shot </a:t>
            </a:r>
            <a:r>
              <a:rPr lang="ko-KR" altLang="en-US"/>
              <a:t>환경에서 </a:t>
            </a:r>
            <a:r>
              <a:rPr lang="en-US" altLang="ko-KR"/>
              <a:t>sample </a:t>
            </a:r>
            <a:r>
              <a:rPr lang="ko-KR" altLang="en-US"/>
              <a:t>수보다 </a:t>
            </a:r>
            <a:r>
              <a:rPr lang="en-US" altLang="ko-KR"/>
              <a:t>feature dimension</a:t>
            </a:r>
            <a:r>
              <a:rPr lang="ko-KR" altLang="en-US"/>
              <a:t>이 훨씬 클 수 있기 때문에 </a:t>
            </a:r>
            <a:r>
              <a:rPr lang="en-US" altLang="ko-KR"/>
              <a:t>covariance</a:t>
            </a:r>
            <a:r>
              <a:rPr lang="ko-KR" altLang="en-US"/>
              <a:t>가 불안정하거나 역행렬을 구하기 어려움</a:t>
            </a:r>
            <a:r>
              <a:rPr lang="en-US" altLang="ko-KR"/>
              <a:t>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class-specific covariance를 만드는 것이 아니라 모든 class가 공유하는 global covariance 하나</a:t>
            </a:r>
            <a:r>
              <a:rPr lang="ko-KR" altLang="en-US"/>
              <a:t>를 유지</a:t>
            </a:r>
            <a:endParaRPr lang="en-US" altLang="ko-KR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/>
              <a:t>test image가 class c prototype에서 얼마나 떨어져 있는지</a:t>
            </a:r>
            <a:r>
              <a:rPr lang="en-US" altLang="ko-KR"/>
              <a:t> feature space</a:t>
            </a:r>
            <a:r>
              <a:rPr lang="ko-KR" altLang="en-US"/>
              <a:t>의 </a:t>
            </a:r>
            <a:r>
              <a:rPr lang="en-US" altLang="ko-KR"/>
              <a:t>variance</a:t>
            </a:r>
            <a:r>
              <a:rPr lang="ko-KR" altLang="en-US"/>
              <a:t>를 고려한 거리</a:t>
            </a:r>
            <a:endParaRPr lang="en-US" altLang="ko-KR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>
                <a:solidFill>
                  <a:srgbClr val="0E0E0E"/>
                </a:solidFill>
                <a:effectLst/>
                <a:latin typeface=".AppleSystemUIFont"/>
              </a:rPr>
              <a:t>마이너스를 붙여 거리가 가까울수록 </a:t>
            </a:r>
            <a:r>
              <a:rPr lang="en-US" altLang="ko-KR">
                <a:solidFill>
                  <a:srgbClr val="0E0E0E"/>
                </a:solidFill>
                <a:effectLst/>
                <a:latin typeface=".AppleSystemUIFont"/>
              </a:rPr>
              <a:t>classification score</a:t>
            </a:r>
            <a:r>
              <a:rPr lang="ko-KR" altLang="en-US">
                <a:solidFill>
                  <a:srgbClr val="0E0E0E"/>
                </a:solidFill>
                <a:effectLst/>
                <a:latin typeface=".AppleSystemUIFont"/>
              </a:rPr>
              <a:t>가 크게 되도록함</a:t>
            </a: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2D57EC-5037-1BDD-024C-E0613E9A3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5176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0A2D-676B-1A4B-FA71-A7EB28667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CE0F055-B7E8-5A08-706F-9724C6ED1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4A5093D-E460-404E-6E7C-5A4C9E077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F8D369-7F80-9E11-A653-A09313162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8409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370FA-8F9C-1264-3422-FDDAF503D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5F9A982-1943-DCCE-1125-124F65022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7CCE19E-5430-07BA-7B23-C3AD0337C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BBF2A6-04A0-EE02-57F4-EB86E28A6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0784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F446-D7B0-0F62-C3A5-9F72CDA11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A85B43F-8BB6-6ACB-693A-1BF1A301A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87D0E24-11AA-282D-D9BE-0CAE6BBEF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A0E348F-C68B-8437-B451-6BCF541A9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6601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A6298-0893-A8F7-3053-785D4F9E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BEFFAF6-55AD-4EED-4614-6FF975E3C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C2D6CA6-45BF-14B2-7C5F-23F1E4F79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5843BD9-B859-D162-1FCA-D0353B4C59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6467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8ABC1-8269-639F-0FD6-609E5FD8A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9E58897-2B24-3B3D-1612-2E02FF921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4244C3F-96C8-CF9C-11D7-9E2A8E5DC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A9D169A-2B2A-9B07-9CDF-7B317E34DE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5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E363A-01E5-111B-1F7B-FE3CFD5F1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FA29E28-EB03-3BCD-D877-E937001F3F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1569D88-A3B2-9653-D543-1CFDA5A60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E61E92B-1D98-BB67-9EFD-C51FAD803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9512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29DE8-1FB7-05A0-8A85-B39AABB45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41A8F82-5CC7-F8AB-464E-E388FAB76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60412B6-B67C-5394-8765-A6302D420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976020D-A944-36E1-B174-422924334B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031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D9FA8-CB7F-BFC6-A8D4-BACD7B169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5BD8BDC-82EB-86DB-13F8-01A69D46B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3155D4C-1364-1618-0E54-DDFCBE6A4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31BC84-146B-DE12-04EA-CA1147F23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1196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4DE34-E333-9A9E-4FA3-63FEA3495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94BCBBB-8A75-B310-1663-38897697DE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6BDFF1C-681A-8EDB-8B2C-354F35A07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3B3E9F7-BFF7-BCD5-F9DB-5CDE683F42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04234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FC6FB-C982-DC9F-D4A7-192C543DE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5AE554A-7AC9-A33A-40EA-5DC761E74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142F986-72B4-2CEA-105D-DF33D45E2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D9CAEE4-60FE-8178-CAF7-91875C067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6570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9CEEF-3734-4121-CDB7-A16F45414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D2EC08E-D26C-1432-32D6-BBDFA77C7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EB869AB-050B-D708-BD24-D87AEE0C6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3F44ED1-5E4D-FFDE-01AB-78563C079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0029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225D6-006A-5120-9120-B7640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FC08B16-B167-9D0F-332C-C17E0738B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195C267-251A-D7D5-CC9B-C2E5A37BC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FBC3C91-42BB-760B-97ED-DCE9D363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4744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B2AEF-6086-5BB2-2C31-EB340428B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AABCD6D-85F4-09D5-6780-97D66E770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251B58E-2EED-017E-E02B-D11E60FC7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080B304-0ED2-A01B-757F-910A4619B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0717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4C176-1412-D5BD-46AA-76310CB57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08A535-A68B-F74C-C023-388D045B1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A3BDDC7-A822-A691-80D4-398C3A2AF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87463C-EE0F-2017-6F9B-0FDE5CC1AD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003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3538D-0F34-869D-9486-78E417C4C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77C66E7-A9FC-7A92-B2EF-0A6EBF384C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0401144-EB57-42CA-EB1E-E9AFEC78B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DD1E3A-17EA-53BB-69AF-7473D30AC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624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0159C-C8ED-B8E0-3011-E647808C4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961EF20-9488-CC2B-8395-CF5F954F8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8B49829-7167-7E03-4D00-25CCDFABF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lang="ko-KR" altLang="en-US" sz="1050">
                <a:solidFill>
                  <a:srgbClr val="0E0E0E"/>
                </a:solidFill>
                <a:effectLst/>
                <a:latin typeface=".AppleSystemUIFont"/>
              </a:rPr>
              <a:t>지속적 업데이트로 가용성 향상</a:t>
            </a:r>
            <a:endParaRPr lang="en-US" altLang="ko-KR" sz="1050">
              <a:solidFill>
                <a:srgbClr val="0E0E0E"/>
              </a:solidFill>
              <a:effectLst/>
              <a:latin typeface=".AppleSystemUIFont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lang="en-US" altLang="ko-KR" sz="1050">
                <a:solidFill>
                  <a:srgbClr val="0E0E0E"/>
                </a:solidFill>
                <a:effectLst/>
                <a:latin typeface=".AppleSystemUIFont"/>
              </a:rPr>
              <a:t>Incremental session</a:t>
            </a:r>
            <a:r>
              <a:rPr lang="ko-KR" altLang="en-US" sz="1050">
                <a:solidFill>
                  <a:srgbClr val="0E0E0E"/>
                </a:solidFill>
                <a:effectLst/>
                <a:latin typeface=".AppleSystemUIFont"/>
              </a:rPr>
              <a:t>에서 학습을 피해 안정성 향상</a:t>
            </a:r>
            <a:endParaRPr lang="en-US" altLang="ko-KR" sz="1050">
              <a:solidFill>
                <a:srgbClr val="0E0E0E"/>
              </a:solidFill>
              <a:effectLst/>
              <a:latin typeface=".AppleSystemUIFont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50">
                <a:solidFill>
                  <a:srgbClr val="0E0E0E"/>
                </a:solidFill>
                <a:effectLst/>
                <a:latin typeface=".AppleSystemUIFont"/>
              </a:rPr>
              <a:t>이 두가지는 자원 효율성과 모델 적응성 측면에서 지속적인 과제를 남김</a:t>
            </a:r>
            <a:endParaRPr lang="en-US" altLang="ko-KR" sz="1050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1986929-7CE1-F7B5-C14B-262236D90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310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FEE36-26A6-4E59-E126-2F67229DB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B2D654D-305F-26CD-8A38-047888ECB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C5665FA-729E-8E8A-34A8-E6C1135F5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27430D2-9679-9B68-C2F7-34B826B75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272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1894C-A6C7-A667-6F02-237E9B79E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1F27A8E-5DBA-E3F7-27CC-C5A0B37E5A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4349C1F-9B5D-27EF-3EC6-B4BE84F0D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DDFF86-2602-8D6F-D6B9-2B68748A2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74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58A53-6564-106B-3C3A-C742CD6BF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42D2597-73A2-C430-253D-8EABD65560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0A13DAB-10E5-896E-3611-824D26B19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6E76312-1556-A18D-2061-9A7A09301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123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A19E4-1428-5CA5-C20B-CFEA6B973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396FBA9-327F-984A-623C-175DB0E29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414A01F-2A35-16E4-1A81-E1464CE07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D8296A-6B65-A728-EB6C-FA6CD3CB0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18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8E84F63-7CCD-07EF-3438-3E099D167A4C}"/>
              </a:ext>
            </a:extLst>
          </p:cNvPr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93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F3853-045D-40B1-82A2-45D776B2E9AC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44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0C7ED-5BF3-4D03-B896-DAF14C40C429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95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432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84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1491296"/>
            <a:ext cx="10515600" cy="955812"/>
          </a:xfrm>
        </p:spPr>
        <p:txBody>
          <a:bodyPr anchor="ctr" anchorCtr="0">
            <a:normAutofit/>
          </a:bodyPr>
          <a:lstStyle>
            <a:lvl1pPr>
              <a:defRPr sz="4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831851" y="2447110"/>
            <a:ext cx="10515600" cy="29227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37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9623" y="195944"/>
            <a:ext cx="11332755" cy="761999"/>
          </a:xfrm>
        </p:spPr>
        <p:txBody>
          <a:bodyPr>
            <a:normAutofit/>
          </a:bodyPr>
          <a:lstStyle>
            <a:lvl1pPr>
              <a:defRPr sz="3200" b="1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9623" y="1271451"/>
            <a:ext cx="11332755" cy="5033555"/>
          </a:xfrm>
        </p:spPr>
        <p:txBody>
          <a:bodyPr>
            <a:normAutofit/>
          </a:bodyPr>
          <a:lstStyle>
            <a:lvl1pPr marL="266700" indent="-266700" latinLnBrk="0">
              <a:buSzPct val="100000"/>
              <a:buFont typeface="Wingdings 2" panose="05020102010507070707" pitchFamily="18" charset="2"/>
              <a:buChar char=""/>
              <a:defRPr sz="24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  <a:lvl2pPr marL="685800" indent="-228600" latinLnBrk="0">
              <a:buFont typeface="Wingdings 2" panose="05020102010507070707" pitchFamily="18" charset="2"/>
              <a:buChar char=""/>
              <a:defRPr sz="20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2pPr>
            <a:lvl3pPr marL="1143000" indent="-228600" latinLnBrk="0">
              <a:buFont typeface="Calibri" panose="020F0502020204030204" pitchFamily="34" charset="0"/>
              <a:buChar char="‒"/>
              <a:defRPr sz="18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3pPr>
            <a:lvl4pPr marL="1600200" indent="-228600" latinLnBrk="0">
              <a:buFont typeface="맑은 고딕" panose="020B0503020000020004" pitchFamily="50" charset="-127"/>
              <a:buChar char="〮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4pPr>
            <a:lvl5pPr marL="2057400" indent="-228600" latinLnBrk="0">
              <a:buFont typeface="Wingdings 2" panose="05020102010507070707" pitchFamily="18" charset="2"/>
              <a:buChar char=""/>
              <a:defRPr sz="160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30370"/>
            <a:ext cx="3151777" cy="365125"/>
          </a:xfrm>
        </p:spPr>
        <p:txBody>
          <a:bodyPr/>
          <a:lstStyle/>
          <a:p>
            <a:fld id="{96F6E33C-608B-4FE7-86A1-D0D7EE07B18B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E33C-608B-4FE7-86A1-D0D7EE07B18B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ACAA8C2-C318-BBA5-5457-622C5FA6C1D3}"/>
              </a:ext>
            </a:extLst>
          </p:cNvPr>
          <p:cNvCxnSpPr/>
          <p:nvPr userDrawn="1"/>
        </p:nvCxnSpPr>
        <p:spPr>
          <a:xfrm>
            <a:off x="429623" y="969537"/>
            <a:ext cx="11332755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9FF9CA2F-B90E-73A8-4657-017E82C69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t="71892" r="3525"/>
          <a:stretch/>
        </p:blipFill>
        <p:spPr>
          <a:xfrm>
            <a:off x="422010" y="6365966"/>
            <a:ext cx="2124585" cy="4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6D90-1A0C-4670-BB78-48B232EF3EED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5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2D312-FD9F-42DF-A41F-79D2D6FCCFFE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63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93FE-21E4-4CBA-98A7-40F152473B58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60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4D4AE-924E-460B-90D3-F4B7C0D5F8E2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58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FF2B-25BB-429C-A6B2-359C6B75F068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53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237FB-2700-4EDB-98DB-0207F05EBC6C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38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EED21-1ECB-41CD-A690-9F83AA2A7757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88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ECCF3-1E80-4EFC-B9F8-E76FB6BDBE51}" type="datetime1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06103-5126-4115-869A-A1AF11FD5C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0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661" r:id="rId14"/>
    <p:sldLayoutId id="2147483662" r:id="rId1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pm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948982" y="1586957"/>
            <a:ext cx="1029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Enhancing Few-Shot Class-Incremental Learning via Training-Free Bi-Level Modality Calibration</a:t>
            </a:r>
          </a:p>
          <a:p>
            <a:pPr algn="ctr"/>
            <a:r>
              <a:rPr lang="en-US" altLang="ko-KR" sz="3200" b="1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(CVPR 2025)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2026.08.11</a:t>
            </a:r>
          </a:p>
          <a:p>
            <a:pPr algn="r">
              <a:lnSpc>
                <a:spcPct val="150000"/>
              </a:lnSpc>
            </a:pPr>
            <a:endParaRPr lang="en-US" altLang="ko-KR" sz="110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Jun-Hyeon Sim</a:t>
            </a: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BF728-1A33-D03B-C49A-234ABB43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09AD6C9-E985-BF64-9462-16CB671FC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875612F2-E51A-F78A-319E-CA7181E9C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Language-Assisted Classification</a:t>
            </a:r>
          </a:p>
          <a:p>
            <a:pPr lvl="1"/>
            <a:r>
              <a:rPr lang="en-US" altLang="ko-KR"/>
              <a:t>Visual classification</a:t>
            </a:r>
            <a:r>
              <a:rPr lang="ko-KR" altLang="en-US"/>
              <a:t>을 위해 언어적 힌트를 사용</a:t>
            </a:r>
            <a:endParaRPr lang="en-US" altLang="ko-KR"/>
          </a:p>
          <a:p>
            <a:pPr lvl="2"/>
            <a:r>
              <a:rPr lang="en-US" altLang="ko-KR"/>
              <a:t>VLM</a:t>
            </a:r>
            <a:r>
              <a:rPr lang="ko-KR" altLang="en-US"/>
              <a:t>의 </a:t>
            </a:r>
            <a:r>
              <a:rPr lang="en-US" altLang="ko-KR"/>
              <a:t>image-text alignment </a:t>
            </a:r>
            <a:r>
              <a:rPr lang="ko-KR" altLang="en-US"/>
              <a:t>활용 및 시각 모델에 언어적 지식을 증류</a:t>
            </a:r>
            <a:endParaRPr lang="en-US" altLang="ko-KR"/>
          </a:p>
          <a:p>
            <a:pPr lvl="2"/>
            <a:r>
              <a:rPr lang="ko-KR" altLang="en-US"/>
              <a:t>복잡하고 불필요하게 중복되는 구조적 설계로 인해 구현이 어렵고 비효율적</a:t>
            </a:r>
            <a:endParaRPr lang="en-US" altLang="ko-KR"/>
          </a:p>
          <a:p>
            <a:pPr marL="914400" lvl="2" indent="0">
              <a:buNone/>
            </a:pPr>
            <a:endParaRPr lang="en-US" altLang="ko-KR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7614D93-43D6-F3CF-23AB-4D854FF86541}"/>
              </a:ext>
            </a:extLst>
          </p:cNvPr>
          <p:cNvGrpSpPr/>
          <p:nvPr/>
        </p:nvGrpSpPr>
        <p:grpSpPr>
          <a:xfrm>
            <a:off x="2484674" y="2769372"/>
            <a:ext cx="7222652" cy="3507603"/>
            <a:chOff x="292573" y="2893197"/>
            <a:chExt cx="6068936" cy="320025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D545005D-5299-3C92-1FBB-E60DC6266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573" y="2893197"/>
              <a:ext cx="6068936" cy="293864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4C83A5-CE8A-28E5-6223-BE0F9AFD657E}"/>
                </a:ext>
              </a:extLst>
            </p:cNvPr>
            <p:cNvSpPr txBox="1"/>
            <p:nvPr/>
          </p:nvSpPr>
          <p:spPr>
            <a:xfrm>
              <a:off x="2135809" y="5831840"/>
              <a:ext cx="238246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[Linguistic Knowledge Distillation]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911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4DB0-8931-B41F-D7B2-7F224732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3C490E7-41D9-67D3-19BA-2BEAD12F1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F0964EE-1108-26D5-A4F5-62BFB56A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Overview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5B802F4-C706-5811-7D1D-F8479B90E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338" y="1439162"/>
            <a:ext cx="9641324" cy="493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9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49EC9-E724-A825-AFC3-9B34D29E1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4B170D1-580A-90E3-E2A4-C71DB3D231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F00D05C6-F8BC-5144-C61B-EC26781BC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Overview of inference strategy</a:t>
            </a:r>
          </a:p>
          <a:p>
            <a:pPr lvl="1"/>
            <a:r>
              <a:rPr lang="en-US" altLang="ko-KR"/>
              <a:t>Ensemble inference mechanism</a:t>
            </a:r>
          </a:p>
          <a:p>
            <a:pPr lvl="2"/>
            <a:r>
              <a:rPr lang="ko-KR" altLang="en-US"/>
              <a:t>분류기</a:t>
            </a:r>
            <a:r>
              <a:rPr lang="en-US" altLang="ko-KR"/>
              <a:t>(Prototype/Vector) </a:t>
            </a:r>
            <a:r>
              <a:rPr lang="ko-KR" altLang="en-US"/>
              <a:t>자체를 수정 및 보정</a:t>
            </a:r>
            <a:r>
              <a:rPr lang="en-US" altLang="ko-KR"/>
              <a:t>: Bi-level</a:t>
            </a:r>
            <a:r>
              <a:rPr lang="ko-KR" altLang="en-US"/>
              <a:t> </a:t>
            </a:r>
            <a:r>
              <a:rPr lang="en-US" altLang="ko-KR"/>
              <a:t>calibrated classifier</a:t>
            </a:r>
          </a:p>
          <a:p>
            <a:pPr lvl="2"/>
            <a:r>
              <a:rPr lang="ko-KR" altLang="en-US"/>
              <a:t>테스트 샘플이 들어왔을 때 점수를 측정하는 공식</a:t>
            </a:r>
            <a:r>
              <a:rPr lang="en-US" altLang="ko-KR"/>
              <a:t>: Global covariance, Cross-modal nearest neighbor measure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FCA8962-C125-66C8-61C7-CA3C936D8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545" y="2906672"/>
            <a:ext cx="7546910" cy="32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04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6B08E-7B6F-84AB-E143-F290E277E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CF813FA-B399-CED6-FCC6-71B8B2128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21C733A7-7E3A-4FFE-0EAB-0D7DAEE5A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Bi-Level</a:t>
            </a:r>
            <a:r>
              <a:rPr lang="ko-KR" altLang="en-US"/>
              <a:t> </a:t>
            </a:r>
            <a:r>
              <a:rPr lang="en-US" altLang="ko-KR"/>
              <a:t>Calibration</a:t>
            </a:r>
            <a:r>
              <a:rPr lang="ko-KR" altLang="en-US"/>
              <a:t> </a:t>
            </a:r>
            <a:r>
              <a:rPr lang="en-US" altLang="ko-KR"/>
              <a:t>Framework</a:t>
            </a:r>
          </a:p>
          <a:p>
            <a:pPr lvl="1"/>
            <a:r>
              <a:rPr lang="en-US" altLang="ko-KR"/>
              <a:t>Intra-modal classifier calibration</a:t>
            </a:r>
          </a:p>
          <a:p>
            <a:pPr lvl="2"/>
            <a:r>
              <a:rPr lang="en-US" altLang="ko-KR"/>
              <a:t>Simple prompt template </a:t>
            </a:r>
            <a:r>
              <a:rPr lang="ko-KR" altLang="en-US"/>
              <a:t>한계</a:t>
            </a:r>
            <a:endParaRPr lang="en-US" altLang="ko-KR"/>
          </a:p>
          <a:p>
            <a:pPr lvl="3"/>
            <a:r>
              <a:rPr lang="en-US" altLang="ko-KR"/>
              <a:t>“a photo of a [CLS]”</a:t>
            </a:r>
            <a:r>
              <a:rPr lang="ko-KR" altLang="en-US"/>
              <a:t>은 클래스에 대한 구체적인 설명과 다양성 부족</a:t>
            </a:r>
            <a:endParaRPr lang="en-US" altLang="ko-KR"/>
          </a:p>
          <a:p>
            <a:pPr lvl="3"/>
            <a:endParaRPr lang="en-US" altLang="ko-KR"/>
          </a:p>
          <a:p>
            <a:pPr lvl="2"/>
            <a:r>
              <a:rPr lang="en-US" altLang="ko-KR"/>
              <a:t>LLM-generated</a:t>
            </a:r>
            <a:r>
              <a:rPr lang="ko-KR" altLang="en-US"/>
              <a:t> </a:t>
            </a:r>
            <a:r>
              <a:rPr lang="en-US" altLang="ko-KR"/>
              <a:t>description</a:t>
            </a:r>
          </a:p>
          <a:p>
            <a:pPr lvl="3"/>
            <a:r>
              <a:rPr lang="ko-KR" altLang="en-US"/>
              <a:t>더 풍부하고 판별력 있는 </a:t>
            </a:r>
            <a:r>
              <a:rPr lang="en-US" altLang="ko-KR"/>
              <a:t>semantic </a:t>
            </a:r>
            <a:r>
              <a:rPr lang="ko-KR" altLang="en-US"/>
              <a:t>정보를 제공할 수 있음</a:t>
            </a:r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85C0E1F-5EE8-0FF0-71F5-5F05982424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322" b="51819"/>
          <a:stretch>
            <a:fillRect/>
          </a:stretch>
        </p:blipFill>
        <p:spPr>
          <a:xfrm>
            <a:off x="2978097" y="3650725"/>
            <a:ext cx="6235805" cy="2377058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9DA957B7-6C36-55AC-E400-703F9C3EEB73}"/>
              </a:ext>
            </a:extLst>
          </p:cNvPr>
          <p:cNvSpPr/>
          <p:nvPr/>
        </p:nvSpPr>
        <p:spPr>
          <a:xfrm>
            <a:off x="3181739" y="3779467"/>
            <a:ext cx="2649894" cy="15763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84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1C8B4-75A6-76A7-5E53-44964CB19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A9B2DAF-975C-36E1-876F-663E78E28C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168FF87-D6C5-7E51-1301-BFA39095DE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Bi-Level</a:t>
                </a:r>
                <a:r>
                  <a:rPr lang="ko-KR" altLang="en-US"/>
                  <a:t> </a:t>
                </a:r>
                <a:r>
                  <a:rPr lang="en-US" altLang="ko-KR"/>
                  <a:t>Calibration</a:t>
                </a:r>
                <a:r>
                  <a:rPr lang="ko-KR" altLang="en-US"/>
                  <a:t> </a:t>
                </a:r>
                <a:r>
                  <a:rPr lang="en-US" altLang="ko-KR"/>
                  <a:t>Framework</a:t>
                </a:r>
              </a:p>
              <a:p>
                <a:pPr lvl="1"/>
                <a:r>
                  <a:rPr lang="en-US" altLang="ko-KR"/>
                  <a:t>Intra-modal classifier calibration within the </a:t>
                </a:r>
                <a:r>
                  <a:rPr lang="en-US" altLang="ko-KR">
                    <a:solidFill>
                      <a:srgbClr val="FF0000"/>
                    </a:solidFill>
                  </a:rPr>
                  <a:t>texture modality</a:t>
                </a:r>
              </a:p>
              <a:p>
                <a:pPr lvl="2"/>
                <a:r>
                  <a:rPr lang="en-US" altLang="ko-KR"/>
                  <a:t>LLM</a:t>
                </a:r>
                <a:r>
                  <a:rPr lang="ko-KR" altLang="en-US"/>
                  <a:t>을 통해 생성된 풍부한 </a:t>
                </a:r>
                <a:r>
                  <a:rPr lang="en-US" altLang="ko-KR"/>
                  <a:t>description</a:t>
                </a:r>
                <a:r>
                  <a:rPr lang="ko-KR" altLang="en-US"/>
                  <a:t>의 </a:t>
                </a:r>
                <a:r>
                  <a:rPr lang="en-US" altLang="ko-KR"/>
                  <a:t>center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ko-KR"/>
                  <a:t>: intensity of intra-modal calibration</a:t>
                </a: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/>
                  <a:t>: c</a:t>
                </a:r>
                <a:r>
                  <a:rPr lang="ko-KR" altLang="en-US"/>
                  <a:t>번째 클래스의 텍스트 프롬프트의 </a:t>
                </a:r>
                <a:r>
                  <a:rPr lang="en-US" altLang="ko-KR"/>
                  <a:t>normalized text embedding</a:t>
                </a: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/>
                  <a:t>: c</a:t>
                </a:r>
                <a:r>
                  <a:rPr lang="ko-KR" altLang="en-US"/>
                  <a:t>번째 클래스의 </a:t>
                </a:r>
                <a:r>
                  <a:rPr lang="en-US" altLang="ko-KR"/>
                  <a:t>description</a:t>
                </a:r>
                <a:r>
                  <a:rPr lang="ko-KR" altLang="en-US"/>
                  <a:t>의 수</a:t>
                </a: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altLang="ko-KR"/>
                  <a:t>: Text encoder</a:t>
                </a: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ko-KR"/>
                  <a:t>: LLM</a:t>
                </a:r>
                <a:r>
                  <a:rPr lang="ko-KR" altLang="en-US"/>
                  <a:t>이 생성한 </a:t>
                </a:r>
                <a:r>
                  <a:rPr lang="en-US" altLang="ko-KR"/>
                  <a:t>c</a:t>
                </a:r>
                <a:r>
                  <a:rPr lang="ko-KR" altLang="en-US"/>
                  <a:t>번째 클래스 </a:t>
                </a:r>
                <a:r>
                  <a:rPr lang="en-US" altLang="ko-KR"/>
                  <a:t>description</a:t>
                </a:r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168FF87-D6C5-7E51-1301-BFA39095DE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EB8D6A-7201-7C10-97E9-569D51177F25}"/>
                  </a:ext>
                </a:extLst>
              </p:cNvPr>
              <p:cNvSpPr txBox="1"/>
              <p:nvPr/>
            </p:nvSpPr>
            <p:spPr>
              <a:xfrm>
                <a:off x="3216387" y="2204085"/>
                <a:ext cx="5759226" cy="105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ko-KR" alt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ko-KR" alt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240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altLang="ko-KR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  <m: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EB8D6A-7201-7C10-97E9-569D51177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387" y="2204085"/>
                <a:ext cx="5759226" cy="105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A52444BB-2962-2939-0732-C48CB4A756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5322" b="51819"/>
          <a:stretch>
            <a:fillRect/>
          </a:stretch>
        </p:blipFill>
        <p:spPr>
          <a:xfrm>
            <a:off x="6569666" y="4432040"/>
            <a:ext cx="5000293" cy="190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27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70E41-1184-692E-CFA5-CBCF0E574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ACA0A4C-EABA-4438-4FBD-C32BD122CF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3AECFE0-E713-C5CF-3AC7-05F9525E3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Bi-Level</a:t>
            </a:r>
            <a:r>
              <a:rPr lang="ko-KR" altLang="en-US"/>
              <a:t> </a:t>
            </a:r>
            <a:r>
              <a:rPr lang="en-US" altLang="ko-KR"/>
              <a:t>Calibration</a:t>
            </a:r>
            <a:r>
              <a:rPr lang="ko-KR" altLang="en-US"/>
              <a:t> </a:t>
            </a:r>
            <a:r>
              <a:rPr lang="en-US" altLang="ko-KR"/>
              <a:t>Framework</a:t>
            </a:r>
          </a:p>
          <a:p>
            <a:pPr lvl="1"/>
            <a:r>
              <a:rPr lang="en-US" altLang="ko-KR"/>
              <a:t>Intra-modal classifier calibration within the </a:t>
            </a:r>
            <a:r>
              <a:rPr lang="en-US" altLang="ko-KR">
                <a:solidFill>
                  <a:srgbClr val="FF0000"/>
                </a:solidFill>
              </a:rPr>
              <a:t>visual modality</a:t>
            </a:r>
          </a:p>
          <a:p>
            <a:pPr lvl="2"/>
            <a:r>
              <a:rPr lang="en-US" altLang="ko-KR"/>
              <a:t>Base</a:t>
            </a:r>
            <a:r>
              <a:rPr lang="ko-KR" altLang="en-US"/>
              <a:t> </a:t>
            </a:r>
            <a:r>
              <a:rPr lang="en-US" altLang="ko-KR"/>
              <a:t>session </a:t>
            </a:r>
            <a:r>
              <a:rPr lang="ko-KR" altLang="en-US"/>
              <a:t>동안에는 풍부한 생플 덕분에 클래스 프로토타입을 정밀하게 추정할 수 있음</a:t>
            </a:r>
            <a:endParaRPr lang="en-US" altLang="ko-KR"/>
          </a:p>
          <a:p>
            <a:pPr lvl="2"/>
            <a:r>
              <a:rPr lang="en-US" altLang="ko-KR"/>
              <a:t>Incremental session</a:t>
            </a:r>
            <a:r>
              <a:rPr lang="ko-KR" altLang="en-US"/>
              <a:t>에서는 샘플 수가 적어 편향된 프로토타입이 계산됨 </a:t>
            </a:r>
            <a:endParaRPr lang="en-US" altLang="ko-KR"/>
          </a:p>
          <a:p>
            <a:pPr lvl="2"/>
            <a:r>
              <a:rPr lang="en-US" altLang="ko-KR"/>
              <a:t>Base class</a:t>
            </a:r>
            <a:r>
              <a:rPr lang="ko-KR" altLang="en-US"/>
              <a:t>에서 계산된 프로토타입을 활용하여 </a:t>
            </a:r>
            <a:r>
              <a:rPr lang="en-US" altLang="ko-KR"/>
              <a:t>novel class </a:t>
            </a:r>
            <a:r>
              <a:rPr lang="ko-KR" altLang="en-US"/>
              <a:t>프로토타입을 보정</a:t>
            </a:r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93ECBFB-E451-00B2-2916-525B4ABC8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278" y="3232295"/>
            <a:ext cx="5808075" cy="259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7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DEC44-BA17-CCA8-B911-9B9A648A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6251C64-C7BE-BA52-BC6D-0E2FEBADC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B6ED9AA-8C5B-7A7A-68DF-C97F6E29BE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Bi-Level</a:t>
                </a:r>
                <a:r>
                  <a:rPr lang="ko-KR" altLang="en-US"/>
                  <a:t> </a:t>
                </a:r>
                <a:r>
                  <a:rPr lang="en-US" altLang="ko-KR"/>
                  <a:t>Calibration</a:t>
                </a:r>
                <a:r>
                  <a:rPr lang="ko-KR" altLang="en-US"/>
                  <a:t> </a:t>
                </a:r>
                <a:r>
                  <a:rPr lang="en-US" altLang="ko-KR"/>
                  <a:t>Framework</a:t>
                </a:r>
              </a:p>
              <a:p>
                <a:pPr lvl="1"/>
                <a:r>
                  <a:rPr lang="en-US" altLang="ko-KR"/>
                  <a:t>Intra-modal classifier calibration within the </a:t>
                </a:r>
                <a:r>
                  <a:rPr lang="en-US" altLang="ko-KR">
                    <a:solidFill>
                      <a:srgbClr val="FF0000"/>
                    </a:solidFill>
                  </a:rPr>
                  <a:t>visual modality</a:t>
                </a:r>
              </a:p>
              <a:p>
                <a:pPr lvl="2"/>
                <a:r>
                  <a:rPr lang="en-US" altLang="ko-KR"/>
                  <a:t>Base session visual prototype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marL="914400" lvl="2" indent="0">
                  <a:buNone/>
                </a:pP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/>
                  <a:t>: Base class</a:t>
                </a:r>
                <a:r>
                  <a:rPr lang="ko-KR" altLang="en-US"/>
                  <a:t>의</a:t>
                </a:r>
                <a:r>
                  <a:rPr lang="en-US" altLang="ko-KR"/>
                  <a:t> </a:t>
                </a:r>
                <a:r>
                  <a:rPr lang="ko-KR" altLang="en-US"/>
                  <a:t>수</a:t>
                </a: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l-GR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ko-KR"/>
                  <a:t>: </a:t>
                </a:r>
                <a:r>
                  <a:rPr lang="ko-KR" altLang="en-US"/>
                  <a:t>클래스 </a:t>
                </a:r>
                <a:r>
                  <a:rPr lang="en-US" altLang="ko-KR"/>
                  <a:t>c</a:t>
                </a:r>
                <a:r>
                  <a:rPr lang="ko-KR" altLang="en-US"/>
                  <a:t>에 해당하는 이미지</a:t>
                </a: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US" altLang="ko-KR"/>
                  <a:t>: Visual encoder</a:t>
                </a:r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B6ED9AA-8C5B-7A7A-68DF-C97F6E29BE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3681-C7C5-8274-4549-B09C3EDC42C9}"/>
                  </a:ext>
                </a:extLst>
              </p:cNvPr>
              <p:cNvSpPr txBox="1"/>
              <p:nvPr/>
            </p:nvSpPr>
            <p:spPr>
              <a:xfrm>
                <a:off x="2712971" y="2374304"/>
                <a:ext cx="5759226" cy="105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ko-KR" alt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40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l-GR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Χ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  <m:d>
                                        <m:dPr>
                                          <m:ctrlPr>
                                            <a:rPr lang="el-GR" altLang="ko-KR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l-GR" altLang="ko-KR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l-GR" altLang="ko-KR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r>
                                                <a:rPr lang="en-US" altLang="ko-KR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ko-KR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3681-C7C5-8274-4549-B09C3EDC4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971" y="2374304"/>
                <a:ext cx="5759226" cy="105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7303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949C8-915D-E85D-7B8B-3C44F8246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E29E4C6-4475-585C-1243-35AE3025A2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96FCE5CE-76AA-4192-5658-FBBCAC1070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Bi-Level</a:t>
                </a:r>
                <a:r>
                  <a:rPr lang="ko-KR" altLang="en-US"/>
                  <a:t> </a:t>
                </a:r>
                <a:r>
                  <a:rPr lang="en-US" altLang="ko-KR"/>
                  <a:t>Calibration</a:t>
                </a:r>
                <a:r>
                  <a:rPr lang="ko-KR" altLang="en-US"/>
                  <a:t> </a:t>
                </a:r>
                <a:r>
                  <a:rPr lang="en-US" altLang="ko-KR"/>
                  <a:t>Framework</a:t>
                </a:r>
              </a:p>
              <a:p>
                <a:pPr lvl="1"/>
                <a:r>
                  <a:rPr lang="en-US" altLang="ko-KR"/>
                  <a:t>Intra-modal classifier calibration within the visual modality</a:t>
                </a:r>
              </a:p>
              <a:p>
                <a:pPr lvl="2"/>
                <a:r>
                  <a:rPr lang="en-US" altLang="ko-KR"/>
                  <a:t>Incremental</a:t>
                </a:r>
                <a:r>
                  <a:rPr lang="ko-KR" altLang="en-US"/>
                  <a:t> </a:t>
                </a:r>
                <a:r>
                  <a:rPr lang="en-US" altLang="ko-KR"/>
                  <a:t>session</a:t>
                </a:r>
                <a:r>
                  <a:rPr lang="ko-KR" altLang="en-US"/>
                  <a:t>에서 </a:t>
                </a:r>
                <a:r>
                  <a:rPr lang="en-US" altLang="ko-KR"/>
                  <a:t>base class</a:t>
                </a:r>
                <a:r>
                  <a:rPr lang="ko-KR" altLang="en-US"/>
                  <a:t>와 </a:t>
                </a:r>
                <a:r>
                  <a:rPr lang="en-US" altLang="ko-KR"/>
                  <a:t>novel class</a:t>
                </a:r>
                <a:r>
                  <a:rPr lang="ko-KR" altLang="en-US"/>
                  <a:t> 프로토타입 간의 유사도 활용하여</a:t>
                </a:r>
                <a:r>
                  <a:rPr lang="en-US" altLang="ko-KR"/>
                  <a:t> </a:t>
                </a:r>
                <a:r>
                  <a:rPr lang="ko-KR" altLang="en-US"/>
                  <a:t>재보정</a:t>
                </a:r>
                <a:endParaRPr lang="en-US" altLang="ko-KR"/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/>
                  <a:t>: base class</a:t>
                </a:r>
                <a:r>
                  <a:rPr lang="ko-KR" altLang="en-US"/>
                  <a:t>와 클래스 </a:t>
                </a:r>
                <a:r>
                  <a:rPr lang="en-US" altLang="ko-KR"/>
                  <a:t>c</a:t>
                </a:r>
                <a:r>
                  <a:rPr lang="ko-KR" altLang="en-US"/>
                  <a:t>의 </a:t>
                </a:r>
                <a:r>
                  <a:rPr lang="en-US" altLang="ko-KR"/>
                  <a:t>visual prototype </a:t>
                </a:r>
                <a:r>
                  <a:rPr lang="ko-KR" altLang="en-US"/>
                  <a:t>간의 정규화된 코사인 유사도</a:t>
                </a:r>
                <a:endParaRPr lang="en-US" altLang="ko-KR"/>
              </a:p>
              <a:p>
                <a:pPr lvl="3"/>
                <a:endParaRPr lang="en-US" altLang="ko-KR"/>
              </a:p>
              <a:p>
                <a:pPr lvl="2"/>
                <a:r>
                  <a:rPr lang="en-US" altLang="ko-KR"/>
                  <a:t>Novel</a:t>
                </a:r>
                <a:r>
                  <a:rPr lang="ko-KR" altLang="en-US"/>
                  <a:t> </a:t>
                </a:r>
                <a:r>
                  <a:rPr lang="en-US" altLang="ko-KR"/>
                  <a:t>class</a:t>
                </a:r>
                <a:r>
                  <a:rPr lang="ko-KR" altLang="en-US"/>
                  <a:t> </a:t>
                </a:r>
                <a:r>
                  <a:rPr lang="en-US" altLang="ko-KR"/>
                  <a:t>prototype</a:t>
                </a:r>
                <a:r>
                  <a:rPr lang="ko-KR" altLang="en-US"/>
                  <a:t>이 </a:t>
                </a:r>
                <a:r>
                  <a:rPr lang="en-US" altLang="ko-KR"/>
                  <a:t>base class prototype</a:t>
                </a:r>
                <a:r>
                  <a:rPr lang="ko-KR" altLang="en-US"/>
                  <a:t>의 판별적 특징을 부분적으로 물려받음</a:t>
                </a:r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96FCE5CE-76AA-4192-5658-FBBCAC1070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221508-94F6-E144-8020-A95A5CFD9FCA}"/>
                  </a:ext>
                </a:extLst>
              </p:cNvPr>
              <p:cNvSpPr txBox="1"/>
              <p:nvPr/>
            </p:nvSpPr>
            <p:spPr>
              <a:xfrm>
                <a:off x="2470374" y="2411963"/>
                <a:ext cx="5759226" cy="16648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ko-KR" alt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,                                                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&amp;(1−</m:t>
                              </m:r>
                              <m:sSub>
                                <m:sSubPr>
                                  <m:ctrlP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bSup>
                                <m:sSubSupPr>
                                  <m:ctrlP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nary>
                                <m:naryPr>
                                  <m:chr m:val="∑"/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altLang="ko-KR" sz="2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  <m:r>
                                        <a:rPr lang="en-US" altLang="ko-KR" sz="2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e>
                              </m:nary>
                              <m:sSubSup>
                                <m:sSubSupPr>
                                  <m:ctrlP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ko-KR" altLang="en-US" sz="24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221508-94F6-E144-8020-A95A5CFD9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374" y="2411963"/>
                <a:ext cx="5759226" cy="166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427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359E5-523E-C35F-5B16-0978CDC8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C7E4BA4-81CB-9438-A9BD-D730C2767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FE978E52-AD3C-2526-309B-244171170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Bi-Level</a:t>
            </a:r>
            <a:r>
              <a:rPr lang="ko-KR" altLang="en-US"/>
              <a:t> </a:t>
            </a:r>
            <a:r>
              <a:rPr lang="en-US" altLang="ko-KR"/>
              <a:t>Calibration</a:t>
            </a:r>
            <a:r>
              <a:rPr lang="ko-KR" altLang="en-US"/>
              <a:t> </a:t>
            </a:r>
            <a:r>
              <a:rPr lang="en-US" altLang="ko-KR"/>
              <a:t>Framework</a:t>
            </a:r>
          </a:p>
          <a:p>
            <a:pPr lvl="1"/>
            <a:r>
              <a:rPr lang="en-US" altLang="ko-KR"/>
              <a:t>Inter-modal classifier calibration</a:t>
            </a:r>
          </a:p>
          <a:p>
            <a:pPr lvl="2"/>
            <a:r>
              <a:rPr lang="ko-KR" altLang="en-US"/>
              <a:t>두 모달리티가 단독으로 작동할 때</a:t>
            </a:r>
            <a:r>
              <a:rPr lang="en-US" altLang="ko-KR"/>
              <a:t>, </a:t>
            </a:r>
            <a:r>
              <a:rPr lang="ko-KR" altLang="en-US"/>
              <a:t>완전한 잠재력 활용 불가하다고 가정</a:t>
            </a:r>
            <a:endParaRPr lang="en-US" altLang="ko-KR"/>
          </a:p>
          <a:p>
            <a:pPr lvl="2"/>
            <a:r>
              <a:rPr lang="ko-KR" altLang="en-US"/>
              <a:t>시각적 사전 지식</a:t>
            </a:r>
            <a:r>
              <a:rPr lang="en-US" altLang="ko-KR"/>
              <a:t>(Visual prior)</a:t>
            </a:r>
            <a:r>
              <a:rPr lang="ko-KR" altLang="en-US"/>
              <a:t>이 사전 학습된 언어 지식을 가이드</a:t>
            </a:r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endParaRPr lang="en-US" altLang="ko-KR"/>
          </a:p>
          <a:p>
            <a:pPr lvl="2"/>
            <a:r>
              <a:rPr lang="en-US" altLang="ko-KR"/>
              <a:t>Inference</a:t>
            </a:r>
            <a:r>
              <a:rPr lang="ko-KR" altLang="en-US"/>
              <a:t>에서 이미지 특징 벡터와 </a:t>
            </a:r>
            <a:r>
              <a:rPr lang="en-US" altLang="ko-KR"/>
              <a:t>calibrated classifier</a:t>
            </a:r>
            <a:r>
              <a:rPr lang="ko-KR" altLang="en-US"/>
              <a:t>와 코사인 유사도를 계산</a:t>
            </a:r>
            <a:endParaRPr lang="en-US" altLang="ko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5B46DD-2211-22D1-5392-1C2B0E498BD7}"/>
                  </a:ext>
                </a:extLst>
              </p:cNvPr>
              <p:cNvSpPr txBox="1"/>
              <p:nvPr/>
            </p:nvSpPr>
            <p:spPr>
              <a:xfrm>
                <a:off x="2028397" y="4778603"/>
                <a:ext cx="5759226" cy="8013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𝑐𝑎𝑙𝑖𝑏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sSup>
                            <m:sSupPr>
                              <m:ctrl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p>
                          <m:sSub>
                            <m:sSub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l-GR" altLang="ko-KR" sz="2400" i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ko-KR" sz="2400" i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Χ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ko-KR" alt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ko-KR" alt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ko-KR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5B46DD-2211-22D1-5392-1C2B0E498B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97" y="4778603"/>
                <a:ext cx="5759226" cy="8013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>
            <a:extLst>
              <a:ext uri="{FF2B5EF4-FFF2-40B4-BE49-F238E27FC236}">
                <a16:creationId xmlns:a16="http://schemas.microsoft.com/office/drawing/2014/main" id="{12118176-F2EB-5769-DEA0-EF368CE803F6}"/>
              </a:ext>
            </a:extLst>
          </p:cNvPr>
          <p:cNvGrpSpPr/>
          <p:nvPr/>
        </p:nvGrpSpPr>
        <p:grpSpPr>
          <a:xfrm>
            <a:off x="8228187" y="1248844"/>
            <a:ext cx="3534190" cy="2739656"/>
            <a:chOff x="7542343" y="973928"/>
            <a:chExt cx="4100149" cy="3040655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1C249FC-23FD-A08A-331E-BEA7569CB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5419" b="6407"/>
            <a:stretch>
              <a:fillRect/>
            </a:stretch>
          </p:blipFill>
          <p:spPr>
            <a:xfrm>
              <a:off x="7542343" y="973928"/>
              <a:ext cx="4100149" cy="3040655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DE3AF9C3-737C-CDB2-5AC1-B63F256F789C}"/>
                </a:ext>
              </a:extLst>
            </p:cNvPr>
            <p:cNvSpPr/>
            <p:nvPr/>
          </p:nvSpPr>
          <p:spPr>
            <a:xfrm>
              <a:off x="10776856" y="2566487"/>
              <a:ext cx="865635" cy="144809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F24F1C-57E0-EFB6-FAC9-C3F137C972FC}"/>
                  </a:ext>
                </a:extLst>
              </p:cNvPr>
              <p:cNvSpPr txBox="1"/>
              <p:nvPr/>
            </p:nvSpPr>
            <p:spPr>
              <a:xfrm>
                <a:off x="2028397" y="2966794"/>
                <a:ext cx="575922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ko-KR" alt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ko-KR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Sup>
                        <m:sSubSupPr>
                          <m:ctrlPr>
                            <a:rPr lang="ko-KR" alt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ko-KR" alt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ko-KR" alt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24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F24F1C-57E0-EFB6-FAC9-C3F137C97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97" y="2966794"/>
                <a:ext cx="5759226" cy="369332"/>
              </a:xfrm>
              <a:prstGeom prst="rect">
                <a:avLst/>
              </a:prstGeom>
              <a:blipFill>
                <a:blip r:embed="rId5"/>
                <a:stretch>
                  <a:fillRect t="-5000" b="-3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722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AB965-B557-0263-6918-93E7C39F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98C52D9-350E-DA93-2E8C-3BEBC54FB2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67573EC-C98F-CA15-03B8-26989ABAF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Semantic and covariance-enhanced metric</a:t>
            </a:r>
          </a:p>
          <a:p>
            <a:pPr lvl="1"/>
            <a:r>
              <a:rPr lang="en-US" altLang="ko-KR"/>
              <a:t>Isotropic</a:t>
            </a:r>
            <a:r>
              <a:rPr lang="ko-KR" altLang="en-US"/>
              <a:t> </a:t>
            </a:r>
            <a:r>
              <a:rPr lang="en-US" altLang="ko-KR"/>
              <a:t>vs.</a:t>
            </a:r>
            <a:r>
              <a:rPr lang="ko-KR" altLang="en-US"/>
              <a:t> </a:t>
            </a:r>
            <a:r>
              <a:rPr lang="en-US" altLang="ko-KR"/>
              <a:t>Anisotropic</a:t>
            </a:r>
          </a:p>
          <a:p>
            <a:pPr lvl="2"/>
            <a:r>
              <a:rPr lang="en-US" altLang="ko-KR"/>
              <a:t>Isotropic (Cosine / Eulidean): </a:t>
            </a:r>
            <a:r>
              <a:rPr lang="ko-KR" altLang="en-US"/>
              <a:t>중심점으로부터 방향과 거리만 계산하므로</a:t>
            </a:r>
            <a:r>
              <a:rPr lang="en-US" altLang="ko-KR"/>
              <a:t>, </a:t>
            </a:r>
            <a:r>
              <a:rPr lang="ko-KR" altLang="en-US"/>
              <a:t>모든 방향의 </a:t>
            </a:r>
            <a:r>
              <a:rPr lang="en-US" altLang="ko-KR"/>
              <a:t>variance</a:t>
            </a:r>
            <a:r>
              <a:rPr lang="ko-KR" altLang="en-US"/>
              <a:t>를 동일하게 가정</a:t>
            </a:r>
            <a:endParaRPr lang="en-US" altLang="ko-KR"/>
          </a:p>
          <a:p>
            <a:pPr lvl="2"/>
            <a:r>
              <a:rPr lang="en-US" altLang="ko-KR"/>
              <a:t>Visual</a:t>
            </a:r>
            <a:r>
              <a:rPr lang="ko-KR" altLang="en-US"/>
              <a:t> </a:t>
            </a:r>
            <a:r>
              <a:rPr lang="en-US" altLang="ko-KR"/>
              <a:t>feature</a:t>
            </a:r>
            <a:r>
              <a:rPr lang="ko-KR" altLang="en-US"/>
              <a:t>는 조명</a:t>
            </a:r>
            <a:r>
              <a:rPr lang="en-US" altLang="ko-KR"/>
              <a:t>, </a:t>
            </a:r>
            <a:r>
              <a:rPr lang="ko-KR" altLang="en-US"/>
              <a:t>각도</a:t>
            </a:r>
            <a:r>
              <a:rPr lang="en-US" altLang="ko-KR"/>
              <a:t>, </a:t>
            </a:r>
            <a:r>
              <a:rPr lang="ko-KR" altLang="en-US"/>
              <a:t>배경 변화 등으로 인해 특정 축 방향으로 유독 길게 늘어진 타원형 분포를 형성</a:t>
            </a:r>
            <a:endParaRPr lang="en-US" altLang="ko-KR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95BBB3A-775C-68B5-32D7-2347758E1BA3}"/>
              </a:ext>
            </a:extLst>
          </p:cNvPr>
          <p:cNvGrpSpPr/>
          <p:nvPr/>
        </p:nvGrpSpPr>
        <p:grpSpPr>
          <a:xfrm>
            <a:off x="2290081" y="3131414"/>
            <a:ext cx="7611837" cy="3177426"/>
            <a:chOff x="2290081" y="3167390"/>
            <a:chExt cx="7611837" cy="3177426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90BEB49F-5091-E520-73A4-C758F532D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378" t="19903" r="2503" b="12073"/>
            <a:stretch>
              <a:fillRect/>
            </a:stretch>
          </p:blipFill>
          <p:spPr>
            <a:xfrm>
              <a:off x="2290081" y="3429000"/>
              <a:ext cx="7611837" cy="291581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9ABB7F-757E-92F6-6E37-8F225A58E1FE}"/>
                </a:ext>
              </a:extLst>
            </p:cNvPr>
            <p:cNvSpPr txBox="1"/>
            <p:nvPr/>
          </p:nvSpPr>
          <p:spPr>
            <a:xfrm>
              <a:off x="3810566" y="3190717"/>
              <a:ext cx="8547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[Isotropic]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6028CD-40D5-4AE6-D678-63212A75AEA3}"/>
                </a:ext>
              </a:extLst>
            </p:cNvPr>
            <p:cNvSpPr txBox="1"/>
            <p:nvPr/>
          </p:nvSpPr>
          <p:spPr>
            <a:xfrm>
              <a:off x="7679271" y="3167390"/>
              <a:ext cx="10755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[Anisotropic]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81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400E9A-DA5E-72A1-1BD7-D9A106C84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48988"/>
            <a:ext cx="11623832" cy="4851477"/>
          </a:xfrm>
        </p:spPr>
        <p:txBody>
          <a:bodyPr>
            <a:normAutofit fontScale="92500"/>
          </a:bodyPr>
          <a:lstStyle/>
          <a:p>
            <a:pPr>
              <a:lnSpc>
                <a:spcPct val="250000"/>
              </a:lnSpc>
            </a:pPr>
            <a:r>
              <a:rPr lang="en-US" altLang="ko-KR" sz="2400"/>
              <a:t>Introduction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Related</a:t>
            </a:r>
            <a:r>
              <a:rPr lang="ko-KR" altLang="en-US" sz="2400"/>
              <a:t> </a:t>
            </a:r>
            <a:r>
              <a:rPr lang="en-US" altLang="ko-KR" sz="2400"/>
              <a:t>Work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Methodology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Experiments</a:t>
            </a:r>
          </a:p>
          <a:p>
            <a:pPr>
              <a:lnSpc>
                <a:spcPct val="250000"/>
              </a:lnSpc>
            </a:pPr>
            <a:r>
              <a:rPr lang="en-US" altLang="ko-KR" sz="2400"/>
              <a:t>Conclusion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BA0093D-3621-FA22-0E86-CBE1493A0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75F5-B31B-1BC2-4DA0-199A0BA8D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984A61C-D2B2-C4D1-BD99-E2C5AD8085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683D6B2E-B4AB-0629-3A29-1A4DE568F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Semantic and covariance-enhanced metric</a:t>
                </a:r>
              </a:p>
              <a:p>
                <a:pPr lvl="1"/>
                <a:r>
                  <a:rPr lang="ko-KR" altLang="en-US"/>
                  <a:t>공분산 </a:t>
                </a:r>
                <a:r>
                  <a:rPr lang="en-US" altLang="ko-KR"/>
                  <a:t>(Covariance)</a:t>
                </a:r>
              </a:p>
              <a:p>
                <a:pPr lvl="2"/>
                <a:r>
                  <a:rPr lang="ko-KR" altLang="en-US"/>
                  <a:t>두 변수가 함께 변하는 상관관계와 각 방향으로 퍼짐</a:t>
                </a:r>
                <a:r>
                  <a:rPr lang="en-US" altLang="ko-KR"/>
                  <a:t>(variance)</a:t>
                </a:r>
                <a:r>
                  <a:rPr lang="ko-KR" altLang="en-US"/>
                  <a:t> 정도를 수치화</a:t>
                </a:r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1"/>
                <a:r>
                  <a:rPr lang="ko-KR" altLang="en-US"/>
                  <a:t>공분산 행렬 </a:t>
                </a:r>
                <a:r>
                  <a:rPr lang="en-US" altLang="ko-KR"/>
                  <a:t>(Covariance Matrix)</a:t>
                </a:r>
              </a:p>
              <a:p>
                <a:pPr lvl="2"/>
                <a:r>
                  <a:rPr lang="en-US" altLang="ko-KR"/>
                  <a:t>D</a:t>
                </a:r>
                <a:r>
                  <a:rPr lang="ko-KR" altLang="en-US"/>
                  <a:t>차원 특징 공간에서 모든 차원 쌍 간의 공분산과 각 차원의 분산을 나타내는 행렬</a:t>
                </a:r>
                <a:endParaRPr lang="en-US" altLang="ko-KR"/>
              </a:p>
              <a:p>
                <a:pPr lvl="3"/>
                <a:r>
                  <a:rPr lang="ko-KR" altLang="ko-KR"/>
                  <a:t>대각 성분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b="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ko-KR" altLang="en-US" b="0" i="1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  <m:sup>
                        <m:r>
                          <a:rPr lang="ko-KR" alt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ko-KR" altLang="ko-KR"/>
                  <a:t>): 각 차원 자체의 분산(Variance)</a:t>
                </a:r>
              </a:p>
              <a:p>
                <a:pPr lvl="3"/>
                <a:r>
                  <a:rPr lang="ko-KR" altLang="ko-KR"/>
                  <a:t>비대각 성분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b="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ko-KR" altLang="en-US" b="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ko-KR" altLang="ko-KR"/>
                  <a:t>): 서로 다른 차원 간의 공분산(Covariance)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683D6B2E-B4AB-0629-3A29-1A4DE568F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BB84E549-2139-32EB-80A4-C8F494151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087" y="2314203"/>
            <a:ext cx="4428473" cy="1738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861B8D-5565-5D84-A392-A2A06226B944}"/>
                  </a:ext>
                </a:extLst>
              </p:cNvPr>
              <p:cNvSpPr txBox="1"/>
              <p:nvPr/>
            </p:nvSpPr>
            <p:spPr>
              <a:xfrm>
                <a:off x="1154322" y="2472824"/>
                <a:ext cx="5759226" cy="10774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ko-K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𝑜𝑣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)(</m:t>
                          </m:r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861B8D-5565-5D84-A392-A2A06226B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322" y="2472824"/>
                <a:ext cx="5759226" cy="10774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DCF711-E53B-7A7C-2D21-36DE3385BC93}"/>
                  </a:ext>
                </a:extLst>
              </p:cNvPr>
              <p:cNvSpPr txBox="1"/>
              <p:nvPr/>
            </p:nvSpPr>
            <p:spPr>
              <a:xfrm>
                <a:off x="2930248" y="5619063"/>
                <a:ext cx="5759226" cy="8218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l-GR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ko-KR" alt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ko-KR" alt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sSub>
                                  <m:sSubPr>
                                    <m:ctrlPr>
                                      <a:rPr lang="ko-KR" alt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ko-KR" alt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Sup>
                                  <m:sSubSupPr>
                                    <m:ctrlPr>
                                      <a:rPr lang="ko-KR" alt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ko-KR" alt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  <m:sup>
                                    <m:r>
                                      <a:rPr lang="en-US" altLang="ko-KR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DCF711-E53B-7A7C-2D21-36DE3385B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248" y="5619063"/>
                <a:ext cx="5759226" cy="8218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2572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4AF4-519C-0166-BCF1-13E451430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06B2C2C-7DBC-479D-A9B1-F6DA9739C8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01F0168-CB73-2AB0-7F29-30A3DDB25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Semantic and covariance-enhanced metric</a:t>
            </a:r>
          </a:p>
          <a:p>
            <a:pPr lvl="1"/>
            <a:r>
              <a:rPr lang="ko-KR" altLang="en-US"/>
              <a:t>마할라노비스 거리 </a:t>
            </a:r>
            <a:r>
              <a:rPr lang="en-US" altLang="ko-KR"/>
              <a:t>(Mahalanobis Distance)</a:t>
            </a:r>
          </a:p>
          <a:p>
            <a:pPr lvl="2"/>
            <a:r>
              <a:rPr lang="ko-KR" altLang="en-US"/>
              <a:t>공분산 행렬을 사용하여 데이터 공간의 변형을 정규화한 후 계산하는 거리</a:t>
            </a:r>
            <a:endParaRPr lang="en-US" altLang="ko-KR"/>
          </a:p>
          <a:p>
            <a:pPr lvl="3"/>
            <a:r>
              <a:rPr lang="ko-KR" altLang="en-US"/>
              <a:t>주변 데이터와의 맥락을 고려한 상대적인 거리</a:t>
            </a:r>
            <a:endParaRPr lang="en-US" altLang="ko-KR"/>
          </a:p>
          <a:p>
            <a:pPr lvl="2"/>
            <a:endParaRPr lang="en-US" altLang="ko-KR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D9EADD2-7668-1954-85DF-9068DE524E19}"/>
              </a:ext>
            </a:extLst>
          </p:cNvPr>
          <p:cNvGrpSpPr/>
          <p:nvPr/>
        </p:nvGrpSpPr>
        <p:grpSpPr>
          <a:xfrm>
            <a:off x="1172187" y="2926254"/>
            <a:ext cx="4373155" cy="2717872"/>
            <a:chOff x="1182019" y="2954194"/>
            <a:chExt cx="4373155" cy="271787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9662FBB-B73C-A895-5E7C-2B51C5859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2019" y="3215804"/>
              <a:ext cx="4373155" cy="245626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6967EF-FC47-6183-A3C4-F92F49E85A26}"/>
                </a:ext>
              </a:extLst>
            </p:cNvPr>
            <p:cNvSpPr txBox="1"/>
            <p:nvPr/>
          </p:nvSpPr>
          <p:spPr>
            <a:xfrm>
              <a:off x="2653582" y="2954194"/>
              <a:ext cx="143002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유클리드 거리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A740FA9-921F-0024-5EB1-4BBFB6E8C4F4}"/>
              </a:ext>
            </a:extLst>
          </p:cNvPr>
          <p:cNvGrpSpPr/>
          <p:nvPr/>
        </p:nvGrpSpPr>
        <p:grpSpPr>
          <a:xfrm>
            <a:off x="5809679" y="3032852"/>
            <a:ext cx="5881386" cy="2373871"/>
            <a:chOff x="5809679" y="3032852"/>
            <a:chExt cx="5881386" cy="237387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58425A4-D063-E270-8A31-D3B9AF4AB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09679" y="3163657"/>
              <a:ext cx="5881386" cy="224306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44A777-7A64-5B87-39A7-B812B79F77CE}"/>
                </a:ext>
              </a:extLst>
            </p:cNvPr>
            <p:cNvSpPr txBox="1"/>
            <p:nvPr/>
          </p:nvSpPr>
          <p:spPr>
            <a:xfrm>
              <a:off x="7759469" y="3032852"/>
              <a:ext cx="24739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두 벡터가 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(a)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와 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(b)</a:t>
              </a:r>
              <a:r>
                <a:rPr lang="ko-KR" altLang="en-US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에서 같은 거리 일까</a:t>
              </a:r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?]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55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5B4CD-E2BC-1CC8-3264-DDBAA54A4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61CCA10-0E3D-7965-B4BA-E0583A28D7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6B8CD8ED-037C-4F82-59CE-0ABDF22B6D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Semantic and covariance-enhanced metric</a:t>
                </a:r>
              </a:p>
              <a:p>
                <a:pPr lvl="1"/>
                <a:r>
                  <a:rPr lang="ko-KR" altLang="en-US"/>
                  <a:t>마할라노비스 거리 </a:t>
                </a:r>
                <a:r>
                  <a:rPr lang="en-US" altLang="ko-KR"/>
                  <a:t>(Mahalanobis Distance)</a:t>
                </a:r>
              </a:p>
              <a:p>
                <a:pPr lvl="2"/>
                <a:r>
                  <a:rPr lang="ko-KR" altLang="en-US"/>
                  <a:t>유클리드 거리</a:t>
                </a:r>
                <a:endParaRPr lang="en-US" altLang="ko-KR"/>
              </a:p>
              <a:p>
                <a:pPr lvl="3"/>
                <a:r>
                  <a:rPr lang="ko-KR" altLang="en-US"/>
                  <a:t>각 축 방향으로 데이터가 얼마나 퍼져 있는지 반영하지 못함</a:t>
                </a:r>
                <a:endParaRPr lang="en-US" altLang="ko-KR"/>
              </a:p>
              <a:p>
                <a:pPr lvl="3"/>
                <a:r>
                  <a:rPr lang="ko-KR" altLang="en-US"/>
                  <a:t>모든 변수가 동일한 단위와 스케일을 가진다고 가정</a:t>
                </a:r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:endParaRPr lang="en-US" altLang="ko-KR"/>
              </a:p>
              <a:p>
                <a:pPr lvl="2"/>
                <a:r>
                  <a:rPr lang="ko-KR" altLang="en-US"/>
                  <a:t>마할라노비스 거리 </a:t>
                </a:r>
                <a:r>
                  <a:rPr lang="en-US" altLang="ko-KR"/>
                  <a:t>(Mahalanobis Distance)</a:t>
                </a:r>
              </a:p>
              <a:p>
                <a:pPr lvl="3"/>
                <a14:m>
                  <m:oMath xmlns:m="http://schemas.openxmlformats.org/officeDocument/2006/math">
                    <m:sSup>
                      <m:sSupPr>
                        <m:ctrlPr>
                          <a:rPr lang="el-GR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ko-KR" altLang="en-US"/>
                  <a:t>의</a:t>
                </a:r>
                <a:r>
                  <a:rPr lang="en-US" altLang="ko-KR"/>
                  <a:t> </a:t>
                </a:r>
                <a:r>
                  <a:rPr lang="ko-KR" altLang="en-US"/>
                  <a:t>역할</a:t>
                </a:r>
                <a:r>
                  <a:rPr lang="en-US" altLang="ko-KR"/>
                  <a:t>: 1</a:t>
                </a:r>
                <a:r>
                  <a:rPr lang="ko-KR" altLang="en-US"/>
                  <a:t>차원 데이터에서 분산으로 나누어 정규화하는 것처럼</a:t>
                </a:r>
                <a:r>
                  <a:rPr lang="en-US" altLang="ko-KR"/>
                  <a:t>, </a:t>
                </a:r>
                <a:r>
                  <a:rPr lang="ko-KR" altLang="en-US"/>
                  <a:t>고차원 데이터에서 찌그러진 타원형 퍼짐을 역으로 계산하여 데이터 공간을 모든 방향으로 펴주는 역할</a:t>
                </a:r>
                <a:endParaRPr lang="en-US" altLang="ko-KR"/>
              </a:p>
              <a:p>
                <a:pPr lvl="2"/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6B8CD8ED-037C-4F82-59CE-0ABDF22B6D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826758-595C-1EE3-C17A-3802277E39B6}"/>
                  </a:ext>
                </a:extLst>
              </p:cNvPr>
              <p:cNvSpPr txBox="1"/>
              <p:nvPr/>
            </p:nvSpPr>
            <p:spPr>
              <a:xfrm>
                <a:off x="4192178" y="3205381"/>
                <a:ext cx="3807068" cy="447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826758-595C-1EE3-C17A-3802277E3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178" y="3205381"/>
                <a:ext cx="3807068" cy="4472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A5773F-6E77-197B-9FE4-5274C729CFE5}"/>
                  </a:ext>
                </a:extLst>
              </p:cNvPr>
              <p:cNvSpPr txBox="1"/>
              <p:nvPr/>
            </p:nvSpPr>
            <p:spPr>
              <a:xfrm>
                <a:off x="4192178" y="5608221"/>
                <a:ext cx="4340804" cy="447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p>
                          <m:sSup>
                            <m:sSupPr>
                              <m:ctrl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A5773F-6E77-197B-9FE4-5274C729C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178" y="5608221"/>
                <a:ext cx="4340804" cy="4472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5F1B1599-1E5F-4D08-DF63-45992254B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3033" y="4929917"/>
            <a:ext cx="3015716" cy="180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35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CFE23-7275-ECA1-5E9F-0499B9309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767FA87-D55C-AA40-FC6B-7D37A30D2D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8D10B300-E3C5-107F-DFCC-E956A10133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Semantic and covariance-enhanced metric</a:t>
                </a:r>
              </a:p>
              <a:p>
                <a:pPr lvl="1"/>
                <a:r>
                  <a:rPr lang="en-US" altLang="ko-KR"/>
                  <a:t>Modeling</a:t>
                </a:r>
                <a:r>
                  <a:rPr lang="ko-KR" altLang="en-US"/>
                  <a:t> </a:t>
                </a:r>
                <a:r>
                  <a:rPr lang="en-US" altLang="ko-KR"/>
                  <a:t>global</a:t>
                </a:r>
                <a:r>
                  <a:rPr lang="ko-KR" altLang="en-US"/>
                  <a:t> </a:t>
                </a:r>
                <a:r>
                  <a:rPr lang="en-US" altLang="ko-KR"/>
                  <a:t>covariance</a:t>
                </a:r>
              </a:p>
              <a:p>
                <a:pPr lvl="2"/>
                <a:r>
                  <a:rPr lang="ko-KR" altLang="en-US"/>
                  <a:t>공분산 행렬에 항등 행렬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ko-KR" altLang="en-US"/>
                  <a:t>를 통한 정규화 적용</a:t>
                </a:r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r>
                  <a:rPr lang="en-US" altLang="ko-KR"/>
                  <a:t>Continuously evolving shared covariance matrix (</a:t>
                </a:r>
                <a:r>
                  <a:rPr lang="ko-KR" altLang="en-US"/>
                  <a:t>클래스 개수 비율만큼 가중 평균</a:t>
                </a:r>
                <a:r>
                  <a:rPr lang="en-US" altLang="ko-KR"/>
                  <a:t>)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:r>
                  <a:rPr lang="ko-KR" altLang="en-US"/>
                  <a:t>테스트 샘플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ko-KR" altLang="en-US"/>
                  <a:t>에 대한 최종 </a:t>
                </a:r>
                <a:r>
                  <a:rPr lang="en-US" altLang="ko-KR"/>
                  <a:t>socre</a:t>
                </a:r>
              </a:p>
              <a:p>
                <a:pPr lvl="2"/>
                <a:endParaRPr lang="en-US" altLang="ko-KR"/>
              </a:p>
              <a:p>
                <a:pPr lvl="2"/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8D10B300-E3C5-107F-DFCC-E956A10133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0C5452-8759-37CA-D6FF-2F3A849B625A}"/>
                  </a:ext>
                </a:extLst>
              </p:cNvPr>
              <p:cNvSpPr txBox="1"/>
              <p:nvPr/>
            </p:nvSpPr>
            <p:spPr>
              <a:xfrm>
                <a:off x="2865135" y="2482016"/>
                <a:ext cx="5759226" cy="6323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l-GR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𝑡𝑟</m:t>
                      </m:r>
                      <m:d>
                        <m:dPr>
                          <m:ctrlPr>
                            <a:rPr lang="el-GR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0C5452-8759-37CA-D6FF-2F3A849B6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135" y="2482016"/>
                <a:ext cx="5759226" cy="6323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3078D49-ACF2-FC3A-61BB-8CDF64A476CD}"/>
                  </a:ext>
                </a:extLst>
              </p:cNvPr>
              <p:cNvSpPr txBox="1"/>
              <p:nvPr/>
            </p:nvSpPr>
            <p:spPr>
              <a:xfrm>
                <a:off x="2865135" y="3911012"/>
                <a:ext cx="5759226" cy="777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l-GR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sSubSup>
                        <m:sSubSupPr>
                          <m:ctrlPr>
                            <a:rPr lang="el-GR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l-GR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altLang="ko-K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(1−</m:t>
                      </m:r>
                      <m:f>
                        <m:fPr>
                          <m:ctrlP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l-GR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l-GR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p>
                          <m:r>
                            <a:rPr lang="en-US" altLang="ko-K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3078D49-ACF2-FC3A-61BB-8CDF64A47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135" y="3911012"/>
                <a:ext cx="5759226" cy="777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514589-CF3F-9FF8-422D-FAF828719022}"/>
                  </a:ext>
                </a:extLst>
              </p:cNvPr>
              <p:cNvSpPr txBox="1"/>
              <p:nvPr/>
            </p:nvSpPr>
            <p:spPr>
              <a:xfrm>
                <a:off x="2474647" y="5676917"/>
                <a:ext cx="6540201" cy="6938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𝑐𝑜𝑣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ko-KR" alt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ko-KR" alt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ko-KR" alt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⊺</m:t>
                          </m:r>
                        </m:sup>
                      </m:sSup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l-GR" altLang="ko-K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ko-K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514589-CF3F-9FF8-422D-FAF828719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647" y="5676917"/>
                <a:ext cx="6540201" cy="6938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033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E592F-B0B3-31D1-4E94-06C23135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7F5DB5B-6CA2-3E12-72C9-69BDB5C1FB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AB3EACDD-D002-F963-8DAF-CBF9B75CCF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Semantic and covariance-enhanced metric</a:t>
                </a:r>
              </a:p>
              <a:p>
                <a:pPr lvl="1"/>
                <a:r>
                  <a:rPr lang="en-US" altLang="ko-KR"/>
                  <a:t>Cross-modal category nearest neighbor metric</a:t>
                </a:r>
              </a:p>
              <a:p>
                <a:pPr lvl="2"/>
                <a:r>
                  <a:rPr lang="ko-KR" altLang="en-US"/>
                  <a:t>적은 </a:t>
                </a:r>
                <a:r>
                  <a:rPr lang="en-US" altLang="ko-KR"/>
                  <a:t>novel</a:t>
                </a:r>
                <a:r>
                  <a:rPr lang="ko-KR" altLang="en-US"/>
                  <a:t> </a:t>
                </a:r>
                <a:r>
                  <a:rPr lang="en-US" altLang="ko-KR"/>
                  <a:t>class</a:t>
                </a:r>
                <a:r>
                  <a:rPr lang="ko-KR" altLang="en-US"/>
                  <a:t>의 샘플만으로 공분산 행렬을 계산하는 것이 불가능</a:t>
                </a:r>
                <a:endParaRPr lang="en-US" altLang="ko-KR"/>
              </a:p>
              <a:p>
                <a:pPr lvl="2"/>
                <a:r>
                  <a:rPr lang="en-US" altLang="ko-KR"/>
                  <a:t>LLM</a:t>
                </a:r>
                <a:r>
                  <a:rPr lang="ko-KR" altLang="en-US"/>
                  <a:t>이 생성한 </a:t>
                </a:r>
                <a:r>
                  <a:rPr lang="en-US" altLang="ko-KR"/>
                  <a:t>description</a:t>
                </a:r>
                <a:r>
                  <a:rPr lang="ko-KR" altLang="en-US"/>
                  <a:t>을 효과적으로 활용</a:t>
                </a: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ko-KR"/>
                  <a:t>: </a:t>
                </a:r>
                <a:r>
                  <a:rPr lang="ko-KR" altLang="en-US"/>
                  <a:t>정규화된 텍스트 임베딩</a:t>
                </a:r>
                <a:endParaRPr lang="en-US" altLang="ko-KR"/>
              </a:p>
              <a:p>
                <a:pPr lvl="3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altLang="ko-KR"/>
                  <a:t>: </a:t>
                </a:r>
                <a:r>
                  <a:rPr lang="ko-KR" altLang="en-US"/>
                  <a:t>정규화된 이미지 임베딩</a:t>
                </a:r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:endParaRPr lang="en-US" altLang="ko-KR"/>
              </a:p>
              <a:p>
                <a:pPr lvl="3"/>
                <a:endParaRPr lang="en-US" altLang="ko-KR"/>
              </a:p>
              <a:p>
                <a:pPr lvl="2"/>
                <a:endParaRPr lang="en-US" altLang="ko-KR"/>
              </a:p>
              <a:p>
                <a:pPr lvl="2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𝑛𝑛</m:t>
                        </m:r>
                      </m:sup>
                    </m:sSubSup>
                  </m:oMath>
                </a14:m>
                <a:r>
                  <a:rPr lang="ko-KR" altLang="en-US"/>
                  <a:t>는 </a:t>
                </a:r>
                <a:r>
                  <a:rPr lang="en-US" altLang="ko-KR"/>
                  <a:t>Novel class </a:t>
                </a:r>
                <a:r>
                  <a:rPr lang="ko-KR" altLang="en-US"/>
                  <a:t>예측에 활용</a:t>
                </a:r>
                <a:endParaRPr lang="en-US" altLang="ko-KR"/>
              </a:p>
              <a:p>
                <a:pPr lvl="3"/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AB3EACDD-D002-F963-8DAF-CBF9B75CCF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그룹 8">
            <a:extLst>
              <a:ext uri="{FF2B5EF4-FFF2-40B4-BE49-F238E27FC236}">
                <a16:creationId xmlns:a16="http://schemas.microsoft.com/office/drawing/2014/main" id="{C5167287-27BF-62CF-C08C-981F086C630D}"/>
              </a:ext>
            </a:extLst>
          </p:cNvPr>
          <p:cNvGrpSpPr/>
          <p:nvPr/>
        </p:nvGrpSpPr>
        <p:grpSpPr>
          <a:xfrm>
            <a:off x="6402949" y="2875747"/>
            <a:ext cx="4661001" cy="2004079"/>
            <a:chOff x="7197213" y="1099539"/>
            <a:chExt cx="4661001" cy="2004079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664B8107-0006-1B45-BEA2-48F277C88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97213" y="1099539"/>
              <a:ext cx="4661001" cy="2004079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C69417A-3921-93A0-B938-49928AE628E7}"/>
                </a:ext>
              </a:extLst>
            </p:cNvPr>
            <p:cNvSpPr/>
            <p:nvPr/>
          </p:nvSpPr>
          <p:spPr>
            <a:xfrm>
              <a:off x="8318090" y="2379407"/>
              <a:ext cx="884903" cy="71437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DADB8F-6F88-A50D-FF35-54E0CEA1D7CE}"/>
                  </a:ext>
                </a:extLst>
              </p:cNvPr>
              <p:cNvSpPr txBox="1"/>
              <p:nvPr/>
            </p:nvSpPr>
            <p:spPr>
              <a:xfrm>
                <a:off x="1316480" y="3606527"/>
                <a:ext cx="3939784" cy="542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𝑛𝑛</m:t>
                          </m:r>
                        </m:sup>
                      </m:sSub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sz="2400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lim>
                          </m:limLow>
                        </m:fName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⊺</m:t>
                              </m:r>
                            </m:sup>
                          </m:sSub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DADB8F-6F88-A50D-FF35-54E0CEA1D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480" y="3606527"/>
                <a:ext cx="3939784" cy="5425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797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6B1C1-0B9A-30CE-63F2-9F85EB05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1246A5E-CF16-B2C9-46A9-73C70C8457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Method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389383E9-52CB-CB67-7477-CF412231F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Semantic and covariance-enhanced metric</a:t>
            </a:r>
          </a:p>
          <a:p>
            <a:pPr lvl="1"/>
            <a:r>
              <a:rPr lang="en-US" altLang="ko-KR"/>
              <a:t>Inference score reorganization strategy</a:t>
            </a:r>
          </a:p>
          <a:p>
            <a:pPr lvl="2"/>
            <a:r>
              <a:rPr lang="en-US" altLang="ko-KR"/>
              <a:t>Novel</a:t>
            </a:r>
            <a:r>
              <a:rPr lang="ko-KR" altLang="en-US"/>
              <a:t> </a:t>
            </a:r>
            <a:r>
              <a:rPr lang="en-US" altLang="ko-KR"/>
              <a:t>class</a:t>
            </a:r>
            <a:r>
              <a:rPr lang="ko-KR" altLang="en-US"/>
              <a:t>에는 공분산 행렬 활용이 제한되기 때문에 </a:t>
            </a:r>
            <a:r>
              <a:rPr lang="en-US" altLang="ko-KR"/>
              <a:t>base class</a:t>
            </a:r>
            <a:r>
              <a:rPr lang="ko-KR" altLang="en-US"/>
              <a:t>와 </a:t>
            </a:r>
            <a:r>
              <a:rPr lang="en-US" altLang="ko-KR"/>
              <a:t>novel class</a:t>
            </a:r>
            <a:r>
              <a:rPr lang="ko-KR" altLang="en-US"/>
              <a:t>를 구분하여 분류</a:t>
            </a:r>
            <a:endParaRPr lang="en-US" altLang="ko-KR"/>
          </a:p>
          <a:p>
            <a:pPr lvl="3"/>
            <a:r>
              <a:rPr lang="en-US" altLang="ko-KR"/>
              <a:t>Base class: mahalanobis distance</a:t>
            </a:r>
            <a:r>
              <a:rPr lang="ko-KR" altLang="en-US"/>
              <a:t>의 가중 합</a:t>
            </a:r>
            <a:endParaRPr lang="en-US" altLang="ko-KR"/>
          </a:p>
          <a:p>
            <a:pPr lvl="3"/>
            <a:r>
              <a:rPr lang="en-US" altLang="ko-KR"/>
              <a:t>Novel class:</a:t>
            </a:r>
            <a:r>
              <a:rPr lang="ko-KR" altLang="en-US"/>
              <a:t> </a:t>
            </a:r>
            <a:r>
              <a:rPr lang="en-US" altLang="ko-KR"/>
              <a:t>cross-modal nearest neighbor metrix</a:t>
            </a:r>
          </a:p>
          <a:p>
            <a:pPr lvl="2"/>
            <a:endParaRPr lang="en-US" altLang="ko-K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159362-6EA6-F235-4AF7-4DAC3F9F3D3E}"/>
                  </a:ext>
                </a:extLst>
              </p:cNvPr>
              <p:cNvSpPr txBox="1"/>
              <p:nvPr/>
            </p:nvSpPr>
            <p:spPr>
              <a:xfrm>
                <a:off x="856933" y="3602125"/>
                <a:ext cx="5650597" cy="9592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ko-KR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sSubSup>
                                <m:sSub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𝑐𝑎𝑙𝑖𝑏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sSubSup>
                                <m:sSub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𝑐𝑜𝑣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sSubSup>
                                <m:sSub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𝑐𝑎𝑙𝑖𝑏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ko-KR" altLang="en-US" sz="24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sSubSup>
                                <m:sSub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𝑛𝑛</m:t>
                                  </m:r>
                                </m:sup>
                              </m:sSub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ko-KR" altLang="en-US" sz="2400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159362-6EA6-F235-4AF7-4DAC3F9F3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33" y="3602125"/>
                <a:ext cx="5650597" cy="9592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>
            <a:extLst>
              <a:ext uri="{FF2B5EF4-FFF2-40B4-BE49-F238E27FC236}">
                <a16:creationId xmlns:a16="http://schemas.microsoft.com/office/drawing/2014/main" id="{CFACB966-416C-6F3F-3F56-49739D022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2439" y="3034442"/>
            <a:ext cx="4871533" cy="209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8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9B4EF-EA07-71BC-7805-500C1EEC3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665455F-F934-32F9-C6EF-B668E94437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AA910B71-83B9-AB1D-D461-DC9E4EDC1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Experimental settings</a:t>
            </a:r>
          </a:p>
          <a:p>
            <a:pPr lvl="1"/>
            <a:r>
              <a:rPr lang="en-US" altLang="ko-KR"/>
              <a:t>Datasets</a:t>
            </a:r>
          </a:p>
          <a:p>
            <a:pPr lvl="2"/>
            <a:r>
              <a:rPr lang="en-US" altLang="ko-KR"/>
              <a:t>CIFAR100, miniImageNet</a:t>
            </a:r>
          </a:p>
          <a:p>
            <a:pPr lvl="3"/>
            <a:r>
              <a:rPr lang="en-US" altLang="ko-KR"/>
              <a:t>60 base classes, 40 novel classes</a:t>
            </a:r>
          </a:p>
          <a:p>
            <a:pPr lvl="3"/>
            <a:r>
              <a:rPr lang="en-US" altLang="ko-KR"/>
              <a:t>8 Incremental session, 5-way 5-shot</a:t>
            </a:r>
          </a:p>
          <a:p>
            <a:pPr lvl="3"/>
            <a:endParaRPr lang="en-US" altLang="ko-KR"/>
          </a:p>
          <a:p>
            <a:pPr lvl="2"/>
            <a:r>
              <a:rPr lang="en-US" altLang="ko-KR"/>
              <a:t>CUB200-2011</a:t>
            </a:r>
          </a:p>
          <a:p>
            <a:pPr lvl="3"/>
            <a:r>
              <a:rPr lang="en-US" altLang="ko-KR"/>
              <a:t>100 base classes, 100 novel classes</a:t>
            </a:r>
          </a:p>
          <a:p>
            <a:pPr lvl="3"/>
            <a:r>
              <a:rPr lang="en-US" altLang="ko-KR"/>
              <a:t>10 Incremental session, 10-way 5-shot</a:t>
            </a:r>
          </a:p>
        </p:txBody>
      </p:sp>
    </p:spTree>
    <p:extLst>
      <p:ext uri="{BB962C8B-B14F-4D97-AF65-F5344CB8AC3E}">
        <p14:creationId xmlns:p14="http://schemas.microsoft.com/office/powerpoint/2010/main" val="1534824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B4AF-A0BC-3BB0-A053-C10EC6552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55022EC-BC7C-7715-A387-6D67BA9DF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1FF467EC-764B-5DB1-311C-C0EA9CF7C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Comparison results</a:t>
            </a:r>
          </a:p>
          <a:p>
            <a:pPr lvl="1"/>
            <a:r>
              <a:rPr lang="en-US" altLang="ko-KR"/>
              <a:t>FSCIL training-free </a:t>
            </a:r>
            <a:r>
              <a:rPr lang="ko-KR" altLang="en-US"/>
              <a:t>방법론과 성능 비교</a:t>
            </a:r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B603AB-CC8F-ADAE-C219-749A388E3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213" y="1870520"/>
            <a:ext cx="8602824" cy="470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54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BD64-5F6F-FFA9-AD8D-6F19FA62D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9BCE853-18EF-CB94-4B17-B378B37BBD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8295C695-B455-9E77-3976-C408821B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Investigation of bi-level calibrated classifier</a:t>
            </a:r>
          </a:p>
          <a:p>
            <a:pPr lvl="1"/>
            <a:r>
              <a:rPr lang="en-US" altLang="ko-KR"/>
              <a:t>Prediction confidence </a:t>
            </a:r>
            <a:r>
              <a:rPr lang="ko-KR" altLang="en-US"/>
              <a:t>향상</a:t>
            </a:r>
            <a:endParaRPr lang="en-US" altLang="ko-KR"/>
          </a:p>
          <a:p>
            <a:pPr lvl="2"/>
            <a:r>
              <a:rPr lang="ko-KR" altLang="en-US"/>
              <a:t>마지막 세션의 </a:t>
            </a:r>
            <a:r>
              <a:rPr lang="en-US" altLang="ko-KR"/>
              <a:t>classifier</a:t>
            </a:r>
            <a:r>
              <a:rPr lang="ko-KR" altLang="en-US"/>
              <a:t>에서 </a:t>
            </a:r>
            <a:r>
              <a:rPr lang="en-US" altLang="ko-KR"/>
              <a:t>uncertainty </a:t>
            </a:r>
            <a:r>
              <a:rPr lang="ko-KR" altLang="en-US"/>
              <a:t>측정</a:t>
            </a:r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39E071F-A3E5-7F2C-5937-3CC7AA44B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31" y="2388637"/>
            <a:ext cx="6675387" cy="32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51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6979A-F5E3-DB1A-D457-B0C1529E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904B321-2965-FEE7-CEC0-731B325766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89E18656-07F1-F9AB-44CE-9882E530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Investigation of bi-level calibrated classifier</a:t>
            </a:r>
          </a:p>
          <a:p>
            <a:pPr lvl="1"/>
            <a:r>
              <a:rPr lang="en-US" altLang="ko-KR"/>
              <a:t>Modality</a:t>
            </a:r>
            <a:r>
              <a:rPr lang="ko-KR" altLang="en-US"/>
              <a:t> </a:t>
            </a:r>
            <a:r>
              <a:rPr lang="en-US" altLang="ko-KR"/>
              <a:t>bias</a:t>
            </a:r>
            <a:r>
              <a:rPr lang="ko-KR" altLang="en-US"/>
              <a:t> 완화</a:t>
            </a:r>
            <a:endParaRPr lang="en-US" altLang="ko-KR"/>
          </a:p>
          <a:p>
            <a:pPr lvl="2"/>
            <a:r>
              <a:rPr lang="en-US" altLang="ko-KR"/>
              <a:t>Uni-modal</a:t>
            </a:r>
            <a:r>
              <a:rPr lang="ko-KR" altLang="en-US"/>
              <a:t> </a:t>
            </a:r>
            <a:r>
              <a:rPr lang="en-US" altLang="ko-KR"/>
              <a:t>classifier</a:t>
            </a:r>
            <a:r>
              <a:rPr lang="ko-KR" altLang="en-US"/>
              <a:t>가 실패하는 사례에서도 정확한 예측 유지</a:t>
            </a:r>
            <a:endParaRPr lang="en-US" altLang="ko-KR"/>
          </a:p>
          <a:p>
            <a:pPr lvl="2"/>
            <a:r>
              <a:rPr lang="ko-KR" altLang="en-US"/>
              <a:t>매우 드문 경우에 두 </a:t>
            </a:r>
            <a:r>
              <a:rPr lang="en-US" altLang="ko-KR"/>
              <a:t>uni-modal classifier</a:t>
            </a:r>
            <a:r>
              <a:rPr lang="ko-KR" altLang="en-US"/>
              <a:t>가 잘못 분류한 샘플을 성공적으로 분류</a:t>
            </a:r>
            <a:endParaRPr lang="en-US" altLang="ko-KR"/>
          </a:p>
          <a:p>
            <a:pPr lvl="2"/>
            <a:r>
              <a:rPr lang="en-US" altLang="ko-KR"/>
              <a:t>Bi-level calibrated classifier</a:t>
            </a:r>
            <a:r>
              <a:rPr lang="ko-KR" altLang="en-US"/>
              <a:t>가 더 정확하고 편향 없는 예측 생성</a:t>
            </a:r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7CF9377-F63E-0E74-A48E-86BD1D21D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152" y="2997823"/>
            <a:ext cx="857369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9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099736-A0A4-BCD7-C786-F85B08135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019B212D-7BCE-BA6A-AE69-D60946628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Few-shot Class-Incremental Learning (FSCIL)</a:t>
            </a:r>
          </a:p>
          <a:p>
            <a:pPr lvl="1"/>
            <a:r>
              <a:rPr lang="ko-KR" altLang="en-US"/>
              <a:t>모델이 여러 세션을 걸쳐 새로운 데이터나 클래스를 학습</a:t>
            </a:r>
            <a:endParaRPr lang="en-US" altLang="ko-KR"/>
          </a:p>
          <a:p>
            <a:pPr lvl="2"/>
            <a:r>
              <a:rPr lang="en-US" altLang="ko-KR"/>
              <a:t>Base Session: </a:t>
            </a:r>
            <a:r>
              <a:rPr lang="ko-KR" altLang="en-US"/>
              <a:t>가장 많은 양의 데이터와 클래스를 학습</a:t>
            </a:r>
            <a:endParaRPr lang="en-US" altLang="ko-KR"/>
          </a:p>
          <a:p>
            <a:pPr lvl="2"/>
            <a:r>
              <a:rPr lang="en-US" altLang="ko-KR"/>
              <a:t>Incremental</a:t>
            </a:r>
            <a:r>
              <a:rPr lang="ko-KR" altLang="en-US"/>
              <a:t> </a:t>
            </a:r>
            <a:r>
              <a:rPr lang="en-US" altLang="ko-KR"/>
              <a:t>Session:</a:t>
            </a:r>
            <a:r>
              <a:rPr lang="ko-KR" altLang="en-US"/>
              <a:t> 새로운 클래스가 적은 양의 데이터</a:t>
            </a:r>
            <a:r>
              <a:rPr lang="en-US" altLang="ko-KR"/>
              <a:t>(Few-shot)</a:t>
            </a:r>
            <a:r>
              <a:rPr lang="ko-KR" altLang="en-US"/>
              <a:t>로 입력</a:t>
            </a:r>
            <a:endParaRPr lang="en-US" altLang="ko-KR"/>
          </a:p>
          <a:p>
            <a:pPr lvl="2"/>
            <a:endParaRPr lang="en-US" altLang="ko-KR"/>
          </a:p>
          <a:p>
            <a:pPr lvl="1"/>
            <a:endParaRPr lang="en-US" altLang="ko-KR"/>
          </a:p>
          <a:p>
            <a:pPr lvl="1"/>
            <a:endParaRPr lang="en-US" altLang="ko-KR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B74D050-BACC-3233-EA6F-60213AE2C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181" y="2628042"/>
            <a:ext cx="4579637" cy="370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14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FAC07-02C1-61F0-B6E6-BC26742BA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D7BEDCA-9611-3B95-9BE2-A340CCD30D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C9473E8-A4B8-A6F3-A0CD-8EBF78E01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Ablation</a:t>
            </a:r>
            <a:r>
              <a:rPr lang="ko-KR" altLang="en-US"/>
              <a:t> </a:t>
            </a:r>
            <a:r>
              <a:rPr lang="en-US" altLang="ko-KR"/>
              <a:t>study</a:t>
            </a:r>
          </a:p>
          <a:p>
            <a:pPr lvl="1"/>
            <a:r>
              <a:rPr lang="en-US" altLang="ko-KR"/>
              <a:t>Bi-level calibration framework</a:t>
            </a:r>
          </a:p>
          <a:p>
            <a:pPr lvl="2"/>
            <a:r>
              <a:rPr lang="en-US" altLang="ko-KR"/>
              <a:t>Inter-modality calibration</a:t>
            </a:r>
            <a:r>
              <a:rPr lang="ko-KR" altLang="en-US"/>
              <a:t>의 </a:t>
            </a:r>
            <a:r>
              <a:rPr lang="en-US" altLang="ko-KR"/>
              <a:t>fusion </a:t>
            </a:r>
            <a:r>
              <a:rPr lang="ko-KR" altLang="en-US"/>
              <a:t>효과로 </a:t>
            </a:r>
            <a:r>
              <a:rPr lang="en-US" altLang="ko-KR"/>
              <a:t>modality bias </a:t>
            </a:r>
            <a:r>
              <a:rPr lang="ko-KR" altLang="en-US"/>
              <a:t>해결</a:t>
            </a:r>
            <a:endParaRPr lang="en-US" altLang="ko-KR"/>
          </a:p>
          <a:p>
            <a:pPr lvl="2"/>
            <a:r>
              <a:rPr lang="en-US" altLang="ko-KR"/>
              <a:t>Intra-/Inter-modality calibration</a:t>
            </a:r>
            <a:r>
              <a:rPr lang="ko-KR" altLang="en-US"/>
              <a:t>은 </a:t>
            </a:r>
            <a:r>
              <a:rPr lang="en-US" altLang="ko-KR"/>
              <a:t>forgetting</a:t>
            </a:r>
            <a:r>
              <a:rPr lang="ko-KR" altLang="en-US"/>
              <a:t>을 최소화하여 두 모달리티 </a:t>
            </a:r>
            <a:r>
              <a:rPr lang="en-US" altLang="ko-KR"/>
              <a:t>knowledge </a:t>
            </a:r>
            <a:r>
              <a:rPr lang="ko-KR" altLang="en-US"/>
              <a:t>통합</a:t>
            </a:r>
            <a:endParaRPr lang="en-US" altLang="ko-KR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32A543C-77EF-BA1F-90D7-FA98F24C3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96" y="2793028"/>
            <a:ext cx="10944808" cy="223585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9DB458F-FD48-D295-054C-2E2DC55D7189}"/>
              </a:ext>
            </a:extLst>
          </p:cNvPr>
          <p:cNvSpPr/>
          <p:nvPr/>
        </p:nvSpPr>
        <p:spPr>
          <a:xfrm>
            <a:off x="662472" y="3508310"/>
            <a:ext cx="10868608" cy="95172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038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7B63E-12AA-B156-865F-2F457BF80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2C358C0-D8BE-A6EA-686B-1E32D9957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F3BD1C7-0D14-EFB8-63DA-B67707312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Ablation</a:t>
            </a:r>
            <a:r>
              <a:rPr lang="ko-KR" altLang="en-US"/>
              <a:t> </a:t>
            </a:r>
            <a:r>
              <a:rPr lang="en-US" altLang="ko-KR"/>
              <a:t>study</a:t>
            </a:r>
          </a:p>
          <a:p>
            <a:pPr lvl="1"/>
            <a:r>
              <a:rPr lang="en-US" altLang="ko-KR"/>
              <a:t>Semantic and covariance-enhanced metric</a:t>
            </a:r>
          </a:p>
          <a:p>
            <a:pPr lvl="2"/>
            <a:r>
              <a:rPr lang="en-US" altLang="ko-KR"/>
              <a:t>MGC: </a:t>
            </a:r>
            <a:r>
              <a:rPr lang="en-US" altLang="ko-KR" b="1"/>
              <a:t>M</a:t>
            </a:r>
            <a:r>
              <a:rPr lang="en-US" altLang="ko-KR"/>
              <a:t>odeling </a:t>
            </a:r>
            <a:r>
              <a:rPr lang="en-US" altLang="ko-KR" b="1"/>
              <a:t>G</a:t>
            </a:r>
            <a:r>
              <a:rPr lang="en-US" altLang="ko-KR"/>
              <a:t>lobal </a:t>
            </a:r>
            <a:r>
              <a:rPr lang="en-US" altLang="ko-KR" b="1"/>
              <a:t>C</a:t>
            </a:r>
            <a:r>
              <a:rPr lang="en-US" altLang="ko-KR"/>
              <a:t>ovariance</a:t>
            </a:r>
          </a:p>
          <a:p>
            <a:pPr lvl="2"/>
            <a:r>
              <a:rPr lang="en-US" altLang="ko-KR"/>
              <a:t>CMNN: </a:t>
            </a:r>
            <a:r>
              <a:rPr lang="en-US" altLang="ko-KR" b="1"/>
              <a:t>C</a:t>
            </a:r>
            <a:r>
              <a:rPr lang="en-US" altLang="ko-KR"/>
              <a:t>ross-</a:t>
            </a:r>
            <a:r>
              <a:rPr lang="en-US" altLang="ko-KR" b="1"/>
              <a:t>m</a:t>
            </a:r>
            <a:r>
              <a:rPr lang="en-US" altLang="ko-KR"/>
              <a:t>odal category </a:t>
            </a:r>
            <a:r>
              <a:rPr lang="en-US" altLang="ko-KR" b="1"/>
              <a:t>N</a:t>
            </a:r>
            <a:r>
              <a:rPr lang="en-US" altLang="ko-KR"/>
              <a:t>earest </a:t>
            </a:r>
            <a:r>
              <a:rPr lang="en-US" altLang="ko-KR" b="1"/>
              <a:t>N</a:t>
            </a:r>
            <a:r>
              <a:rPr lang="en-US" altLang="ko-KR"/>
              <a:t>eighbor metric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E0FB571-7B7F-DD16-ADA8-456668E49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279" y="2703089"/>
            <a:ext cx="9151441" cy="302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89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B498A-7D85-EDDD-799C-7580A5D37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041F56A-1573-9F6E-189E-876C5CF312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59A2FE0-1E13-ADE5-44BC-2B5ECC125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Futher analysis</a:t>
            </a:r>
          </a:p>
          <a:p>
            <a:pPr lvl="1"/>
            <a:r>
              <a:rPr lang="en-US" altLang="ko-KR"/>
              <a:t>Comparison with training-required methods</a:t>
            </a:r>
          </a:p>
          <a:p>
            <a:pPr lvl="2"/>
            <a:r>
              <a:rPr lang="en-US" altLang="ko-KR"/>
              <a:t>Training-based</a:t>
            </a:r>
            <a:r>
              <a:rPr lang="ko-KR" altLang="en-US"/>
              <a:t> </a:t>
            </a:r>
            <a:r>
              <a:rPr lang="en-US" altLang="ko-KR"/>
              <a:t>method</a:t>
            </a:r>
            <a:r>
              <a:rPr lang="ko-KR" altLang="en-US"/>
              <a:t>와 비교해도 </a:t>
            </a:r>
            <a:r>
              <a:rPr lang="en-US" altLang="ko-KR"/>
              <a:t>comparable or superior performance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D61DAEB-0101-79B3-D4C4-CC598963E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678" y="2531518"/>
            <a:ext cx="8916644" cy="249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8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70D84-BD45-AB8B-E903-0C12D92A1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716AC20-00CB-41B7-4C24-1BB192C6E0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C910205B-5F28-1221-F9AB-E42054DA2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Futher analysis</a:t>
            </a:r>
          </a:p>
          <a:p>
            <a:pPr lvl="1"/>
            <a:r>
              <a:rPr lang="en-US" altLang="ko-KR"/>
              <a:t>Visualization of Feature Space</a:t>
            </a:r>
          </a:p>
          <a:p>
            <a:pPr lvl="2"/>
            <a:r>
              <a:rPr lang="en-US" altLang="ko-KR"/>
              <a:t>Modality</a:t>
            </a:r>
            <a:r>
              <a:rPr lang="ko-KR" altLang="en-US"/>
              <a:t> </a:t>
            </a:r>
            <a:r>
              <a:rPr lang="en-US" altLang="ko-KR"/>
              <a:t>gap:</a:t>
            </a:r>
            <a:r>
              <a:rPr lang="ko-KR" altLang="en-US"/>
              <a:t> 시각적 특징과 텍스트 특징은 정반대에 위치</a:t>
            </a:r>
            <a:endParaRPr lang="en-US" altLang="ko-KR"/>
          </a:p>
          <a:p>
            <a:pPr lvl="2"/>
            <a:r>
              <a:rPr lang="ko-KR" altLang="en-US"/>
              <a:t>시각 특징은 유사한 표현을 공유 ↔ 텍스트는 명확하게 구별 가능 </a:t>
            </a:r>
            <a:r>
              <a:rPr lang="en-US" altLang="ko-KR"/>
              <a:t>(</a:t>
            </a:r>
            <a:r>
              <a:rPr lang="ko-KR" altLang="en-US"/>
              <a:t>보라색 점선 타원</a:t>
            </a:r>
            <a:r>
              <a:rPr lang="en-US" altLang="ko-KR"/>
              <a:t>)</a:t>
            </a:r>
          </a:p>
          <a:p>
            <a:pPr lvl="2"/>
            <a:r>
              <a:rPr lang="en-US" altLang="ko-KR"/>
              <a:t>Modality calibration</a:t>
            </a:r>
            <a:r>
              <a:rPr lang="ko-KR" altLang="en-US"/>
              <a:t>을 거치면 시각 모달리티 방향으로 이동 → </a:t>
            </a:r>
            <a:r>
              <a:rPr lang="en-US" altLang="ko-KR"/>
              <a:t>modality bias </a:t>
            </a:r>
            <a:r>
              <a:rPr lang="ko-KR" altLang="en-US"/>
              <a:t>완화</a:t>
            </a:r>
            <a:r>
              <a:rPr lang="en-US" altLang="ko-KR"/>
              <a:t> </a:t>
            </a:r>
          </a:p>
          <a:p>
            <a:pPr lvl="2"/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348DCD6-2BC9-8BAE-9437-2DAAD9937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439" y="3074338"/>
            <a:ext cx="5541122" cy="322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51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DFC23-E0B5-C1A4-D155-35C34B719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EF52931-D48D-E29B-D08E-A6FDE5EE56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412F049-BCC7-9EAF-2D36-AB55C44A49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Futher analysis</a:t>
                </a:r>
              </a:p>
              <a:p>
                <a:pPr lvl="1"/>
                <a:r>
                  <a:rPr lang="en-US" altLang="ko-KR"/>
                  <a:t>Analysis of hyper-parameters</a:t>
                </a:r>
              </a:p>
              <a:p>
                <a:pPr lvl="2"/>
                <a:r>
                  <a:rPr lang="en-US" altLang="ko-KR"/>
                  <a:t>Inter-modal calibration parameter(</a:t>
                </a:r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ko-KR"/>
                  <a:t>)</a:t>
                </a:r>
                <a:r>
                  <a:rPr lang="ko-KR" altLang="en-US"/>
                  <a:t>에 따른 </a:t>
                </a:r>
                <a:r>
                  <a:rPr lang="en-US" altLang="ko-KR"/>
                  <a:t>accuracy</a:t>
                </a:r>
              </a:p>
              <a:p>
                <a:pPr lvl="2"/>
                <a:r>
                  <a:rPr lang="en-US" altLang="ko-KR"/>
                  <a:t>Base session</a:t>
                </a:r>
                <a:r>
                  <a:rPr lang="ko-KR" altLang="en-US"/>
                  <a:t>에서 높은 성능이 </a:t>
                </a:r>
                <a:r>
                  <a:rPr lang="en-US" altLang="ko-KR"/>
                  <a:t>Incremental session</a:t>
                </a:r>
                <a:r>
                  <a:rPr lang="ko-KR" altLang="en-US"/>
                  <a:t>에서도 효과가 유지</a:t>
                </a:r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0412F049-BCC7-9EAF-2D36-AB55C44A49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8E20DE95-0E9E-0944-DE4C-35FE20D35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97" y="2696825"/>
            <a:ext cx="7256455" cy="3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57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483B2-C388-B961-7B12-2D643EBFE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2A0CD1B-0BDA-7C18-F48D-AAE0928F63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Experiments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8F79BD00-A3AC-BB47-874E-C9A585CA90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Futher analysis</a:t>
                </a:r>
              </a:p>
              <a:p>
                <a:pPr lvl="1"/>
                <a:r>
                  <a:rPr lang="en-US" altLang="ko-KR"/>
                  <a:t>Analysis of hyper-parameters</a:t>
                </a:r>
              </a:p>
              <a:p>
                <a:pPr lvl="2"/>
                <a:r>
                  <a:rPr lang="en-US" altLang="ko-KR"/>
                  <a:t>Ensemble classifier weighting coefficient(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/>
                  <a:t>)</a:t>
                </a:r>
                <a:r>
                  <a:rPr lang="ko-KR" altLang="en-US"/>
                  <a:t>에 따른 </a:t>
                </a:r>
                <a:r>
                  <a:rPr lang="en-US" altLang="ko-KR"/>
                  <a:t>accuracy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ko-KR" altLang="en-US"/>
                  <a:t>일 때 </a:t>
                </a:r>
                <a:r>
                  <a:rPr lang="en-US" altLang="ko-KR"/>
                  <a:t>Bi-level calibrated classifier-only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0.6</m:t>
                    </m:r>
                  </m:oMath>
                </a14:m>
                <a:r>
                  <a:rPr lang="ko-KR" altLang="en-US"/>
                  <a:t>일</a:t>
                </a:r>
                <a:r>
                  <a:rPr lang="en-US" altLang="ko-KR"/>
                  <a:t> </a:t>
                </a:r>
                <a:r>
                  <a:rPr lang="ko-KR" altLang="en-US"/>
                  <a:t>때 최적 성능</a:t>
                </a:r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8F79BD00-A3AC-BB47-874E-C9A585CA90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6E4136F2-FACD-9FC8-797B-9B075036E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382" y="3150326"/>
            <a:ext cx="867848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52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B431-989D-3AE9-9ABF-443803906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8A2A938-165B-FC30-25CE-C458223F0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Conclusion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7B56738A-37B5-B894-8F2F-FC6C6804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411" y="1026160"/>
            <a:ext cx="11339177" cy="5278845"/>
          </a:xfrm>
        </p:spPr>
        <p:txBody>
          <a:bodyPr>
            <a:normAutofit/>
          </a:bodyPr>
          <a:lstStyle/>
          <a:p>
            <a:r>
              <a:rPr lang="en-US" altLang="ko-KR"/>
              <a:t>Summary</a:t>
            </a:r>
          </a:p>
          <a:p>
            <a:pPr lvl="1"/>
            <a:r>
              <a:rPr lang="en-US" altLang="ko-KR"/>
              <a:t>FSCIL</a:t>
            </a:r>
            <a:r>
              <a:rPr lang="ko-KR" altLang="en-US"/>
              <a:t>에서 </a:t>
            </a:r>
            <a:r>
              <a:rPr lang="en-US" altLang="ko-KR"/>
              <a:t>CLIP </a:t>
            </a:r>
            <a:r>
              <a:rPr lang="ko-KR" altLang="en-US"/>
              <a:t>모델 활용</a:t>
            </a:r>
            <a:endParaRPr lang="en-US" altLang="ko-KR"/>
          </a:p>
          <a:p>
            <a:pPr lvl="2"/>
            <a:r>
              <a:rPr lang="en-US" altLang="ko-KR"/>
              <a:t>Forgetting </a:t>
            </a:r>
            <a:r>
              <a:rPr lang="ko-KR" altLang="en-US"/>
              <a:t>현상을 완화하기 위해</a:t>
            </a:r>
            <a:r>
              <a:rPr lang="en-US" altLang="ko-KR"/>
              <a:t>, CLIP</a:t>
            </a:r>
            <a:r>
              <a:rPr lang="ko-KR" altLang="en-US"/>
              <a:t>을 </a:t>
            </a:r>
            <a:r>
              <a:rPr lang="en-US" altLang="ko-KR"/>
              <a:t>black-box</a:t>
            </a:r>
            <a:r>
              <a:rPr lang="ko-KR" altLang="en-US"/>
              <a:t>로 활용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en-US" altLang="ko-KR"/>
              <a:t>Training-free</a:t>
            </a:r>
            <a:r>
              <a:rPr lang="ko-KR" altLang="en-US"/>
              <a:t>이면서 </a:t>
            </a:r>
            <a:r>
              <a:rPr lang="ko-KR" altLang="ko-KR"/>
              <a:t>Bi-level modality calibration strategy</a:t>
            </a:r>
            <a:r>
              <a:rPr lang="en-US" altLang="ko-KR"/>
              <a:t> </a:t>
            </a:r>
            <a:r>
              <a:rPr lang="ko-KR" altLang="en-US"/>
              <a:t>적용</a:t>
            </a:r>
            <a:endParaRPr lang="en-US" altLang="ko-KR"/>
          </a:p>
          <a:p>
            <a:pPr lvl="2"/>
            <a:r>
              <a:rPr lang="en-US" altLang="ko-KR"/>
              <a:t>Intra-modal calibration: </a:t>
            </a:r>
            <a:r>
              <a:rPr lang="ko-KR" altLang="en-US"/>
              <a:t>각 모달리티 내부에서 정확한 분류기 추정</a:t>
            </a:r>
            <a:endParaRPr lang="en-US" altLang="ko-KR"/>
          </a:p>
          <a:p>
            <a:pPr lvl="2"/>
            <a:r>
              <a:rPr lang="en-US" altLang="ko-KR"/>
              <a:t>Inter-modal calibration: </a:t>
            </a:r>
            <a:r>
              <a:rPr lang="ko-KR" altLang="en-US"/>
              <a:t>시각 및 텍스트 모달리티 지식 결합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en-US" altLang="ko-KR"/>
              <a:t>Covariance</a:t>
            </a:r>
            <a:r>
              <a:rPr lang="ko-KR" altLang="en-US"/>
              <a:t> 및 </a:t>
            </a:r>
            <a:r>
              <a:rPr lang="en-US" altLang="ko-KR"/>
              <a:t>Nearest-neighbor metric</a:t>
            </a:r>
            <a:r>
              <a:rPr lang="ko-KR" altLang="en-US"/>
              <a:t>을 통합한 앙상블 추론 전략</a:t>
            </a:r>
            <a:endParaRPr lang="en-US" altLang="ko-KR"/>
          </a:p>
          <a:p>
            <a:pPr lvl="2"/>
            <a:r>
              <a:rPr lang="ko-KR" altLang="en-US"/>
              <a:t>예측 정확도 추가 향상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7934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E7FA-8FED-4C2F-62CF-917604327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CB5B9DD-FC18-C337-4C30-C0DF9A34C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B8DD6A12-A38D-35DA-9B7B-A478AFE1E6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/>
                  <a:t>Constraints on</a:t>
                </a:r>
                <a:r>
                  <a:rPr lang="ko-KR" altLang="en-US"/>
                  <a:t> </a:t>
                </a:r>
                <a:r>
                  <a:rPr lang="en-US" altLang="ko-KR"/>
                  <a:t>FSCIL</a:t>
                </a:r>
              </a:p>
              <a:p>
                <a:pPr lvl="1"/>
                <a:r>
                  <a:rPr lang="ko-KR" altLang="en-US"/>
                  <a:t>이전 세션 데이터에 대한 접근 불가</a:t>
                </a:r>
                <a:endParaRPr lang="en-US" altLang="ko-KR"/>
              </a:p>
              <a:p>
                <a:pPr lvl="2"/>
                <a:r>
                  <a:rPr lang="en-US" altLang="ko-KR"/>
                  <a:t>Session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ko-KR" altLang="en-US"/>
                  <a:t>를 학습할 때</a:t>
                </a:r>
                <a:r>
                  <a:rPr lang="en-US" altLang="ko-KR"/>
                  <a:t>, </a:t>
                </a:r>
                <a:r>
                  <a:rPr lang="ko-KR" altLang="en-US"/>
                  <a:t>이전 세션</a:t>
                </a:r>
                <a:r>
                  <a:rPr lang="en-US" altLang="ko-KR"/>
                  <a:t>(Session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0 ~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ko-KR"/>
                  <a:t>)</a:t>
                </a:r>
                <a:r>
                  <a:rPr lang="ko-KR" altLang="en-US"/>
                  <a:t>의 전체 데이터는 접근할 수 없음</a:t>
                </a:r>
                <a:endParaRPr lang="en-US" altLang="ko-KR"/>
              </a:p>
              <a:p>
                <a:pPr lvl="2"/>
                <a:r>
                  <a:rPr lang="ko-KR" altLang="en-US"/>
                  <a:t>개인정보 보호</a:t>
                </a:r>
                <a:r>
                  <a:rPr lang="en-US" altLang="ko-KR"/>
                  <a:t>, </a:t>
                </a:r>
                <a:r>
                  <a:rPr lang="ko-KR" altLang="en-US"/>
                  <a:t>저장 공간 한계</a:t>
                </a:r>
                <a:r>
                  <a:rPr lang="en-US" altLang="ko-KR"/>
                  <a:t>, </a:t>
                </a:r>
                <a:r>
                  <a:rPr lang="ko-KR" altLang="en-US"/>
                  <a:t>통신 비용 등과 같은 현실적 조건 반영</a:t>
                </a:r>
                <a:endParaRPr lang="en-US" altLang="ko-KR"/>
              </a:p>
              <a:p>
                <a:pPr lvl="3"/>
                <a:endParaRPr lang="en-US" altLang="ko-KR"/>
              </a:p>
              <a:p>
                <a:pPr lvl="1"/>
                <a:r>
                  <a:rPr lang="ko-KR" altLang="en-US"/>
                  <a:t>누적 평가 </a:t>
                </a:r>
                <a:r>
                  <a:rPr lang="en-US" altLang="ko-KR"/>
                  <a:t>(Cumulative Evaluation)</a:t>
                </a:r>
              </a:p>
              <a:p>
                <a:pPr lvl="2"/>
                <a:r>
                  <a:rPr lang="en-US" altLang="ko-KR"/>
                  <a:t>Session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ko-KR" altLang="en-US"/>
                  <a:t>의</a:t>
                </a:r>
                <a:r>
                  <a:rPr lang="en-US" altLang="ko-KR"/>
                  <a:t> </a:t>
                </a:r>
                <a:r>
                  <a:rPr lang="ko-KR" altLang="en-US"/>
                  <a:t>학습이 끝난 후 모델을 평가할 때는 현재 세션까지 배운 모든 클래스를 대상으로 분류 성능을 테스트</a:t>
                </a:r>
                <a:endParaRPr lang="en-US" altLang="ko-KR"/>
              </a:p>
              <a:p>
                <a:pPr lvl="2"/>
                <a:r>
                  <a:rPr lang="ko-KR" altLang="en-US" b="1" u="sng"/>
                  <a:t>치명적 망각</a:t>
                </a:r>
                <a:r>
                  <a:rPr lang="en-US" altLang="ko-KR" b="1" u="sng"/>
                  <a:t>(Catastrophic Forgetting)</a:t>
                </a:r>
                <a:r>
                  <a:rPr lang="en-US" altLang="ko-KR" b="1"/>
                  <a:t> </a:t>
                </a:r>
                <a:r>
                  <a:rPr lang="ko-KR" altLang="en-US"/>
                  <a:t>없이 과거 세션의 클래스와 현재 세션의 클래스를 모두 잘 맞추는지가 핵심 평가 지표</a:t>
                </a:r>
                <a:endParaRPr lang="en-US" altLang="ko-KR"/>
              </a:p>
            </p:txBody>
          </p:sp>
        </mc:Choice>
        <mc:Fallback xmlns="">
          <p:sp>
            <p:nvSpPr>
              <p:cNvPr id="7" name="내용 개체 틀 6">
                <a:extLst>
                  <a:ext uri="{FF2B5EF4-FFF2-40B4-BE49-F238E27FC236}">
                    <a16:creationId xmlns:a16="http://schemas.microsoft.com/office/drawing/2014/main" id="{B8DD6A12-A38D-35DA-9B7B-A478AFE1E6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623" y="1026160"/>
                <a:ext cx="11339177" cy="5506615"/>
              </a:xfrm>
              <a:blipFill>
                <a:blip r:embed="rId3"/>
                <a:stretch>
                  <a:fillRect l="-376" t="-553" r="-2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 descr="Paper image">
            <a:extLst>
              <a:ext uri="{FF2B5EF4-FFF2-40B4-BE49-F238E27FC236}">
                <a16:creationId xmlns:a16="http://schemas.microsoft.com/office/drawing/2014/main" id="{A8221ADF-A54F-4352-91F9-40E913E13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096" y="4228865"/>
            <a:ext cx="4863808" cy="230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15603-8A93-02AD-30ED-18F84686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9C49228-E527-8519-26EA-873F76B0B2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C5BBCF33-BD8E-8CCC-6E72-7AED2B11C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Key Challenges Based on Constraints</a:t>
            </a:r>
          </a:p>
          <a:p>
            <a:pPr lvl="1"/>
            <a:r>
              <a:rPr lang="en-US" altLang="ko-KR"/>
              <a:t>Catastrophic Forgetting</a:t>
            </a:r>
          </a:p>
          <a:p>
            <a:pPr lvl="2"/>
            <a:r>
              <a:rPr lang="en-US" altLang="ko-KR"/>
              <a:t>Weight Overwriting</a:t>
            </a:r>
          </a:p>
          <a:p>
            <a:pPr lvl="2"/>
            <a:endParaRPr lang="en-US" altLang="ko-KR"/>
          </a:p>
          <a:p>
            <a:pPr lvl="1"/>
            <a:r>
              <a:rPr lang="en-US" altLang="ko-KR"/>
              <a:t>Overfitting</a:t>
            </a:r>
          </a:p>
          <a:p>
            <a:pPr lvl="2"/>
            <a:r>
              <a:rPr lang="en-US" altLang="ko-KR"/>
              <a:t>Sample Scarcity</a:t>
            </a:r>
          </a:p>
          <a:p>
            <a:pPr lvl="2"/>
            <a:r>
              <a:rPr lang="en-US" altLang="ko-KR"/>
              <a:t>Biased Prototype Estimation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B477B1D-0D14-5B3C-2C16-B0D01591F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965" y="3104178"/>
            <a:ext cx="6378864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06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A95F5-6377-534F-F970-8246B04F9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AA2536E-9741-E2AB-475C-A970A16049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AD0A6EFF-D18B-BD3C-BA72-C1B585E9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Model updating paradigms in FSCIL</a:t>
            </a:r>
          </a:p>
          <a:p>
            <a:pPr lvl="1"/>
            <a:r>
              <a:rPr lang="en-US" altLang="ko-KR"/>
              <a:t>Training-free framework </a:t>
            </a:r>
            <a:r>
              <a:rPr lang="ko-KR" altLang="en-US"/>
              <a:t>제안</a:t>
            </a:r>
            <a:endParaRPr lang="en-US" altLang="ko-KR"/>
          </a:p>
          <a:p>
            <a:pPr lvl="2"/>
            <a:r>
              <a:rPr lang="en-US" altLang="ko-KR"/>
              <a:t>Large-scale model</a:t>
            </a:r>
            <a:r>
              <a:rPr lang="ko-KR" altLang="en-US"/>
              <a:t>의 </a:t>
            </a:r>
            <a:r>
              <a:rPr lang="en-US" altLang="ko-KR"/>
              <a:t>pre-trained knowledge </a:t>
            </a:r>
            <a:r>
              <a:rPr lang="ko-KR" altLang="en-US"/>
              <a:t>활용</a:t>
            </a:r>
            <a:endParaRPr lang="en-US" altLang="ko-KR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37BE89C-DC84-F346-431C-2142BE9F5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301" y="2341984"/>
            <a:ext cx="5784647" cy="4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2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FF9D-04D4-9DE6-14B0-D0C8DC45B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62419C7-D7F8-FFB4-A287-1D7BC3CA9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Introduction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123DF618-EC67-E5BF-D66B-29A73BD48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Contribution</a:t>
            </a:r>
          </a:p>
          <a:p>
            <a:pPr lvl="1"/>
            <a:r>
              <a:rPr lang="ko-KR" altLang="ko-KR" b="1"/>
              <a:t>사전 학습 모델(CLIP)을 Black-Box로 활용한 Training-Free 방식 제안</a:t>
            </a:r>
            <a:endParaRPr lang="ko-KR" altLang="ko-KR"/>
          </a:p>
          <a:p>
            <a:pPr marL="914400" lvl="2" indent="0">
              <a:buNone/>
            </a:pPr>
            <a:endParaRPr lang="en-US" altLang="ko-KR"/>
          </a:p>
          <a:p>
            <a:pPr lvl="1"/>
            <a:r>
              <a:rPr lang="ko-KR" altLang="ko-KR"/>
              <a:t>CLIP의 Modality Gap 및 Text-centric Bias 완화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ko-KR" altLang="ko-KR"/>
              <a:t>Class-Aware Masking 전략 적용</a:t>
            </a:r>
          </a:p>
          <a:p>
            <a:pPr lvl="2"/>
            <a:endParaRPr lang="en-US" altLang="ko-KR"/>
          </a:p>
          <a:p>
            <a:pPr lvl="1"/>
            <a:r>
              <a:rPr lang="ko-KR" altLang="ko-KR"/>
              <a:t>주요 FSCIL 벤치마크 데이터셋에서 우수한 성능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91381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96277-665C-F113-48A8-85307669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027D248-FF23-ACF2-F825-87B93EEBE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1C9E3E99-30E2-C036-418F-F42995BCE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Few-Shot Class-Incremental Learning</a:t>
            </a:r>
          </a:p>
          <a:p>
            <a:pPr lvl="1"/>
            <a:r>
              <a:rPr lang="en-US" altLang="ko-KR"/>
              <a:t>Representation-based method</a:t>
            </a:r>
          </a:p>
          <a:p>
            <a:pPr lvl="2"/>
            <a:r>
              <a:rPr lang="en-US" altLang="ko-KR"/>
              <a:t>Feature representation</a:t>
            </a:r>
            <a:r>
              <a:rPr lang="ko-KR" altLang="en-US"/>
              <a:t>을 최적화하는 데 집중한 방식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en-US" altLang="ko-KR"/>
              <a:t>Dynamic-architecture-based method</a:t>
            </a:r>
          </a:p>
          <a:p>
            <a:pPr lvl="2"/>
            <a:r>
              <a:rPr lang="ko-KR" altLang="en-US"/>
              <a:t>새로운 클래스를 수용하기 위해 모델 구조 자체를 동적으로 확장</a:t>
            </a:r>
            <a:r>
              <a:rPr lang="en-US" altLang="ko-KR"/>
              <a:t>/</a:t>
            </a:r>
            <a:r>
              <a:rPr lang="ko-KR" altLang="en-US"/>
              <a:t>변경하는 방식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en-US" altLang="ko-KR"/>
              <a:t>Knowledge-distillation-based method</a:t>
            </a:r>
          </a:p>
          <a:p>
            <a:pPr lvl="2"/>
            <a:r>
              <a:rPr lang="ko-KR" altLang="en-US"/>
              <a:t>이전 </a:t>
            </a:r>
            <a:r>
              <a:rPr lang="en-US" altLang="ko-KR"/>
              <a:t>task</a:t>
            </a:r>
            <a:r>
              <a:rPr lang="ko-KR" altLang="en-US"/>
              <a:t>의 지식을 새로운 과제로 전달하고 망각을 방지하기 위해 지식 증류 기법을 사용하는 방식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1740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C26CA-EEDA-84AA-6BE4-2717B74EA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CD8CD45-13E3-37BD-7500-3DABB2DA89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0"/>
            <a:ext cx="11339177" cy="624423"/>
          </a:xfrm>
        </p:spPr>
        <p:txBody>
          <a:bodyPr/>
          <a:lstStyle/>
          <a:p>
            <a:r>
              <a:rPr lang="en-US" altLang="ko-KR"/>
              <a:t>Related Work</a:t>
            </a: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4DBCCC66-E8C1-02BE-ACE8-1B44BD5B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9177" cy="5506615"/>
          </a:xfrm>
        </p:spPr>
        <p:txBody>
          <a:bodyPr>
            <a:normAutofit/>
          </a:bodyPr>
          <a:lstStyle/>
          <a:p>
            <a:r>
              <a:rPr lang="en-US" altLang="ko-KR"/>
              <a:t>Class-Incremental Learning via Pre-Trained Models</a:t>
            </a:r>
          </a:p>
          <a:p>
            <a:pPr lvl="1"/>
            <a:r>
              <a:rPr lang="en-US" altLang="ko-KR"/>
              <a:t>PEFT </a:t>
            </a:r>
            <a:r>
              <a:rPr lang="ko-KR" altLang="en-US"/>
              <a:t>방식 위주의 방법론</a:t>
            </a:r>
            <a:endParaRPr lang="en-US" altLang="ko-KR"/>
          </a:p>
          <a:p>
            <a:pPr lvl="2"/>
            <a:r>
              <a:rPr lang="en-US" altLang="ko-KR"/>
              <a:t>Pre-trained model</a:t>
            </a:r>
            <a:r>
              <a:rPr lang="ko-KR" altLang="en-US"/>
              <a:t>을 다운스트림 과제의 백본으로 활용</a:t>
            </a:r>
            <a:endParaRPr lang="en-US" altLang="ko-KR"/>
          </a:p>
          <a:p>
            <a:pPr lvl="2"/>
            <a:r>
              <a:rPr lang="en-US" altLang="ko-KR"/>
              <a:t>PEFT </a:t>
            </a:r>
            <a:r>
              <a:rPr lang="ko-KR" altLang="en-US"/>
              <a:t>방식을 사용하지만 여전히 추가적 학습을 필요로 함</a:t>
            </a:r>
            <a:endParaRPr lang="en-US" altLang="ko-KR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7F41138-EC31-6205-88AC-4E53B60DF724}"/>
              </a:ext>
            </a:extLst>
          </p:cNvPr>
          <p:cNvGrpSpPr/>
          <p:nvPr/>
        </p:nvGrpSpPr>
        <p:grpSpPr>
          <a:xfrm>
            <a:off x="2449429" y="3027010"/>
            <a:ext cx="7293142" cy="3053278"/>
            <a:chOff x="6540758" y="3219011"/>
            <a:chExt cx="5392100" cy="2147300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C2C4BE3-D195-1121-ECFE-1F1EA4026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758" y="3219011"/>
              <a:ext cx="5392100" cy="188569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8E2046-0CAD-5A63-2F94-784162991551}"/>
                </a:ext>
              </a:extLst>
            </p:cNvPr>
            <p:cNvSpPr txBox="1"/>
            <p:nvPr/>
          </p:nvSpPr>
          <p:spPr>
            <a:xfrm>
              <a:off x="8183280" y="5104701"/>
              <a:ext cx="2107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[Utillizing Adapter or LoRA]</a:t>
              </a:r>
              <a:endParaRPr lang="ko-KR" altLang="en-US" sz="11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808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55413</TotalTime>
  <Words>1493</Words>
  <Application>Microsoft Office PowerPoint</Application>
  <PresentationFormat>와이드스크린</PresentationFormat>
  <Paragraphs>330</Paragraphs>
  <Slides>36</Slides>
  <Notes>35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8" baseType="lpstr">
      <vt:lpstr>.AppleSystemUIFont</vt:lpstr>
      <vt:lpstr>KoPubWorld돋움체 Bold</vt:lpstr>
      <vt:lpstr>KoPubWorld돋움체 Medium</vt:lpstr>
      <vt:lpstr>KoPub돋움체 Bold</vt:lpstr>
      <vt:lpstr>맑은 고딕</vt:lpstr>
      <vt:lpstr>Malgun Gothic Semilight</vt:lpstr>
      <vt:lpstr>Arial</vt:lpstr>
      <vt:lpstr>Calibri</vt:lpstr>
      <vt:lpstr>Calibri Light</vt:lpstr>
      <vt:lpstr>Cambria Math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 Ratio 측정 자동화 솔루션</dc:title>
  <dc:creator>Blee</dc:creator>
  <cp:lastModifiedBy>심준현</cp:lastModifiedBy>
  <cp:revision>2585</cp:revision>
  <cp:lastPrinted>2026-08-11T03:10:32Z</cp:lastPrinted>
  <dcterms:created xsi:type="dcterms:W3CDTF">2020-01-31T06:40:47Z</dcterms:created>
  <dcterms:modified xsi:type="dcterms:W3CDTF">2026-08-11T03:44:13Z</dcterms:modified>
</cp:coreProperties>
</file>