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25"/>
  </p:notesMasterIdLst>
  <p:handoutMasterIdLst>
    <p:handoutMasterId r:id="rId26"/>
  </p:handoutMasterIdLst>
  <p:sldIdLst>
    <p:sldId id="342" r:id="rId2"/>
    <p:sldId id="346" r:id="rId3"/>
    <p:sldId id="813" r:id="rId4"/>
    <p:sldId id="348" r:id="rId5"/>
    <p:sldId id="347" r:id="rId6"/>
    <p:sldId id="820" r:id="rId7"/>
    <p:sldId id="814" r:id="rId8"/>
    <p:sldId id="818" r:id="rId9"/>
    <p:sldId id="815" r:id="rId10"/>
    <p:sldId id="821" r:id="rId11"/>
    <p:sldId id="819" r:id="rId12"/>
    <p:sldId id="830" r:id="rId13"/>
    <p:sldId id="823" r:id="rId14"/>
    <p:sldId id="822" r:id="rId15"/>
    <p:sldId id="831" r:id="rId16"/>
    <p:sldId id="824" r:id="rId17"/>
    <p:sldId id="832" r:id="rId18"/>
    <p:sldId id="816" r:id="rId19"/>
    <p:sldId id="825" r:id="rId20"/>
    <p:sldId id="826" r:id="rId21"/>
    <p:sldId id="827" r:id="rId22"/>
    <p:sldId id="817" r:id="rId23"/>
    <p:sldId id="83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6" orient="horz" pos="777" userDrawn="1">
          <p15:clr>
            <a:srgbClr val="A4A3A4"/>
          </p15:clr>
        </p15:guide>
        <p15:guide id="7" pos="483" userDrawn="1">
          <p15:clr>
            <a:srgbClr val="A4A3A4"/>
          </p15:clr>
        </p15:guide>
        <p15:guide id="9" pos="3500" userDrawn="1">
          <p15:clr>
            <a:srgbClr val="A4A3A4"/>
          </p15:clr>
        </p15:guide>
        <p15:guide id="10" pos="4180" userDrawn="1">
          <p15:clr>
            <a:srgbClr val="A4A3A4"/>
          </p15:clr>
        </p15:guide>
        <p15:guide id="11" pos="7197" userDrawn="1">
          <p15:clr>
            <a:srgbClr val="A4A3A4"/>
          </p15:clr>
        </p15:guide>
        <p15:guide id="12" orient="horz" pos="6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5E9"/>
    <a:srgbClr val="000000"/>
    <a:srgbClr val="3E3E3E"/>
    <a:srgbClr val="CD0F41"/>
    <a:srgbClr val="D5B186"/>
    <a:srgbClr val="DCDACC"/>
    <a:srgbClr val="00286F"/>
    <a:srgbClr val="D9DADC"/>
    <a:srgbClr val="115445"/>
    <a:srgbClr val="006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82" autoAdjust="0"/>
    <p:restoredTop sz="80844" autoAdjust="0"/>
  </p:normalViewPr>
  <p:slideViewPr>
    <p:cSldViewPr snapToGrid="0" showGuides="1">
      <p:cViewPr varScale="1">
        <p:scale>
          <a:sx n="85" d="100"/>
          <a:sy n="85" d="100"/>
        </p:scale>
        <p:origin x="1236" y="96"/>
      </p:cViewPr>
      <p:guideLst>
        <p:guide pos="3817"/>
        <p:guide orient="horz" pos="777"/>
        <p:guide pos="483"/>
        <p:guide pos="3500"/>
        <p:guide pos="4180"/>
        <p:guide pos="7197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9" d="100"/>
          <a:sy n="59" d="100"/>
        </p:scale>
        <p:origin x="2371" y="8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BDD21606-E1F2-4B97-92D1-DAFD45C02F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4DE7504-E995-4FB2-8A43-D5D7468BFC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2224D-1184-45AE-8BA6-1991448FAB4A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1C423F3-CAF7-4940-839A-645C7FDAD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301FC86-7DA0-458D-A79F-F298A2B274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7E0067-DAD4-47D5-9E01-EB118C352F0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0886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6B575A-33D8-471D-8367-A965AB842AA0}" type="datetimeFigureOut">
              <a:rPr lang="ko-KR" altLang="en-US" smtClean="0"/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702A0-409D-4B63-B3B2-61BA02D306D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295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세미나용 발표자료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– </a:t>
            </a:r>
            <a:r>
              <a:rPr lang="ko-KR" altLang="en-US" dirty="0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학부</a:t>
            </a:r>
            <a:endParaRPr lang="en-US" altLang="ko-KR" dirty="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Department of Computer Science</a:t>
            </a: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lang="en-US" altLang="ko-KR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– </a:t>
            </a:r>
            <a:r>
              <a:rPr lang="ko-KR" altLang="en-US" sz="12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대학원</a:t>
            </a: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1754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09C4D-8BD6-F0CE-2F52-643AF399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BFBBD12-CAE4-DD21-0290-9784D0E16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2B53C4-DB44-D3E9-5A9B-12F324A78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7ABBD9-5372-7273-BB09-A7710D5C5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8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09C4D-8BD6-F0CE-2F52-643AF399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EBFBBD12-CAE4-DD21-0290-9784D0E16E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82B53C4-DB44-D3E9-5A9B-12F324A78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C7ABBD9-5372-7273-BB09-A7710D5C5C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81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2A3BA-4B77-DAD1-B7AF-2EACF1A56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4364F3C-3FCE-5BC8-7816-6321E6ADA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A552524-3C7A-00B7-0763-08664D204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364E74E-44B8-1A19-E62D-2D3416B9C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236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2DBC-608E-0698-F3D1-7954D1830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912A481A-B4CA-F426-7D20-97AC5F3C6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8828AA10-2B06-6E76-E176-EF688BA01A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8E9A375-F48B-33B0-CEB6-AD5671967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1800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45A11-E004-C18A-9854-00B1D0A2E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8B2F2ED4-E032-640D-C556-BB2E54D18F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60375" y="1231900"/>
            <a:ext cx="5910263" cy="3325813"/>
          </a:xfrm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96977FC-6411-9C79-925C-B7D86AF49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3983183-2A54-CF73-0B80-876A3C07E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4702A0-409D-4B63-B3B2-61BA02D306DE}" type="slidenum">
              <a:rPr lang="ko-KR" altLang="en-US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3114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타이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8137E06-CC97-4619-9A56-19D0A3FFCF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9306"/>
            <a:ext cx="12192000" cy="688694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39322541-8C97-729F-9E19-B407D204EC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2" t="76094" r="22476" b="10136"/>
          <a:stretch/>
        </p:blipFill>
        <p:spPr bwMode="auto">
          <a:xfrm>
            <a:off x="9309124" y="5312752"/>
            <a:ext cx="2438400" cy="733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33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CD81CA-D64A-45D9-BC85-7CC84BB4C2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08"/>
            <a:ext cx="12192000" cy="676656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FCD35250-8866-49A9-B0FC-9F0AE4C32026}"/>
              </a:ext>
            </a:extLst>
          </p:cNvPr>
          <p:cNvSpPr/>
          <p:nvPr userDrawn="1"/>
        </p:nvSpPr>
        <p:spPr>
          <a:xfrm rot="5400000">
            <a:off x="171787" y="159192"/>
            <a:ext cx="504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35254-E8CC-4107-BAB3-2D503DF0BBA9}"/>
              </a:ext>
            </a:extLst>
          </p:cNvPr>
          <p:cNvSpPr txBox="1"/>
          <p:nvPr userDrawn="1"/>
        </p:nvSpPr>
        <p:spPr>
          <a:xfrm>
            <a:off x="11444347" y="6415084"/>
            <a:ext cx="62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C10F0811-F307-44F9-A192-63EBA736051C}" type="slidenum">
              <a:rPr lang="ko-KR" altLang="en-US" sz="1100" smtClean="0">
                <a:solidFill>
                  <a:srgbClr val="000000"/>
                </a:solidFill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rPr>
              <a:pPr algn="ctr"/>
              <a:t>‹#›</a:t>
            </a:fld>
            <a:endParaRPr lang="ko-KR" altLang="en-US" sz="1800" dirty="0">
              <a:solidFill>
                <a:srgbClr val="000000"/>
              </a:solidFill>
              <a:latin typeface="KoPubWorld돋움체 Medium" panose="00000600000000000000" pitchFamily="2" charset="-127"/>
              <a:ea typeface="KoPubWorld돋움체 Medium" panose="00000600000000000000" pitchFamily="2" charset="-127"/>
              <a:cs typeface="KoPubWorld돋움체 Medium" panose="00000600000000000000" pitchFamily="2" charset="-127"/>
            </a:endParaRPr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05577CD6-5A45-4988-9298-FAC45821B30C}"/>
              </a:ext>
            </a:extLst>
          </p:cNvPr>
          <p:cNvCxnSpPr/>
          <p:nvPr userDrawn="1"/>
        </p:nvCxnSpPr>
        <p:spPr>
          <a:xfrm>
            <a:off x="11628847" y="6648119"/>
            <a:ext cx="252000" cy="0"/>
          </a:xfrm>
          <a:prstGeom prst="line">
            <a:avLst/>
          </a:prstGeom>
          <a:ln w="6350">
            <a:solidFill>
              <a:srgbClr val="024A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E72D198-9532-4DC7-A14A-C275A93777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9037" y="-25038"/>
            <a:ext cx="11339177" cy="62442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2400" spc="-150">
                <a:solidFill>
                  <a:schemeClr val="bg1"/>
                </a:solidFill>
                <a:effectLst/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</a:lstStyle>
          <a:p>
            <a:pPr lvl="0"/>
            <a:r>
              <a:rPr lang="ko-KR" altLang="en-US" dirty="0"/>
              <a:t>슬라이드제목을 입력하세요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3EBB06-5B39-4834-C186-40B88C782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9623" y="1026160"/>
            <a:ext cx="11332755" cy="5278845"/>
          </a:xfrm>
        </p:spPr>
        <p:txBody>
          <a:bodyPr>
            <a:normAutofit/>
          </a:bodyPr>
          <a:lstStyle>
            <a:lvl1pPr marL="266700" indent="-266700" latinLnBrk="0">
              <a:lnSpc>
                <a:spcPct val="100000"/>
              </a:lnSpc>
              <a:spcAft>
                <a:spcPts val="0"/>
              </a:spcAft>
              <a:buSzPct val="100000"/>
              <a:buFont typeface="Wingdings 2" panose="05020102010507070707" pitchFamily="18" charset="2"/>
              <a:buChar char=""/>
              <a:defRPr sz="20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1pPr>
            <a:lvl2pPr marL="6858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"/>
              <a:defRPr sz="1600"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defRPr>
            </a:lvl2pPr>
            <a:lvl3pPr marL="1143000" indent="-228600" latinLnBrk="0">
              <a:lnSpc>
                <a:spcPct val="100000"/>
              </a:lnSpc>
              <a:spcBef>
                <a:spcPts val="1000"/>
              </a:spcBef>
              <a:buFont typeface="Calibri" panose="020F0502020204030204" pitchFamily="34" charset="0"/>
              <a:buChar char="‒"/>
              <a:defRPr sz="14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3pPr>
            <a:lvl4pPr marL="1600200" indent="-228600" latinLnBrk="0">
              <a:lnSpc>
                <a:spcPct val="100000"/>
              </a:lnSpc>
              <a:spcBef>
                <a:spcPts val="1000"/>
              </a:spcBef>
              <a:buFont typeface="맑은 고딕" panose="020B0503020000020004" pitchFamily="50" charset="-127"/>
              <a:buChar char="〮"/>
              <a:defRPr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4pPr>
            <a:lvl5pPr marL="2057400" indent="-228600" latinLnBrk="0">
              <a:lnSpc>
                <a:spcPct val="100000"/>
              </a:lnSpc>
              <a:spcBef>
                <a:spcPts val="1000"/>
              </a:spcBef>
              <a:buFont typeface="Wingdings 2" panose="05020102010507070707" pitchFamily="18" charset="2"/>
              <a:buChar char=""/>
              <a:defRPr sz="1200">
                <a:latin typeface="KoPubWorld돋움체 Medium" panose="00000600000000000000" pitchFamily="2" charset="-127"/>
                <a:ea typeface="KoPubWorld돋움체 Medium" panose="00000600000000000000" pitchFamily="2" charset="-127"/>
                <a:cs typeface="KoPubWorld돋움체 Medium" panose="00000600000000000000" pitchFamily="2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866C2B-7F0C-1F5C-A6D1-E755534610B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1" t="39818" r="21200" b="46182"/>
          <a:stretch/>
        </p:blipFill>
        <p:spPr bwMode="auto">
          <a:xfrm>
            <a:off x="155950" y="6312264"/>
            <a:ext cx="1727284" cy="50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149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4B68E53-37F7-4DEC-A2E4-8962022C78D9}"/>
              </a:ext>
            </a:extLst>
          </p:cNvPr>
          <p:cNvSpPr txBox="1"/>
          <p:nvPr/>
        </p:nvSpPr>
        <p:spPr>
          <a:xfrm>
            <a:off x="631596" y="1545249"/>
            <a:ext cx="109288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AgentNet: Decentralized Evolutionary Coordination for LLM-based Multi-Agent Systems</a:t>
            </a:r>
            <a:br>
              <a:rPr lang="en-US" altLang="ko-KR" sz="28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</a:br>
            <a:r>
              <a:rPr lang="en-US" altLang="ko-KR" sz="28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(NeurIPS, 2025)</a:t>
            </a:r>
            <a:endParaRPr lang="ko-KR" altLang="en-US" sz="36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8F3127D-9AF5-4AA5-A260-A119480BE8FD}"/>
              </a:ext>
            </a:extLst>
          </p:cNvPr>
          <p:cNvCxnSpPr/>
          <p:nvPr/>
        </p:nvCxnSpPr>
        <p:spPr>
          <a:xfrm>
            <a:off x="5278800" y="1394745"/>
            <a:ext cx="1632031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56E64E2-B93A-D1CF-6BCF-5F24A50994A9}"/>
              </a:ext>
            </a:extLst>
          </p:cNvPr>
          <p:cNvSpPr txBox="1"/>
          <p:nvPr/>
        </p:nvSpPr>
        <p:spPr>
          <a:xfrm>
            <a:off x="6920871" y="3642946"/>
            <a:ext cx="4839989" cy="1558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2026.08.11</a:t>
            </a:r>
          </a:p>
          <a:p>
            <a:pPr algn="r">
              <a:lnSpc>
                <a:spcPct val="150000"/>
              </a:lnSpc>
            </a:pPr>
            <a:endParaRPr lang="en-US" altLang="ko-KR" sz="1100">
              <a:solidFill>
                <a:srgbClr val="232F3F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Jae-Won Lee</a:t>
            </a:r>
          </a:p>
          <a:p>
            <a:pPr algn="r">
              <a:lnSpc>
                <a:spcPct val="150000"/>
              </a:lnSpc>
            </a:pPr>
            <a:r>
              <a:rPr lang="en-US" altLang="ko-KR">
                <a:solidFill>
                  <a:srgbClr val="232F3F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Division of AI &amp; Computer Engineering </a:t>
            </a:r>
          </a:p>
        </p:txBody>
      </p:sp>
    </p:spTree>
    <p:extLst>
      <p:ext uri="{BB962C8B-B14F-4D97-AF65-F5344CB8AC3E}">
        <p14:creationId xmlns:p14="http://schemas.microsoft.com/office/powerpoint/2010/main" val="3368230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20576-EA59-4831-D837-F9183E48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37ABAF8-8BB2-9F40-DF86-B936B6279B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EE017A1-C8A5-DE5F-1703-DEAC7F7D5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중앙 오케스트레이터를 제거한 다중 에이전트 시스템</a:t>
            </a:r>
            <a:endParaRPr lang="en-US" altLang="ko-KR"/>
          </a:p>
          <a:p>
            <a:pPr lvl="1"/>
            <a:r>
              <a:rPr lang="ko-KR" altLang="en-US"/>
              <a:t>시스템을 구성하는 </a:t>
            </a:r>
            <a:r>
              <a:rPr lang="en-US" altLang="ko-KR"/>
              <a:t>4</a:t>
            </a:r>
            <a:r>
              <a:rPr lang="ko-KR" altLang="en-US"/>
              <a:t>가지 구성 요소</a:t>
            </a:r>
            <a:endParaRPr lang="en-US" altLang="ko-KR"/>
          </a:p>
          <a:p>
            <a:pPr lvl="2"/>
            <a:r>
              <a:rPr lang="en-US" altLang="ko-KR"/>
              <a:t>1</a:t>
            </a:r>
            <a:r>
              <a:rPr lang="ko-KR" altLang="en-US"/>
              <a:t>번째</a:t>
            </a:r>
            <a:r>
              <a:rPr lang="en-US" altLang="ko-KR"/>
              <a:t>: </a:t>
            </a:r>
            <a:r>
              <a:rPr lang="ko-KR" altLang="en-US"/>
              <a:t>시스템 전체를 수학적으로 형식화하는 작업</a:t>
            </a:r>
            <a:endParaRPr lang="en-US" altLang="ko-KR"/>
          </a:p>
          <a:p>
            <a:pPr lvl="2"/>
            <a:r>
              <a:rPr lang="en-US" altLang="ko-KR"/>
              <a:t>2</a:t>
            </a:r>
            <a:r>
              <a:rPr lang="ko-KR" altLang="en-US"/>
              <a:t>번째</a:t>
            </a:r>
            <a:r>
              <a:rPr lang="en-US" altLang="ko-KR"/>
              <a:t>: </a:t>
            </a:r>
            <a:r>
              <a:rPr lang="ko-KR" altLang="en-US"/>
              <a:t>탈중앙화 네트워크 토폴로지</a:t>
            </a:r>
            <a:endParaRPr lang="en-US" altLang="ko-KR"/>
          </a:p>
          <a:p>
            <a:pPr lvl="3"/>
            <a:r>
              <a:rPr lang="ko-KR" altLang="en-US"/>
              <a:t>토폴로지는 네트워크에서 물리적 또는 논리적 연결의 배치를 의미</a:t>
            </a:r>
            <a:endParaRPr lang="en-US" altLang="ko-KR"/>
          </a:p>
          <a:p>
            <a:pPr lvl="2"/>
            <a:r>
              <a:rPr lang="en-US" altLang="ko-KR"/>
              <a:t>3</a:t>
            </a:r>
            <a:r>
              <a:rPr lang="ko-KR" altLang="en-US"/>
              <a:t>번째</a:t>
            </a:r>
            <a:r>
              <a:rPr lang="en-US" altLang="ko-KR"/>
              <a:t>: </a:t>
            </a:r>
            <a:r>
              <a:rPr lang="ko-KR" altLang="en-US"/>
              <a:t>적응 학습 및 특화</a:t>
            </a:r>
            <a:endParaRPr lang="en-US" altLang="ko-KR"/>
          </a:p>
          <a:p>
            <a:pPr lvl="2"/>
            <a:r>
              <a:rPr lang="en-US" altLang="ko-KR"/>
              <a:t>4</a:t>
            </a:r>
            <a:r>
              <a:rPr lang="ko-KR" altLang="en-US"/>
              <a:t>번째</a:t>
            </a:r>
            <a:r>
              <a:rPr lang="en-US" altLang="ko-KR"/>
              <a:t>: </a:t>
            </a:r>
            <a:r>
              <a:rPr lang="ko-KR" altLang="en-US"/>
              <a:t>동적 작업 할당</a:t>
            </a:r>
            <a:endParaRPr lang="en-US" altLang="ko-KR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7EF2469A-05F4-FD57-F2DD-254D388246E4}"/>
              </a:ext>
            </a:extLst>
          </p:cNvPr>
          <p:cNvGrpSpPr/>
          <p:nvPr/>
        </p:nvGrpSpPr>
        <p:grpSpPr>
          <a:xfrm>
            <a:off x="5200032" y="3321484"/>
            <a:ext cx="6201640" cy="2772162"/>
            <a:chOff x="4463432" y="2457884"/>
            <a:chExt cx="6201640" cy="2772162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EFB7D11-613B-EBFA-D3CE-8BE6DD1A9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54699" y="2457884"/>
              <a:ext cx="3210373" cy="2772162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65B93F92-96DB-A005-EF6C-47A662C44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3432" y="2491226"/>
              <a:ext cx="2991267" cy="2705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9347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65A93-8221-2629-66E8-58342B783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4DD89C6E-A16D-A5DC-CEB3-6E61EF004F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1BA721B-0380-7100-E5EF-413D0AC3D3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o-KR" altLang="en-US"/>
                  <a:t>시스템 정의</a:t>
                </a:r>
                <a:endParaRPr lang="en-US" altLang="ko-KR"/>
              </a:p>
              <a:p>
                <a:pPr lvl="1"/>
                <a:r>
                  <a:rPr lang="ko-KR" altLang="en-US"/>
                  <a:t>에이전트는 튜플로 정의</a:t>
                </a:r>
                <a:endParaRPr lang="en-US" altLang="ko-KR"/>
              </a:p>
              <a:p>
                <a:pPr lvl="2"/>
                <a:r>
                  <a:rPr lang="ko-KR" altLang="en-US"/>
                  <a:t>에이전트 집합</a:t>
                </a:r>
                <a:r>
                  <a:rPr lang="en-US" altLang="ko-KR"/>
                  <a:t>:</a:t>
                </a:r>
                <a:r>
                  <a:rPr lang="ko-KR" altLang="en-US"/>
                  <a:t>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ko-KR"/>
              </a:p>
              <a:p>
                <a:pPr lvl="3"/>
                <a:r>
                  <a:rPr lang="ko-KR" altLang="en-US"/>
                  <a:t>에이전트 종류</a:t>
                </a:r>
                <a:r>
                  <a:rPr lang="en-US" altLang="ko-KR"/>
                  <a:t>: </a:t>
                </a:r>
                <a:r>
                  <a:rPr lang="ko-KR" altLang="en-US"/>
                  <a:t>수학 문제 풀이</a:t>
                </a:r>
                <a:r>
                  <a:rPr lang="en-US" altLang="ko-KR"/>
                  <a:t>, </a:t>
                </a:r>
                <a:r>
                  <a:rPr lang="ko-KR" altLang="en-US"/>
                  <a:t>코드 생성</a:t>
                </a:r>
                <a:r>
                  <a:rPr lang="en-US" altLang="ko-KR"/>
                  <a:t>, </a:t>
                </a:r>
                <a:r>
                  <a:rPr lang="ko-KR" altLang="en-US"/>
                  <a:t>번역</a:t>
                </a:r>
                <a:r>
                  <a:rPr lang="en-US" altLang="ko-KR"/>
                  <a:t>, </a:t>
                </a:r>
                <a:r>
                  <a:rPr lang="ko-KR" altLang="en-US"/>
                  <a:t>요약</a:t>
                </a:r>
                <a:r>
                  <a:rPr lang="en-US" altLang="ko-KR"/>
                  <a:t>, </a:t>
                </a:r>
                <a:r>
                  <a:rPr lang="ko-KR" altLang="en-US"/>
                  <a:t>복합 작업</a:t>
                </a:r>
                <a:endParaRPr lang="en-US" altLang="ko-KR"/>
              </a:p>
              <a:p>
                <a:pPr lvl="2"/>
                <a:r>
                  <a:rPr lang="ko-KR" altLang="en-US"/>
                  <a:t>에이전트의 능력</a:t>
                </a:r>
                <a:r>
                  <a:rPr lang="en-US" altLang="ko-KR"/>
                  <a:t>: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ko-KR"/>
              </a:p>
              <a:p>
                <a:pPr lvl="3"/>
                <a:r>
                  <a:rPr lang="ko-KR" altLang="en-US"/>
                  <a:t>능력 종류</a:t>
                </a:r>
                <a:r>
                  <a:rPr lang="en-US" altLang="ko-KR"/>
                  <a:t>: </a:t>
                </a:r>
                <a:r>
                  <a:rPr lang="ko-KR" altLang="en-US"/>
                  <a:t>추론</a:t>
                </a:r>
                <a:r>
                  <a:rPr lang="en-US" altLang="ko-KR"/>
                  <a:t>, </a:t>
                </a:r>
                <a:r>
                  <a:rPr lang="ko-KR" altLang="en-US"/>
                  <a:t>추론</a:t>
                </a:r>
                <a:r>
                  <a:rPr lang="en-US" altLang="ko-KR"/>
                  <a:t>, </a:t>
                </a:r>
                <a:r>
                  <a:rPr lang="ko-KR" altLang="en-US"/>
                  <a:t>수학</a:t>
                </a:r>
                <a:r>
                  <a:rPr lang="en-US" altLang="ko-KR"/>
                  <a:t>, </a:t>
                </a:r>
                <a:r>
                  <a:rPr lang="ko-KR" altLang="en-US"/>
                  <a:t>공간</a:t>
                </a:r>
                <a:r>
                  <a:rPr lang="en-US" altLang="ko-KR"/>
                  <a:t>, </a:t>
                </a:r>
                <a:r>
                  <a:rPr lang="ko-KR" altLang="en-US"/>
                  <a:t>언어</a:t>
                </a:r>
                <a:r>
                  <a:rPr lang="en-US" altLang="ko-KR"/>
                  <a:t>, </a:t>
                </a:r>
                <a:r>
                  <a:rPr lang="ko-KR" altLang="en-US"/>
                  <a:t>지식</a:t>
                </a:r>
                <a:endParaRPr lang="en-US" altLang="ko-KR"/>
              </a:p>
              <a:p>
                <a:pPr lvl="2"/>
                <a:r>
                  <a:rPr lang="ko-KR" altLang="en-US"/>
                  <a:t>에이전트 간의 연결</a:t>
                </a:r>
                <a:r>
                  <a:rPr lang="en-US" altLang="ko-KR"/>
                  <a:t>: </a:t>
                </a:r>
                <a14:m>
                  <m:oMath xmlns:m="http://schemas.openxmlformats.org/officeDocument/2006/math"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⊆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ko-KR" b="0" i="1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ko-KR" altLang="ko-KR" i="1">
                        <a:latin typeface="Cambria Math" panose="02040503050406030204" pitchFamily="18" charset="0"/>
                      </a:rPr>
                      <m:t>​∈</m:t>
                    </m:r>
                    <m:r>
                      <a:rPr lang="ko-KR" altLang="ko-KR" i="1">
                        <a:effectLst/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ko-KR" altLang="ko-KR"/>
                  <a:t>는 에이전트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ko-KR" altLang="ko-KR"/>
                  <a:t>에서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ko-KR" alt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ko-KR" altLang="ko-KR"/>
                  <a:t>로의 </a:t>
                </a:r>
                <a:r>
                  <a:rPr lang="ko-KR" altLang="ko-KR" b="1"/>
                  <a:t>단방향</a:t>
                </a:r>
                <a:r>
                  <a:rPr lang="ko-KR" altLang="ko-KR"/>
                  <a:t> 연결을 의미</a:t>
                </a:r>
              </a:p>
              <a:p>
                <a:pPr lvl="1"/>
                <a:r>
                  <a:rPr lang="ko-KR" altLang="en-US"/>
                  <a:t>에이전트 내부 구조를 구성하는 </a:t>
                </a:r>
                <a:r>
                  <a:rPr lang="en-US" altLang="ko-KR"/>
                  <a:t>2</a:t>
                </a:r>
                <a:r>
                  <a:rPr lang="ko-KR" altLang="en-US"/>
                  <a:t>가지 요소</a:t>
                </a:r>
                <a:endParaRPr lang="en-US" altLang="ko-KR"/>
              </a:p>
              <a:p>
                <a:pPr lvl="2"/>
                <a:r>
                  <a:rPr lang="ko-KR" altLang="en-US"/>
                  <a:t>라우터</a:t>
                </a:r>
                <a:r>
                  <a:rPr lang="en-US" altLang="ko-KR"/>
                  <a:t>: </a:t>
                </a:r>
                <a:r>
                  <a:rPr lang="ko-KR" altLang="en-US"/>
                  <a:t>라우팅 질의를 분석하여 라우팅 결정</a:t>
                </a:r>
                <a:endParaRPr lang="en-US" altLang="ko-KR"/>
              </a:p>
              <a:p>
                <a:pPr lvl="2"/>
                <a:r>
                  <a:rPr lang="ko-KR" altLang="en-US"/>
                  <a:t>실행기</a:t>
                </a:r>
                <a:r>
                  <a:rPr lang="en-US" altLang="ko-KR"/>
                  <a:t>: </a:t>
                </a:r>
                <a:r>
                  <a:rPr lang="ko-KR" altLang="en-US"/>
                  <a:t>연산과 도구 사용을 통해 실행 질의에 응답</a:t>
                </a:r>
                <a:endParaRPr lang="en-US" altLang="ko-KR"/>
              </a:p>
              <a:p>
                <a:pPr lvl="2"/>
                <a:r>
                  <a:rPr lang="ko-KR" altLang="en-US" b="1">
                    <a:solidFill>
                      <a:schemeClr val="accent5"/>
                    </a:solidFill>
                  </a:rPr>
                  <a:t>위 </a:t>
                </a:r>
                <a:r>
                  <a:rPr lang="en-US" altLang="ko-KR" b="1">
                    <a:solidFill>
                      <a:schemeClr val="accent5"/>
                    </a:solidFill>
                  </a:rPr>
                  <a:t>2</a:t>
                </a:r>
                <a:r>
                  <a:rPr lang="ko-KR" altLang="en-US" b="1">
                    <a:solidFill>
                      <a:schemeClr val="accent5"/>
                    </a:solidFill>
                  </a:rPr>
                  <a:t>가지 요소는 </a:t>
                </a:r>
                <a:r>
                  <a:rPr lang="en-US" altLang="ko-KR" b="1">
                    <a:solidFill>
                      <a:schemeClr val="accent5"/>
                    </a:solidFill>
                  </a:rPr>
                  <a:t>LLM</a:t>
                </a:r>
                <a:r>
                  <a:rPr lang="ko-KR" altLang="en-US" b="1">
                    <a:solidFill>
                      <a:schemeClr val="accent5"/>
                    </a:solidFill>
                  </a:rPr>
                  <a:t>을 기반으로 하여</a:t>
                </a:r>
                <a:r>
                  <a:rPr lang="en-US" altLang="ko-KR" b="1">
                    <a:solidFill>
                      <a:schemeClr val="accent5"/>
                    </a:solidFill>
                  </a:rPr>
                  <a:t>, </a:t>
                </a:r>
                <a:r>
                  <a:rPr lang="ko-KR" altLang="en-US" b="1">
                    <a:solidFill>
                      <a:schemeClr val="accent5"/>
                    </a:solidFill>
                  </a:rPr>
                  <a:t>메모리 모듈로 관리</a:t>
                </a:r>
                <a:endParaRPr lang="en-US" altLang="ko-KR" b="1">
                  <a:solidFill>
                    <a:schemeClr val="accent5"/>
                  </a:solidFill>
                </a:endParaRPr>
              </a:p>
              <a:p>
                <a:pPr lvl="1"/>
                <a:r>
                  <a:rPr lang="ko-KR" altLang="en-US"/>
                  <a:t>에이전트와 간선의 목표</a:t>
                </a:r>
                <a:endParaRPr lang="en-US" altLang="ko-KR"/>
              </a:p>
              <a:p>
                <a:pPr lvl="2"/>
                <a14:m>
                  <m:oMath xmlns:m="http://schemas.openxmlformats.org/officeDocument/2006/math"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∗=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∗,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∗</m:t>
                        </m:r>
                      </m:e>
                    </m:d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𝑎𝑟𝑔𝑚𝑎𝑥𝐸𝑣𝑎𝑙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li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,   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lim>
                    </m:limLow>
                  </m:oMath>
                </a14:m>
                <a:endParaRPr lang="en-US" altLang="ko-KR" i="1">
                  <a:latin typeface="Cambria Math" panose="02040503050406030204" pitchFamily="18" charset="0"/>
                </a:endParaRPr>
              </a:p>
              <a:p>
                <a:pPr lvl="3"/>
                <a:r>
                  <a:rPr lang="ko-KR" altLang="en-US">
                    <a:latin typeface="Cambria Math" panose="02040503050406030204" pitchFamily="18" charset="0"/>
                  </a:rPr>
                  <a:t>목표 작업이 주어지고 평가 함수가 존재할 때</a:t>
                </a:r>
                <a:endParaRPr lang="en-US" altLang="ko-KR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C1BA721B-0380-7100-E5EF-413D0AC3D3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76" t="-577" b="-80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그룹 17">
            <a:extLst>
              <a:ext uri="{FF2B5EF4-FFF2-40B4-BE49-F238E27FC236}">
                <a16:creationId xmlns:a16="http://schemas.microsoft.com/office/drawing/2014/main" id="{18E4F085-A5EB-1199-5F90-D25BC9204F08}"/>
              </a:ext>
            </a:extLst>
          </p:cNvPr>
          <p:cNvGrpSpPr/>
          <p:nvPr/>
        </p:nvGrpSpPr>
        <p:grpSpPr>
          <a:xfrm>
            <a:off x="7167385" y="2543764"/>
            <a:ext cx="3452066" cy="2768240"/>
            <a:chOff x="7167385" y="2543764"/>
            <a:chExt cx="3452066" cy="2768240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647B5A2-88F7-93C1-D76A-DE47F6350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7385" y="2543764"/>
              <a:ext cx="3452066" cy="2491241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05D4E45-B318-9943-F2C3-1838176FA311}"/>
                </a:ext>
              </a:extLst>
            </p:cNvPr>
            <p:cNvSpPr txBox="1"/>
            <p:nvPr/>
          </p:nvSpPr>
          <p:spPr>
            <a:xfrm>
              <a:off x="8121242" y="5035005"/>
              <a:ext cx="15443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에이전트 특성 수치화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5963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C30A9-3524-B1B7-23DC-7A55EF93C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7B2687B-4038-F89B-46FA-FC240F872F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5BA0B33-A7E1-C5CA-B261-E698912B7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메모리 모듈의 역할</a:t>
            </a:r>
            <a:endParaRPr lang="en-US" altLang="ko-KR"/>
          </a:p>
          <a:p>
            <a:pPr lvl="1"/>
            <a:r>
              <a:rPr lang="ko-KR" altLang="en-US">
                <a:latin typeface="Cambria Math" panose="02040503050406030204" pitchFamily="18" charset="0"/>
              </a:rPr>
              <a:t>라우터</a:t>
            </a:r>
            <a:endParaRPr lang="en-US" altLang="ko-KR">
              <a:latin typeface="Cambria Math" panose="02040503050406030204" pitchFamily="18" charset="0"/>
            </a:endParaRPr>
          </a:p>
          <a:p>
            <a:pPr lvl="2"/>
            <a:r>
              <a:rPr lang="ko-KR" altLang="en-US"/>
              <a:t>과거 작업을 탐색하여 새로운 작업이 오면 성공 사례를 프롬프트에 </a:t>
            </a:r>
            <a:r>
              <a:rPr lang="en-US" altLang="ko-KR"/>
              <a:t>few-shot </a:t>
            </a:r>
            <a:r>
              <a:rPr lang="ko-KR" altLang="en-US"/>
              <a:t>예시로 삽입</a:t>
            </a:r>
            <a:endParaRPr lang="en-US" altLang="ko-KR"/>
          </a:p>
          <a:p>
            <a:pPr lvl="2"/>
            <a:r>
              <a:rPr lang="en-US" altLang="ko-KR" b="1">
                <a:solidFill>
                  <a:schemeClr val="accent5"/>
                </a:solidFill>
              </a:rPr>
              <a:t>Forward</a:t>
            </a:r>
            <a:r>
              <a:rPr lang="en-US" altLang="ko-KR"/>
              <a:t>(</a:t>
            </a:r>
            <a:r>
              <a:rPr lang="ko-KR" altLang="en-US"/>
              <a:t>다른 에이전트에게 전달</a:t>
            </a:r>
            <a:r>
              <a:rPr lang="en-US" altLang="ko-KR"/>
              <a:t>), </a:t>
            </a:r>
            <a:r>
              <a:rPr lang="en-US" altLang="ko-KR" b="1">
                <a:solidFill>
                  <a:schemeClr val="accent5"/>
                </a:solidFill>
              </a:rPr>
              <a:t>Split</a:t>
            </a:r>
            <a:r>
              <a:rPr lang="en-US" altLang="ko-KR"/>
              <a:t>(</a:t>
            </a:r>
            <a:r>
              <a:rPr lang="ko-KR" altLang="en-US"/>
              <a:t>하위 작업으로 분할</a:t>
            </a:r>
            <a:r>
              <a:rPr lang="en-US" altLang="ko-KR"/>
              <a:t>), </a:t>
            </a:r>
            <a:r>
              <a:rPr lang="en-US" altLang="ko-KR" b="1">
                <a:solidFill>
                  <a:schemeClr val="accent5"/>
                </a:solidFill>
              </a:rPr>
              <a:t>Execute</a:t>
            </a:r>
            <a:r>
              <a:rPr lang="en-US" altLang="ko-KR"/>
              <a:t>(</a:t>
            </a:r>
            <a:r>
              <a:rPr lang="ko-KR" altLang="en-US"/>
              <a:t>직접 실행</a:t>
            </a:r>
            <a:r>
              <a:rPr lang="en-US" altLang="ko-KR"/>
              <a:t>)</a:t>
            </a:r>
            <a:r>
              <a:rPr lang="ko-KR" altLang="en-US"/>
              <a:t> 중 하나를 결정</a:t>
            </a:r>
            <a:endParaRPr lang="en-US" altLang="ko-KR"/>
          </a:p>
          <a:p>
            <a:pPr lvl="3"/>
            <a:r>
              <a:rPr lang="en-US" altLang="ko-KR"/>
              <a:t>Forward:</a:t>
            </a:r>
            <a:r>
              <a:rPr lang="ko-KR" altLang="en-US"/>
              <a:t> 작업을 원본 상태 그대로 다른 에이전트에게 전달</a:t>
            </a:r>
            <a:endParaRPr lang="en-US" altLang="ko-KR"/>
          </a:p>
          <a:p>
            <a:pPr lvl="3"/>
            <a:r>
              <a:rPr lang="en-US" altLang="ko-KR"/>
              <a:t>Split: </a:t>
            </a:r>
            <a:r>
              <a:rPr lang="ko-KR" altLang="en-US"/>
              <a:t>작업을 스스로 분해하고</a:t>
            </a:r>
            <a:r>
              <a:rPr lang="en-US" altLang="ko-KR"/>
              <a:t>, </a:t>
            </a:r>
            <a:r>
              <a:rPr lang="ko-KR" altLang="en-US"/>
              <a:t>자신이 처리 가능한 부분은 실행하고</a:t>
            </a:r>
            <a:r>
              <a:rPr lang="en-US" altLang="ko-KR"/>
              <a:t>, </a:t>
            </a:r>
            <a:r>
              <a:rPr lang="ko-KR" altLang="en-US"/>
              <a:t>나머지는 다른 에이전트로 라우팅</a:t>
            </a:r>
            <a:endParaRPr lang="en-US" altLang="ko-KR"/>
          </a:p>
          <a:p>
            <a:pPr lvl="3"/>
            <a:r>
              <a:rPr lang="en-US" altLang="ko-KR"/>
              <a:t>Execute: </a:t>
            </a:r>
            <a:r>
              <a:rPr lang="ko-KR" altLang="en-US"/>
              <a:t>위임 없이 에이전트 스스로 작업을 수행</a:t>
            </a:r>
            <a:endParaRPr lang="en-US" altLang="ko-KR"/>
          </a:p>
          <a:p>
            <a:pPr lvl="1"/>
            <a:r>
              <a:rPr lang="ko-KR" altLang="en-US">
                <a:latin typeface="Cambria Math" panose="02040503050406030204" pitchFamily="18" charset="0"/>
              </a:rPr>
              <a:t>실행기</a:t>
            </a:r>
            <a:endParaRPr lang="en-US" altLang="ko-KR">
              <a:latin typeface="Cambria Math" panose="02040503050406030204" pitchFamily="18" charset="0"/>
            </a:endParaRPr>
          </a:p>
          <a:p>
            <a:pPr lvl="2"/>
            <a:r>
              <a:rPr lang="ko-KR" altLang="en-US">
                <a:latin typeface="Cambria Math" panose="02040503050406030204" pitchFamily="18" charset="0"/>
              </a:rPr>
              <a:t>과거 작업에 대한 생각과 결과가 무엇이었는지를 저장하여 유사 작업 실행시 품질을 높이는데 사용</a:t>
            </a:r>
            <a:endParaRPr lang="en-US" altLang="ko-KR">
              <a:latin typeface="Cambria Math" panose="02040503050406030204" pitchFamily="18" charset="0"/>
            </a:endParaRPr>
          </a:p>
          <a:p>
            <a:pPr lvl="2"/>
            <a:r>
              <a:rPr lang="ko-KR" altLang="en-US">
                <a:latin typeface="Cambria Math" panose="02040503050406030204" pitchFamily="18" charset="0"/>
              </a:rPr>
              <a:t>에이전트에게 사고 과정을 주입한 후 실제 결과를 생성</a:t>
            </a:r>
            <a:endParaRPr lang="en-US" altLang="ko-KR">
              <a:latin typeface="Cambria Math" panose="02040503050406030204" pitchFamily="18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195F023-6D6A-B6CA-65D2-F5FC131F7F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705" y="4407356"/>
            <a:ext cx="7630590" cy="232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71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65F61-87A6-84E5-F67B-627B4D7F3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ACA6A53E-435F-3855-9A18-C0F141B240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11774C49-356D-3072-BBFF-974DED571A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o-KR" altLang="en-US">
                    <a:latin typeface="Cambria Math" panose="02040503050406030204" pitchFamily="18" charset="0"/>
                  </a:rPr>
                  <a:t>탈중앙화 네트워크 토폴로지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1"/>
                <a:r>
                  <a:rPr lang="ko-KR" altLang="en-US">
                    <a:latin typeface="Cambria Math" panose="02040503050406030204" pitchFamily="18" charset="0"/>
                  </a:rPr>
                  <a:t>에이전트 간의 연결 구조가 진화하는 방법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​,</m:t>
                        </m:r>
                        <m:sSubSup>
                          <m:sSubSupPr>
                            <m:ctrlPr>
                              <a:rPr lang="ko-KR" altLang="ko-K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p>
                        </m:sSubSup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​,</m:t>
                        </m:r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+1​ </m:t>
                            </m:r>
                          </m:sub>
                        </m:sSub>
                      </m:e>
                    </m:d>
                  </m:oMath>
                </a14:m>
                <a:endParaRPr lang="en-US" altLang="ko-KR" i="1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</a:t>
                </a:r>
                <a:r>
                  <a:rPr lang="ko-KR" altLang="en-US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ko-KR" altLang="en-US">
                    <a:latin typeface="Cambria Math" panose="02040503050406030204" pitchFamily="18" charset="0"/>
                  </a:rPr>
                  <a:t>번째 작업을 의미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14:m>
                  <m:oMath xmlns:m="http://schemas.openxmlformats.org/officeDocument/2006/math">
                    <m:r>
                      <a:rPr lang="ko-KR" altLang="ko-KR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감쇠 계수로써 과거 누적 성능과 최근 성능 중의 비중을 조절</a:t>
                </a:r>
                <a:r>
                  <a:rPr lang="en-US" altLang="ko-KR">
                    <a:latin typeface="Cambria Math" panose="02040503050406030204" pitchFamily="18" charset="0"/>
                  </a:rPr>
                  <a:t>(</a:t>
                </a:r>
                <a:r>
                  <a:rPr lang="ko-KR" altLang="en-US">
                    <a:latin typeface="Cambria Math" panose="02040503050406030204" pitchFamily="18" charset="0"/>
                  </a:rPr>
                  <a:t>부록에서 </a:t>
                </a:r>
                <a:r>
                  <a:rPr lang="en-US" altLang="ko-KR">
                    <a:latin typeface="Cambria Math" panose="02040503050406030204" pitchFamily="18" charset="0"/>
                  </a:rPr>
                  <a:t>0.1</a:t>
                </a:r>
                <a:r>
                  <a:rPr lang="ko-KR" altLang="en-US">
                    <a:latin typeface="Cambria Math" panose="02040503050406030204" pitchFamily="18" charset="0"/>
                  </a:rPr>
                  <a:t>로 지정</a:t>
                </a:r>
                <a:r>
                  <a:rPr lang="en-US" altLang="ko-KR">
                    <a:latin typeface="Cambria Math" panose="02040503050406030204" pitchFamily="18" charset="0"/>
                  </a:rPr>
                  <a:t>)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성공 지표를 의미하며 에이전트 간의 작업이 성공적이었는지 평가 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현재 완료된 작업과 과거 작업 능력을 바탕으로 가중치를 수정</a:t>
                </a:r>
                <a:endParaRPr lang="en-US" altLang="ko-KR" b="1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pPr lvl="1"/>
                <a:r>
                  <a:rPr lang="ko-KR" altLang="en-US">
                    <a:latin typeface="Cambria Math" panose="02040503050406030204" pitchFamily="18" charset="0"/>
                  </a:rPr>
                  <a:t>연결 구조 평가 시점 및 반영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작업이 완료된 후 상호작용하였던 에이전트에 대해서만 평가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결과를 도출하기 위해 연결된 에이전트들은 동일한 평가를 받음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위 가중치 갱신 함수는 반영하는 식의 예시로서 실제 모델 가중치를 의미하지 않음</a:t>
                </a:r>
                <a:endParaRPr lang="en-US" altLang="ko-KR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11774C49-356D-3072-BBFF-974DED571A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76" t="-3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323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60243-9AF3-8CEA-BD75-D10A76710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F00E4F7-F659-8910-1636-005D836B19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3AB6C7CD-870E-9D7F-ADE4-5CF89BABAC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o-KR" altLang="en-US">
                    <a:latin typeface="Cambria Math" panose="02040503050406030204" pitchFamily="18" charset="0"/>
                  </a:rPr>
                  <a:t>적응 학습 및 특화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1"/>
                <a:r>
                  <a:rPr lang="ko-KR" altLang="en-US">
                    <a:latin typeface="Cambria Math" panose="02040503050406030204" pitchFamily="18" charset="0"/>
                  </a:rPr>
                  <a:t>에이전트 개인의 능력이 명시적 역할 배정없이 특화되는 방법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과거 경험 검색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𝑆𝑒𝑙𝑒𝑐𝑡</m:t>
                    </m:r>
                    <m:d>
                      <m:d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bSup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​,</m:t>
                        </m:r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​,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𝑎𝑟𝑔</m:t>
                    </m:r>
                    <m:limLow>
                      <m:limLow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lim>
                        <m:eqArr>
                          <m:eqArrPr>
                            <m:ctrlPr>
                              <a:rPr lang="ko-KR" altLang="ko-KR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⊂</m:t>
                            </m:r>
                            <m:sSubSup>
                              <m:sSubSupPr>
                                <m:ctrlP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bSup>
                          </m:e>
                          <m:e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∣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∣=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</m:eqArr>
                      </m:lim>
                    </m:limLow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</m:t>
                    </m:r>
                    <m:nary>
                      <m:naryPr>
                        <m:chr m:val="∑"/>
                        <m:supHide m:val="on"/>
                        <m:ctrlPr>
                          <a:rPr lang="ko-KR" altLang="ko-KR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ko-KR" altLang="ko-KR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ko-KR" altLang="ko-KR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ko-KR" altLang="ko-KR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/>
                      <m:e>
                        <m:r>
                          <a:rPr lang="ko-KR" altLang="ko-KR" i="1">
                            <a:latin typeface="Cambria Math" panose="02040503050406030204" pitchFamily="18" charset="0"/>
                          </a:rPr>
                          <m:t>𝑠𝑖𝑚</m:t>
                        </m:r>
                        <m:d>
                          <m:dPr>
                            <m:ctrlPr>
                              <a:rPr lang="ko-KR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𝑒𝑚𝑏𝑒𝑑</m:t>
                            </m:r>
                            <m:d>
                              <m:dPr>
                                <m:ctrlP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ko-KR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ko-KR" altLang="ko-KR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</m:sSubSup>
                                <m: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  <m:t>​,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sSubSup>
                                  <m:sSub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</m:sSubSup>
                                <m: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</m:e>
                            </m:d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𝑒𝑚𝑏𝑒𝑑</m:t>
                            </m:r>
                            <m:d>
                              <m:dPr>
                                <m:ctrlP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ko-KR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ko-KR" altLang="ko-KR" i="1">
                                        <a:latin typeface="Cambria Math" panose="02040503050406030204" pitchFamily="18" charset="0"/>
                                      </a:rPr>
                                      <m:t>𝑜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altLang="ko-KR" b="0" i="1" smtClean="0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</m:sSubSup>
                                <m: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  <m:t>​,</m:t>
                                </m:r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sSubSup>
                                  <m:sSubSup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e>
                                      <m:sub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  <m:r>
                                          <a:rPr lang="en-US" altLang="ko-KR" i="1">
                                            <a:latin typeface="Cambria Math" panose="02040503050406030204" pitchFamily="18" charset="0"/>
                                          </a:rPr>
                                          <m:t>+1</m:t>
                                        </m:r>
                                      </m:sub>
                                    </m:sSub>
                                  </m:sub>
                                  <m:sup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p>
                                </m:sSubSup>
                                <m:r>
                                  <a:rPr lang="ko-KR" altLang="ko-KR" i="1">
                                    <a:latin typeface="Cambria Math" panose="02040503050406030204" pitchFamily="18" charset="0"/>
                                  </a:rPr>
                                  <m:t>​</m:t>
                                </m:r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</m:e>
                    </m:d>
                  </m:oMath>
                </a14:m>
                <a:endParaRPr lang="en-US" altLang="ko-KR">
                  <a:latin typeface="Cambria Math" panose="02040503050406030204" pitchFamily="18" charset="0"/>
                </a:endParaRPr>
              </a:p>
              <a:p>
                <a:pPr lvl="4"/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관찰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4"/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맥락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4"/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핵동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:r>
                  <a:rPr lang="ko-KR" altLang="en-US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현재 들어온 작업을 수행하기 전</a:t>
                </a:r>
                <a:r>
                  <a:rPr lang="en-US" altLang="ko-KR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, </a:t>
                </a:r>
                <a:r>
                  <a:rPr lang="ko-KR" altLang="en-US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두 메모리 모듈에서</a:t>
                </a:r>
                <a:r>
                  <a:rPr lang="en-US" altLang="ko-KR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ko-KR" altLang="en-US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과거 유사 경험을 바탕으로 프롬프트와 의사결정에 활용</a:t>
                </a:r>
                <a:endParaRPr lang="en-US" altLang="ko-KR" b="1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추론 함수와 행동 함수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:r>
                  <a:rPr lang="ko-KR" altLang="en-US" b="0"/>
                  <a:t>추론 함수</a:t>
                </a:r>
                <a:r>
                  <a:rPr lang="en-US" altLang="ko-KR" b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​​(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​,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𝑟𝑒𝑎𝑠𝑜𝑛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​(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​​,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ko-KR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ko-KR" altLang="ko-KR" i="1">
                        <a:latin typeface="Cambria Math" panose="02040503050406030204" pitchFamily="18" charset="0"/>
                      </a:rPr>
                      <m:t>​​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​​,</m:t>
                    </m:r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ko-KR" altLang="ko-KR" i="1">
                        <a:latin typeface="Cambria Math" panose="02040503050406030204" pitchFamily="18" charset="0"/>
                      </a:rPr>
                      <m:t>​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b="0"/>
              </a:p>
              <a:p>
                <a:pPr lvl="4"/>
                <a:r>
                  <a:rPr lang="en-US" altLang="ko-KR"/>
                  <a:t>Select </a:t>
                </a:r>
                <a:r>
                  <a:rPr lang="ko-KR" altLang="en-US"/>
                  <a:t>함수에서 생성된 </a:t>
                </a:r>
                <a:r>
                  <a:rPr lang="en-US" altLang="ko-KR"/>
                  <a:t>k</a:t>
                </a:r>
                <a:r>
                  <a:rPr lang="ko-KR" altLang="en-US"/>
                  <a:t>개의 유사 사례에 대해서 직접 풀 것인가 문제를 해결하기 위한 방식에 대한 추론을 작성</a:t>
                </a:r>
                <a:endParaRPr lang="en-US" altLang="ko-KR"/>
              </a:p>
              <a:p>
                <a:pPr lvl="3"/>
                <a:r>
                  <a:rPr lang="ko-KR" altLang="en-US" b="0"/>
                  <a:t>행동 함수</a:t>
                </a:r>
                <a:r>
                  <a:rPr lang="en-US" altLang="ko-KR" b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​​(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​,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)=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𝑎𝑐𝑡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​(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𝑜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​​,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​​,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ko-KR" altLang="ko-KR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​​(</m:t>
                    </m:r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​,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𝑟</m:t>
                    </m:r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sup>
                            </m:sSubSup>
                          </m:e>
                        </m:d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bSup>
                    <m:r>
                      <a:rPr lang="ko-KR" altLang="ko-KR" i="1">
                        <a:latin typeface="Cambria Math" panose="02040503050406030204" pitchFamily="18" charset="0"/>
                      </a:rPr>
                      <m:t>​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b="0"/>
              </a:p>
              <a:p>
                <a:pPr lvl="4"/>
                <a:r>
                  <a:rPr lang="ko-KR" altLang="en-US">
                    <a:latin typeface="Cambria Math" panose="02040503050406030204" pitchFamily="18" charset="0"/>
                  </a:rPr>
                  <a:t>라우터 모듈의 경후 </a:t>
                </a:r>
                <a:r>
                  <a:rPr lang="en-US" altLang="ko-KR">
                    <a:latin typeface="Cambria Math" panose="02040503050406030204" pitchFamily="18" charset="0"/>
                  </a:rPr>
                  <a:t>3</a:t>
                </a:r>
                <a:r>
                  <a:rPr lang="ko-KR" altLang="en-US">
                    <a:latin typeface="Cambria Math" panose="02040503050406030204" pitchFamily="18" charset="0"/>
                  </a:rPr>
                  <a:t>개의 행동 중 하나를 택하고</a:t>
                </a:r>
                <a:r>
                  <a:rPr lang="en-US" altLang="ko-KR">
                    <a:latin typeface="Cambria Math" panose="02040503050406030204" pitchFamily="18" charset="0"/>
                  </a:rPr>
                  <a:t>, </a:t>
                </a:r>
                <a:r>
                  <a:rPr lang="ko-KR" altLang="en-US">
                    <a:latin typeface="Cambria Math" panose="02040503050406030204" pitchFamily="18" charset="0"/>
                  </a:rPr>
                  <a:t>실행기 모듈은 답을 작성하거나 단일 단계에서 실행 작업을 수행</a:t>
                </a:r>
                <a:endParaRPr lang="en-US" altLang="ko-KR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3AB6C7CD-870E-9D7F-ADE4-5CF89BABAC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76" t="-3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4837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EC8BA86-B797-94F0-4DCA-857CF71D8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1F94B6-D498-FF1C-F6B4-2EC0AFC31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에이전트의 유사 사례 검색 방식</a:t>
            </a:r>
            <a:endParaRPr lang="en-US" altLang="ko-KR"/>
          </a:p>
          <a:p>
            <a:pPr lvl="1"/>
            <a:r>
              <a:rPr lang="en-US" altLang="ko-KR"/>
              <a:t>k</a:t>
            </a:r>
            <a:r>
              <a:rPr lang="ko-KR" altLang="en-US"/>
              <a:t>개의 유사 사례 검색 및 </a:t>
            </a:r>
            <a:r>
              <a:rPr lang="en-US" altLang="ko-KR"/>
              <a:t>few shot </a:t>
            </a:r>
            <a:r>
              <a:rPr lang="ko-KR" altLang="en-US"/>
              <a:t>프롬프트 주입</a:t>
            </a:r>
            <a:endParaRPr lang="en-US" altLang="ko-KR"/>
          </a:p>
          <a:p>
            <a:pPr lvl="2"/>
            <a:r>
              <a:rPr lang="en-US" altLang="ko-KR"/>
              <a:t>Step 1: </a:t>
            </a:r>
            <a:r>
              <a:rPr lang="ko-KR" altLang="en-US"/>
              <a:t>작업이 완료되면 성공된 사례에 대해서 에이전트의 메모리에 조각으로 저장</a:t>
            </a:r>
            <a:endParaRPr lang="en-US" altLang="ko-KR"/>
          </a:p>
          <a:p>
            <a:pPr lvl="3"/>
            <a:r>
              <a:rPr lang="ko-KR" altLang="en-US"/>
              <a:t>관찰</a:t>
            </a:r>
            <a:r>
              <a:rPr lang="en-US" altLang="ko-KR"/>
              <a:t>: </a:t>
            </a:r>
            <a:r>
              <a:rPr lang="ko-KR" altLang="en-US"/>
              <a:t>작업에 대한 설명이 포함됨</a:t>
            </a:r>
            <a:endParaRPr lang="en-US" altLang="ko-KR"/>
          </a:p>
          <a:p>
            <a:pPr lvl="3"/>
            <a:r>
              <a:rPr lang="ko-KR" altLang="en-US"/>
              <a:t>문맥</a:t>
            </a:r>
            <a:r>
              <a:rPr lang="en-US" altLang="ko-KR"/>
              <a:t>: </a:t>
            </a:r>
            <a:r>
              <a:rPr lang="ko-KR" altLang="en-US"/>
              <a:t>작업의 주요 문제와 지금 까지의 하위 작업 이력이 포함됨</a:t>
            </a:r>
            <a:endParaRPr lang="en-US" altLang="ko-KR"/>
          </a:p>
          <a:p>
            <a:pPr lvl="3"/>
            <a:r>
              <a:rPr lang="ko-KR" altLang="en-US"/>
              <a:t>행동</a:t>
            </a:r>
            <a:r>
              <a:rPr lang="en-US" altLang="ko-KR"/>
              <a:t>: </a:t>
            </a:r>
            <a:r>
              <a:rPr lang="ko-KR" altLang="en-US"/>
              <a:t>라우티 팅 결정</a:t>
            </a:r>
            <a:endParaRPr lang="en-US" altLang="ko-KR"/>
          </a:p>
          <a:p>
            <a:pPr lvl="2"/>
            <a:r>
              <a:rPr lang="en-US" altLang="ko-KR"/>
              <a:t>Step 2: </a:t>
            </a:r>
            <a:r>
              <a:rPr lang="ko-KR" altLang="en-US"/>
              <a:t>문자열을 인코딩하여 코사인 유사도를 계산 후 </a:t>
            </a:r>
            <a:r>
              <a:rPr lang="en-US" altLang="ko-KR"/>
              <a:t>Top k</a:t>
            </a:r>
            <a:r>
              <a:rPr lang="ko-KR" altLang="en-US"/>
              <a:t>개 반환</a:t>
            </a:r>
            <a:endParaRPr lang="en-US" altLang="ko-KR"/>
          </a:p>
          <a:p>
            <a:pPr lvl="3"/>
            <a:r>
              <a:rPr lang="ko-KR" altLang="en-US"/>
              <a:t>새로 들어온 작업에 대해서 메모리 모듈이 유사도 계산 후 </a:t>
            </a:r>
            <a:r>
              <a:rPr lang="en-US" altLang="ko-KR"/>
              <a:t>k</a:t>
            </a:r>
            <a:r>
              <a:rPr lang="ko-KR" altLang="en-US"/>
              <a:t>개의 사례를 반환</a:t>
            </a:r>
            <a:endParaRPr lang="en-US" altLang="ko-KR"/>
          </a:p>
          <a:p>
            <a:pPr lvl="2"/>
            <a:r>
              <a:rPr lang="en-US" altLang="ko-KR"/>
              <a:t>Step 3: </a:t>
            </a:r>
            <a:r>
              <a:rPr lang="ko-KR" altLang="en-US"/>
              <a:t>검색된 </a:t>
            </a:r>
            <a:r>
              <a:rPr lang="en-US" altLang="ko-KR"/>
              <a:t>k</a:t>
            </a:r>
            <a:r>
              <a:rPr lang="ko-KR" altLang="en-US"/>
              <a:t>개를 </a:t>
            </a:r>
            <a:r>
              <a:rPr lang="en-US" altLang="ko-KR"/>
              <a:t>json </a:t>
            </a:r>
            <a:r>
              <a:rPr lang="ko-KR" altLang="en-US"/>
              <a:t>형태로 반환하여 에이전트 프롬프트에 주입</a:t>
            </a:r>
            <a:endParaRPr lang="en-US" altLang="ko-KR"/>
          </a:p>
          <a:p>
            <a:pPr lvl="3"/>
            <a:r>
              <a:rPr lang="en-US" altLang="ko-KR"/>
              <a:t>Step 2</a:t>
            </a:r>
            <a:r>
              <a:rPr lang="ko-KR" altLang="en-US"/>
              <a:t>에서 반환된 정보와 자신의 현재 상태와 주변의 에이전트 정보를 하나로 결합하여 프롬프트 생성ㅇ</a:t>
            </a:r>
          </a:p>
        </p:txBody>
      </p:sp>
    </p:spTree>
    <p:extLst>
      <p:ext uri="{BB962C8B-B14F-4D97-AF65-F5344CB8AC3E}">
        <p14:creationId xmlns:p14="http://schemas.microsoft.com/office/powerpoint/2010/main" val="3587895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11985-347E-CE6C-EBBF-35BD5DF0B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D12B15A-AAA0-44D6-2414-32A654B71A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59ED128-0683-0727-5405-0BA1225214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ko-KR" altLang="en-US">
                    <a:latin typeface="Cambria Math" panose="02040503050406030204" pitchFamily="18" charset="0"/>
                  </a:rPr>
                  <a:t>동적 작업 할당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1"/>
                <a:r>
                  <a:rPr lang="ko-KR" altLang="en-US">
                    <a:latin typeface="Cambria Math" panose="02040503050406030204" pitchFamily="18" charset="0"/>
                  </a:rPr>
                  <a:t>실제 시스템에서 작업 작동 방식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에이전트 초기화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ko-KR" altLang="ko-K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𝑖𝑛𝑖𝑡𝑖𝑎𝑙</m:t>
                        </m:r>
                      </m:sub>
                    </m:sSub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𝑎𝑟𝑔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</m:t>
                    </m:r>
                    <m:limLow>
                      <m:limLow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lim>
                        <m:sSub>
                          <m:sSubPr>
                            <m:ctrlPr>
                              <a:rPr lang="en-US" altLang="ko-KR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b="0" i="1">
                            <a:latin typeface="Cambria Math" panose="02040503050406030204" pitchFamily="18" charset="0"/>
                          </a:rPr>
                          <m:t>⊂</m:t>
                        </m:r>
                        <m:sSub>
                          <m:sSubPr>
                            <m:ctrlPr>
                              <a:rPr lang="en-US" altLang="ko-KR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b="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b="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b="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lim>
                    </m:limLow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​</m:t>
                    </m:r>
                    <m:r>
                      <a:rPr lang="ko-KR" altLang="ko-KR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altLang="ko-KR" i="1">
                                    <a:latin typeface="Cambria Math" panose="02040503050406030204" pitchFamily="18" charset="0"/>
                                  </a:rPr>
                                  <m:t>+ 1</m:t>
                                </m:r>
                              </m:sub>
                            </m:sSub>
                          </m:sub>
                        </m:sSub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​​,</m:t>
                        </m:r>
                        <m:sSubSup>
                          <m:sSubSup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𝑐𝑣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bSup>
                        <m:r>
                          <a:rPr lang="ko-KR" altLang="ko-KR" i="1" smtClean="0">
                            <a:latin typeface="Cambria Math" panose="02040503050406030204" pitchFamily="18" charset="0"/>
                          </a:rPr>
                          <m:t>​</m:t>
                        </m:r>
                      </m:e>
                    </m:d>
                  </m:oMath>
                </a14:m>
                <a:endParaRPr lang="en-US" altLang="ko-KR" i="1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+ 1</m:t>
                            </m:r>
                          </m:sub>
                        </m:sSub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 </a:t>
                </a:r>
                <a:r>
                  <a:rPr lang="ko-KR" altLang="en-US">
                    <a:latin typeface="Cambria Math" panose="02040503050406030204" pitchFamily="18" charset="0"/>
                  </a:rPr>
                  <a:t>작업의 요구 능력 벡터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𝑐𝑣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bSup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>
                    <a:latin typeface="Cambria Math" panose="02040503050406030204" pitchFamily="18" charset="0"/>
                  </a:rPr>
                  <a:t>: </a:t>
                </a:r>
                <a:r>
                  <a:rPr lang="ko-KR" altLang="en-US">
                    <a:latin typeface="Cambria Math" panose="02040503050406030204" pitchFamily="18" charset="0"/>
                  </a:rPr>
                  <a:t>에이전트가 이전 작업 까지 마친 시점에서의 능력 벡터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:r>
                  <a:rPr lang="ko-KR" altLang="en-US" b="1">
                    <a:solidFill>
                      <a:schemeClr val="accent5"/>
                    </a:solidFill>
                    <a:latin typeface="Cambria Math" panose="02040503050406030204" pitchFamily="18" charset="0"/>
                  </a:rPr>
                  <a:t>작업이 들어왔을 때 작업 요구 능력벡터와 유사한 능력을 가진 에이전트를 선택</a:t>
                </a:r>
                <a:endParaRPr lang="en-US" altLang="ko-KR" b="1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pPr lvl="2"/>
                <a:r>
                  <a:rPr lang="ko-KR" altLang="en-US">
                    <a:latin typeface="Cambria Math" panose="02040503050406030204" pitchFamily="18" charset="0"/>
                  </a:rPr>
                  <a:t>라우터의 행동 선택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3"/>
                <a:r>
                  <a:rPr lang="en-US" altLang="ko-KR"/>
                  <a:t>Forward: </a:t>
                </a:r>
                <a:r>
                  <a:rPr lang="ko-KR" altLang="en-US"/>
                  <a:t>작업을 다른 에이전트에게 전달</a:t>
                </a:r>
                <a:r>
                  <a:rPr lang="en-US" altLang="ko-KR"/>
                  <a:t>. </a:t>
                </a:r>
                <a:r>
                  <a:rPr lang="ko-KR" altLang="en-US"/>
                  <a:t>단</a:t>
                </a:r>
                <a:r>
                  <a:rPr lang="en-US" altLang="ko-KR"/>
                  <a:t>, </a:t>
                </a:r>
                <a:r>
                  <a:rPr lang="ko-KR" altLang="en-US"/>
                  <a:t>작업 내용에 일체 수정 없이</a:t>
                </a:r>
                <a:endParaRPr lang="en-US" altLang="ko-KR"/>
              </a:p>
              <a:p>
                <a:pPr lvl="3"/>
                <a:r>
                  <a:rPr lang="en-US" altLang="ko-KR"/>
                  <a:t>Split</a:t>
                </a:r>
                <a:endParaRPr lang="en-US" altLang="ko-KR">
                  <a:latin typeface="Cambria Math" panose="02040503050406030204" pitchFamily="18" charset="0"/>
                </a:endParaRPr>
              </a:p>
              <a:p>
                <a:pPr lvl="4"/>
                <a14:m>
                  <m:oMath xmlns:m="http://schemas.openxmlformats.org/officeDocument/2006/math">
                    <m:r>
                      <a:rPr lang="en-US" altLang="ko-KR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𝑛𝑒𝑥𝑡</m:t>
                        </m:r>
                      </m:sub>
                    </m:sSub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​=</m:t>
                    </m:r>
                    <m:r>
                      <a:rPr lang="ko-KR" altLang="ko-KR" i="1">
                        <a:latin typeface="Cambria Math" panose="02040503050406030204" pitchFamily="18" charset="0"/>
                      </a:rPr>
                      <m:t>​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𝑎𝑟𝑔</m:t>
                    </m:r>
                    <m:limLow>
                      <m:limLow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𝑚𝑎𝑥</m:t>
                        </m:r>
                      </m:e>
                      <m:lim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⊂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\{</m:t>
                        </m:r>
                        <m:sSub>
                          <m:sSub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lim>
                    </m:limLow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​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ko-KR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𝛷</m:t>
                        </m:r>
                        <m:d>
                          <m:dPr>
                            <m:ctrlP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ko-KR" b="0" i="1" smtClean="0">
                                    <a:latin typeface="Cambria Math" panose="02040503050406030204" pitchFamily="18" charset="0"/>
                                  </a:rPr>
                                  <m:t>𝑜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  <m:t>​​</m:t>
                            </m:r>
                          </m:e>
                        </m:d>
                        <m:r>
                          <a:rPr lang="en-US" altLang="ko-KR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altLang="ko-KR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bSup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ko-KR" i="1"/>
              </a:p>
              <a:p>
                <a:pPr lvl="4"/>
                <a:r>
                  <a:rPr lang="ko-KR" altLang="en-US"/>
                  <a:t>분할된 서브 테스크에서 필요한 능력과 에이전트 능력 벡터를 조회하여 다음 에이전트 선택</a:t>
                </a:r>
                <a:endParaRPr lang="en-US" altLang="ko-KR"/>
              </a:p>
              <a:p>
                <a:pPr lvl="3"/>
                <a:r>
                  <a:rPr lang="en-US" altLang="ko-KR"/>
                  <a:t>Execute: </a:t>
                </a:r>
                <a:r>
                  <a:rPr lang="ko-KR" altLang="en-US"/>
                  <a:t>더 이상 다른 에이전트에게 작업을 위임하지 않고</a:t>
                </a:r>
                <a:r>
                  <a:rPr lang="en-US" altLang="ko-KR"/>
                  <a:t>, </a:t>
                </a:r>
                <a:r>
                  <a:rPr lang="ko-KR" altLang="en-US"/>
                  <a:t>스스로 완결하는 행동</a:t>
                </a:r>
                <a:endParaRPr lang="en-US" altLang="ko-KR"/>
              </a:p>
              <a:p>
                <a:pPr lvl="3"/>
                <a:endParaRPr lang="en-US" altLang="ko-KR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내용 개체 틀 2">
                <a:extLst>
                  <a:ext uri="{FF2B5EF4-FFF2-40B4-BE49-F238E27FC236}">
                    <a16:creationId xmlns:a16="http://schemas.microsoft.com/office/drawing/2014/main" id="{559ED128-0683-0727-5405-0BA1225214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76" t="-3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그룹 9">
            <a:extLst>
              <a:ext uri="{FF2B5EF4-FFF2-40B4-BE49-F238E27FC236}">
                <a16:creationId xmlns:a16="http://schemas.microsoft.com/office/drawing/2014/main" id="{B5E0BAAD-607F-F6B1-AB40-E74B7B877C58}"/>
              </a:ext>
            </a:extLst>
          </p:cNvPr>
          <p:cNvGrpSpPr/>
          <p:nvPr/>
        </p:nvGrpSpPr>
        <p:grpSpPr>
          <a:xfrm>
            <a:off x="8406148" y="3536765"/>
            <a:ext cx="3452066" cy="2768240"/>
            <a:chOff x="7167385" y="2543764"/>
            <a:chExt cx="3452066" cy="2768240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F3D3E453-378F-F563-09D4-8118B3715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67385" y="2543764"/>
              <a:ext cx="3452066" cy="2491241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B3D5BF-3936-3DCD-00DF-B05D63C3A27E}"/>
                </a:ext>
              </a:extLst>
            </p:cNvPr>
            <p:cNvSpPr txBox="1"/>
            <p:nvPr/>
          </p:nvSpPr>
          <p:spPr>
            <a:xfrm>
              <a:off x="8121242" y="5035005"/>
              <a:ext cx="15443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>
                  <a:latin typeface="KoPubWorld돋움체 Medium" panose="00000600000000000000" pitchFamily="2" charset="-127"/>
                  <a:ea typeface="KoPubWorld돋움체 Medium" panose="00000600000000000000" pitchFamily="2" charset="-127"/>
                  <a:cs typeface="KoPubWorld돋움체 Medium" panose="00000600000000000000" pitchFamily="2" charset="-127"/>
                </a:rPr>
                <a:t>에이전트 특성 수치화</a:t>
              </a:r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2C89C87-6B1F-D67F-1151-23847ED6449C}"/>
              </a:ext>
            </a:extLst>
          </p:cNvPr>
          <p:cNvSpPr/>
          <p:nvPr/>
        </p:nvSpPr>
        <p:spPr>
          <a:xfrm>
            <a:off x="8505825" y="3810000"/>
            <a:ext cx="1581150" cy="120015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71333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0DCCA36-2AB9-E31A-A1A0-4D2EAEF980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Methodology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CC7C600-9A14-FA69-4C7E-2BDF68869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AgentNet </a:t>
            </a:r>
            <a:r>
              <a:rPr lang="ko-KR" altLang="en-US"/>
              <a:t>알고리즘</a:t>
            </a:r>
            <a:endParaRPr lang="en-US" altLang="ko-KR"/>
          </a:p>
          <a:p>
            <a:pPr lvl="1"/>
            <a:r>
              <a:rPr lang="ko-KR" altLang="en-US"/>
              <a:t>에이전트 선택</a:t>
            </a:r>
            <a:endParaRPr lang="en-US" altLang="ko-KR"/>
          </a:p>
          <a:p>
            <a:pPr lvl="2"/>
            <a:r>
              <a:rPr lang="ko-KR" altLang="en-US"/>
              <a:t>에이전트 능력을 확인하여 작업에 맞는 에이전트 선택</a:t>
            </a:r>
            <a:endParaRPr lang="en-US" altLang="ko-KR"/>
          </a:p>
          <a:p>
            <a:pPr lvl="1"/>
            <a:r>
              <a:rPr lang="ko-KR" altLang="en-US"/>
              <a:t>작업에 대한 에이전트 활동</a:t>
            </a:r>
            <a:endParaRPr lang="en-US" altLang="ko-KR"/>
          </a:p>
          <a:p>
            <a:pPr lvl="2"/>
            <a:r>
              <a:rPr lang="ko-KR" altLang="en-US"/>
              <a:t>선택된 에이전트는 라우터를 통해 유사 사례 검색</a:t>
            </a:r>
            <a:endParaRPr lang="en-US" altLang="ko-KR"/>
          </a:p>
          <a:p>
            <a:pPr lvl="2"/>
            <a:r>
              <a:rPr lang="ko-KR" altLang="en-US"/>
              <a:t>유사 사례를 통해 행동 선택</a:t>
            </a:r>
            <a:endParaRPr lang="en-US" altLang="ko-KR"/>
          </a:p>
          <a:p>
            <a:pPr lvl="2"/>
            <a:r>
              <a:rPr lang="en-US" altLang="ko-KR"/>
              <a:t>Forward, Split, Exectue </a:t>
            </a:r>
            <a:r>
              <a:rPr lang="ko-KR" altLang="en-US"/>
              <a:t>중 택 </a:t>
            </a:r>
            <a:r>
              <a:rPr lang="en-US" altLang="ko-KR"/>
              <a:t>1</a:t>
            </a:r>
          </a:p>
          <a:p>
            <a:pPr lvl="2"/>
            <a:r>
              <a:rPr lang="ko-KR" altLang="en-US"/>
              <a:t>선택 된 행동을 통해 실행기가 작업을 수행</a:t>
            </a:r>
            <a:endParaRPr lang="en-US" altLang="ko-KR"/>
          </a:p>
          <a:p>
            <a:pPr lvl="2"/>
            <a:r>
              <a:rPr lang="ko-KR" altLang="en-US"/>
              <a:t>작업이 완료된 후 간선 업데이트 및 에이전트 능력 업데이트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C71C1FA-099D-1D5F-A065-854564873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0" y="881608"/>
            <a:ext cx="5664720" cy="57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6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5E020-0282-5664-DCDD-F5744674E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B13E6C2-E115-4497-AC59-5CAB9CCDCD7B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4. Experiments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F258C30-A947-2818-B647-A0034ECF036D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059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1D42DD7-8F55-1BC1-11E2-0948958735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775E6D-F412-B5D6-0F62-D8E4F4265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주요 결과</a:t>
            </a:r>
            <a:endParaRPr lang="en-US" altLang="ko-KR"/>
          </a:p>
          <a:p>
            <a:pPr lvl="1"/>
            <a:r>
              <a:rPr lang="ko-KR" altLang="en-US"/>
              <a:t>수학 코딩</a:t>
            </a:r>
            <a:r>
              <a:rPr lang="en-US" altLang="ko-KR"/>
              <a:t>, </a:t>
            </a:r>
            <a:r>
              <a:rPr lang="ko-KR" altLang="en-US"/>
              <a:t>논리</a:t>
            </a:r>
            <a:r>
              <a:rPr lang="en-US" altLang="ko-KR"/>
              <a:t>, API </a:t>
            </a:r>
            <a:r>
              <a:rPr lang="ko-KR" altLang="en-US"/>
              <a:t>호출 </a:t>
            </a:r>
            <a:r>
              <a:rPr lang="en-US" altLang="ko-KR"/>
              <a:t>4</a:t>
            </a:r>
            <a:r>
              <a:rPr lang="ko-KR" altLang="en-US"/>
              <a:t>가지 과업 유형에 대한 성능 평가</a:t>
            </a:r>
            <a:endParaRPr lang="en-US" altLang="ko-KR"/>
          </a:p>
          <a:p>
            <a:pPr lvl="1"/>
            <a:r>
              <a:rPr lang="en-US" altLang="ko-KR"/>
              <a:t>ReAct</a:t>
            </a:r>
            <a:r>
              <a:rPr lang="ko-KR" altLang="en-US"/>
              <a:t>는 수학 또는 논리 과업에서 성능이 좋지만 정적 프롬프팅 전략으로 복잡한 과업으로 일반화하는데 문제가 존재</a:t>
            </a:r>
            <a:endParaRPr lang="en-US" altLang="ko-KR"/>
          </a:p>
          <a:p>
            <a:pPr lvl="1"/>
            <a:r>
              <a:rPr lang="en-US" altLang="ko-KR"/>
              <a:t>MetaGPT </a:t>
            </a:r>
            <a:r>
              <a:rPr lang="ko-KR" altLang="en-US"/>
              <a:t>같은 중앙 집중형 프레임보다 더 나은 성능을 보임</a:t>
            </a:r>
            <a:endParaRPr lang="en-US" altLang="ko-KR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351A3E4-0A63-035B-E027-496C4EA08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678" y="2539662"/>
            <a:ext cx="5534643" cy="396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7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F088A4D-10BF-C116-BBC1-0ACB8B1B30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400E9A-DA5E-72A1-1BD7-D9A106C84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Introduction</a:t>
            </a:r>
          </a:p>
          <a:p>
            <a:endParaRPr lang="en-US" altLang="ko-KR"/>
          </a:p>
          <a:p>
            <a:r>
              <a:rPr lang="en-US" altLang="ko-KR"/>
              <a:t>Related Work</a:t>
            </a:r>
          </a:p>
          <a:p>
            <a:endParaRPr lang="en-US" altLang="ko-KR"/>
          </a:p>
          <a:p>
            <a:r>
              <a:rPr lang="en-US" altLang="ko-KR"/>
              <a:t>Methodology</a:t>
            </a:r>
          </a:p>
          <a:p>
            <a:endParaRPr lang="en-US" altLang="ko-KR"/>
          </a:p>
          <a:p>
            <a:r>
              <a:rPr lang="en-US" altLang="ko-KR"/>
              <a:t>Experimets</a:t>
            </a:r>
          </a:p>
          <a:p>
            <a:endParaRPr lang="en-US" altLang="ko-KR"/>
          </a:p>
          <a:p>
            <a:r>
              <a:rPr lang="en-US" altLang="ko-KR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238900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98897-41CE-C0CF-E2E5-2D22E887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F9A0AE0-8CE6-56DD-F3E6-5A6FFDA344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AC64B75-351A-28F1-35A9-C3C4477DF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이질적 에이전트 실험</a:t>
            </a:r>
            <a:r>
              <a:rPr lang="en-US" altLang="ko-KR"/>
              <a:t>(Heterogeneous Agents)</a:t>
            </a:r>
          </a:p>
          <a:p>
            <a:pPr lvl="1"/>
            <a:r>
              <a:rPr lang="ko-KR" altLang="en-US"/>
              <a:t>에이전트 다양성이 성능에 미치는 영향을 분석</a:t>
            </a:r>
            <a:endParaRPr lang="en-US" altLang="ko-KR"/>
          </a:p>
          <a:p>
            <a:pPr lvl="1"/>
            <a:r>
              <a:rPr lang="en-US" altLang="ko-KR"/>
              <a:t>BBH(</a:t>
            </a:r>
            <a:r>
              <a:rPr lang="ko-KR" altLang="en-US"/>
              <a:t>추론 벤치마크</a:t>
            </a:r>
            <a:r>
              <a:rPr lang="en-US" altLang="ko-KR"/>
              <a:t>) </a:t>
            </a:r>
            <a:r>
              <a:rPr lang="ko-KR" altLang="en-US"/>
              <a:t>과업을 대상으로 </a:t>
            </a:r>
            <a:r>
              <a:rPr lang="en-US" altLang="ko-KR"/>
              <a:t>4</a:t>
            </a:r>
            <a:r>
              <a:rPr lang="ko-KR" altLang="en-US"/>
              <a:t>가지 설정을 테스트</a:t>
            </a:r>
            <a:endParaRPr lang="en-US" altLang="ko-KR"/>
          </a:p>
          <a:p>
            <a:pPr lvl="2"/>
            <a:r>
              <a:rPr lang="ko-KR" altLang="en-US"/>
              <a:t>완전 동질</a:t>
            </a:r>
            <a:r>
              <a:rPr lang="en-US" altLang="ko-KR"/>
              <a:t>: </a:t>
            </a:r>
            <a:r>
              <a:rPr lang="ko-KR" altLang="en-US"/>
              <a:t>동일한 모델</a:t>
            </a:r>
            <a:r>
              <a:rPr lang="en-US" altLang="ko-KR"/>
              <a:t>, </a:t>
            </a:r>
            <a:r>
              <a:rPr lang="ko-KR" altLang="en-US"/>
              <a:t>동일한 능력치</a:t>
            </a:r>
            <a:endParaRPr lang="en-US" altLang="ko-KR"/>
          </a:p>
          <a:p>
            <a:pPr lvl="2"/>
            <a:r>
              <a:rPr lang="en-US" altLang="ko-KR"/>
              <a:t>LLM </a:t>
            </a:r>
            <a:r>
              <a:rPr lang="ko-KR" altLang="en-US"/>
              <a:t>이질성</a:t>
            </a:r>
            <a:r>
              <a:rPr lang="en-US" altLang="ko-KR"/>
              <a:t>: </a:t>
            </a:r>
            <a:r>
              <a:rPr lang="ko-KR" altLang="en-US"/>
              <a:t>서로 다른 언어 모델</a:t>
            </a:r>
            <a:r>
              <a:rPr lang="en-US" altLang="ko-KR"/>
              <a:t>, </a:t>
            </a:r>
            <a:r>
              <a:rPr lang="ko-KR" altLang="en-US"/>
              <a:t>동일한 능력치</a:t>
            </a:r>
            <a:endParaRPr lang="en-US" altLang="ko-KR"/>
          </a:p>
          <a:p>
            <a:pPr lvl="2"/>
            <a:r>
              <a:rPr lang="ko-KR" altLang="en-US"/>
              <a:t>능력 이질성</a:t>
            </a:r>
            <a:r>
              <a:rPr lang="en-US" altLang="ko-KR"/>
              <a:t>: </a:t>
            </a:r>
            <a:r>
              <a:rPr lang="ko-KR" altLang="en-US"/>
              <a:t>동일한 모델</a:t>
            </a:r>
            <a:r>
              <a:rPr lang="en-US" altLang="ko-KR"/>
              <a:t> </a:t>
            </a:r>
            <a:r>
              <a:rPr lang="ko-KR" altLang="en-US"/>
              <a:t>서로 다른 능력치</a:t>
            </a:r>
            <a:endParaRPr lang="en-US" altLang="ko-KR"/>
          </a:p>
          <a:p>
            <a:pPr lvl="2"/>
            <a:r>
              <a:rPr lang="ko-KR" altLang="en-US"/>
              <a:t>양쪽 모두 이질</a:t>
            </a:r>
            <a:r>
              <a:rPr lang="en-US" altLang="ko-KR"/>
              <a:t>: </a:t>
            </a:r>
            <a:r>
              <a:rPr lang="ko-KR" altLang="en-US"/>
              <a:t>모델과 능력치 모두 다름</a:t>
            </a:r>
            <a:endParaRPr lang="en-US" altLang="ko-KR"/>
          </a:p>
          <a:p>
            <a:pPr lvl="1"/>
            <a:r>
              <a:rPr lang="ko-KR" altLang="en-US"/>
              <a:t>에이전트가 </a:t>
            </a:r>
            <a:r>
              <a:rPr lang="en-US" altLang="ko-KR"/>
              <a:t>3</a:t>
            </a:r>
            <a:r>
              <a:rPr lang="ko-KR" altLang="en-US"/>
              <a:t>개로 적을 때 성능이 우수했고</a:t>
            </a:r>
            <a:r>
              <a:rPr lang="en-US" altLang="ko-KR"/>
              <a:t>, </a:t>
            </a:r>
            <a:r>
              <a:rPr lang="ko-KR" altLang="en-US"/>
              <a:t>모델이나 능력의 다양성을 추가할 경우 정확도가 오히려 떨어짐</a:t>
            </a:r>
            <a:endParaRPr lang="en-US" altLang="ko-KR"/>
          </a:p>
          <a:p>
            <a:pPr lvl="2"/>
            <a:r>
              <a:rPr lang="ko-KR" altLang="en-US"/>
              <a:t>소규모 팀에서는 균일한 추론이 더 효과적</a:t>
            </a:r>
            <a:endParaRPr lang="en-US" altLang="ko-KR"/>
          </a:p>
          <a:p>
            <a:pPr lvl="2"/>
            <a:r>
              <a:rPr lang="ko-KR" altLang="en-US"/>
              <a:t>반대로 대규모 팀에서는 다양성이 더 효과적</a:t>
            </a:r>
            <a:endParaRPr lang="en-US" altLang="ko-KR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50BF2D5-D25F-8526-F4C9-67AC1B7AF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573" y="4641049"/>
            <a:ext cx="7544853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7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E8584-467D-7541-C1A6-425BB711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4609EC7-7945-F33D-19E5-67F9DE8B01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9824E4-00D8-4870-A0F2-C8BE89C4D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소거 실험</a:t>
            </a:r>
            <a:r>
              <a:rPr lang="en-US" altLang="ko-KR"/>
              <a:t>(Ablation Study)</a:t>
            </a:r>
          </a:p>
          <a:p>
            <a:pPr lvl="1"/>
            <a:r>
              <a:rPr lang="ko-KR" altLang="en-US"/>
              <a:t>라우터를 통한 탈중앙화가 실제로 효과적인지 검증</a:t>
            </a:r>
            <a:endParaRPr lang="en-US" altLang="ko-KR"/>
          </a:p>
          <a:p>
            <a:pPr lvl="1"/>
            <a:r>
              <a:rPr lang="en-US" altLang="ko-KR"/>
              <a:t>4</a:t>
            </a:r>
            <a:r>
              <a:rPr lang="ko-KR" altLang="en-US"/>
              <a:t>가지 소거 설정과 비교</a:t>
            </a:r>
            <a:endParaRPr lang="en-US" altLang="ko-KR"/>
          </a:p>
          <a:p>
            <a:pPr lvl="2"/>
            <a:r>
              <a:rPr lang="ko-KR" altLang="en-US"/>
              <a:t>완전 무작위 라우팅</a:t>
            </a:r>
            <a:endParaRPr lang="en-US" altLang="ko-KR"/>
          </a:p>
          <a:p>
            <a:pPr lvl="2"/>
            <a:r>
              <a:rPr lang="en-US" altLang="ko-KR"/>
              <a:t>Forward, Split, Execute </a:t>
            </a:r>
            <a:r>
              <a:rPr lang="ko-KR" altLang="en-US"/>
              <a:t>행동을 무작위 선택</a:t>
            </a:r>
            <a:endParaRPr lang="en-US" altLang="ko-KR"/>
          </a:p>
          <a:p>
            <a:pPr lvl="2"/>
            <a:r>
              <a:rPr lang="ko-KR" altLang="en-US"/>
              <a:t>다음 에이전트를 주막위로 선택</a:t>
            </a:r>
            <a:endParaRPr lang="en-US" altLang="ko-KR"/>
          </a:p>
          <a:p>
            <a:pPr lvl="2"/>
            <a:r>
              <a:rPr lang="ko-KR" altLang="en-US"/>
              <a:t>중앙 집중형 글로벌 라우터</a:t>
            </a:r>
            <a:endParaRPr lang="en-US" altLang="ko-KR"/>
          </a:p>
          <a:p>
            <a:pPr lvl="1"/>
            <a:r>
              <a:rPr lang="ko-KR" altLang="en-US"/>
              <a:t>무작위 에이전트 선택이 무작위 행동 보다 </a:t>
            </a:r>
            <a:r>
              <a:rPr lang="en-US" altLang="ko-KR"/>
              <a:t>AgentNet</a:t>
            </a:r>
            <a:r>
              <a:rPr lang="ko-KR" altLang="en-US"/>
              <a:t>에 가까운 성능을 보임</a:t>
            </a:r>
            <a:endParaRPr lang="en-US" altLang="ko-KR"/>
          </a:p>
          <a:p>
            <a:pPr lvl="2"/>
            <a:r>
              <a:rPr lang="ko-KR" altLang="en-US"/>
              <a:t>어떤 에이전트에게 보낼지 보다 어떤 행동을 결정할지가 성능에 더 많은 영향을 미침</a:t>
            </a:r>
            <a:endParaRPr lang="en-US" altLang="ko-KR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99C1F18-8307-EEB1-5E72-92A735474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096" y="3665582"/>
            <a:ext cx="3898281" cy="263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45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65B95-4BB9-629F-DBC3-E2A16D9C6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E43CC46-49B8-2DA4-E8F7-DD01C6B3957E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5. Conclusion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3FED79FE-E3B7-3674-B3CE-62F2080023BF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941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2ECFB83-E2EA-CC63-C212-1B3E071EA3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Conclusion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EE8304-3CFF-E6F7-319B-F75500FC8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중앙 집중형 방식을 벗어난 탈중앙화 방식</a:t>
            </a:r>
            <a:endParaRPr lang="en-US" altLang="ko-KR"/>
          </a:p>
          <a:p>
            <a:pPr lvl="1"/>
            <a:r>
              <a:rPr lang="en-US" altLang="ko-KR"/>
              <a:t>AgentNet</a:t>
            </a:r>
            <a:r>
              <a:rPr lang="ko-KR" altLang="en-US"/>
              <a:t>은</a:t>
            </a:r>
            <a:r>
              <a:rPr lang="en-US" altLang="ko-KR"/>
              <a:t> </a:t>
            </a:r>
            <a:r>
              <a:rPr lang="ko-KR" altLang="en-US"/>
              <a:t>기존 중앙형 </a:t>
            </a:r>
            <a:r>
              <a:rPr lang="en-US" altLang="ko-KR"/>
              <a:t>MAS </a:t>
            </a:r>
            <a:r>
              <a:rPr lang="ko-KR" altLang="en-US"/>
              <a:t>한계를 해결하는 효과적인 접근법을 제공</a:t>
            </a:r>
            <a:endParaRPr lang="en-US" altLang="ko-KR"/>
          </a:p>
          <a:p>
            <a:pPr lvl="1"/>
            <a:r>
              <a:rPr lang="ko-KR" altLang="en-US"/>
              <a:t>탈중앙화 아키텍처</a:t>
            </a:r>
            <a:r>
              <a:rPr lang="en-US" altLang="ko-KR"/>
              <a:t>, </a:t>
            </a:r>
            <a:r>
              <a:rPr lang="ko-KR" altLang="en-US"/>
              <a:t>동적 작업 할당</a:t>
            </a:r>
            <a:r>
              <a:rPr lang="en-US" altLang="ko-KR"/>
              <a:t>, </a:t>
            </a:r>
            <a:r>
              <a:rPr lang="ko-KR" altLang="en-US"/>
              <a:t>적응 학습 메커니즘을 보여주며 확장성</a:t>
            </a:r>
            <a:r>
              <a:rPr lang="en-US" altLang="ko-KR"/>
              <a:t>(</a:t>
            </a:r>
            <a:r>
              <a:rPr lang="ko-KR" altLang="en-US"/>
              <a:t>에이전트</a:t>
            </a:r>
            <a:r>
              <a:rPr lang="en-US" altLang="ko-KR"/>
              <a:t>, </a:t>
            </a:r>
            <a:r>
              <a:rPr lang="ko-KR" altLang="en-US"/>
              <a:t>모듈</a:t>
            </a:r>
            <a:r>
              <a:rPr lang="en-US" altLang="ko-KR"/>
              <a:t>), </a:t>
            </a:r>
            <a:r>
              <a:rPr lang="ko-KR" altLang="en-US"/>
              <a:t>장애 대응력</a:t>
            </a:r>
            <a:r>
              <a:rPr lang="en-US" altLang="ko-KR"/>
              <a:t>, </a:t>
            </a:r>
            <a:r>
              <a:rPr lang="ko-KR" altLang="en-US"/>
              <a:t>작업 효율성을 향상</a:t>
            </a:r>
            <a:endParaRPr lang="en-US" altLang="ko-KR"/>
          </a:p>
          <a:p>
            <a:pPr lvl="1"/>
            <a:r>
              <a:rPr lang="ko-KR" altLang="en-US"/>
              <a:t>또한 조직 간의 안전한 협업을 보장하는데 추가적으로 기여</a:t>
            </a:r>
            <a:endParaRPr lang="en-US" altLang="ko-KR"/>
          </a:p>
          <a:p>
            <a:pPr lvl="1"/>
            <a:r>
              <a:rPr lang="ko-KR" altLang="en-US"/>
              <a:t>실험 겨로가는 작업 효율성</a:t>
            </a:r>
            <a:r>
              <a:rPr lang="en-US" altLang="ko-KR"/>
              <a:t>, </a:t>
            </a:r>
            <a:r>
              <a:rPr lang="ko-KR" altLang="en-US"/>
              <a:t>적응성</a:t>
            </a:r>
            <a:r>
              <a:rPr lang="en-US" altLang="ko-KR"/>
              <a:t>, </a:t>
            </a:r>
            <a:r>
              <a:rPr lang="ko-KR" altLang="en-US"/>
              <a:t>특화 측면에서 뒷받침</a:t>
            </a:r>
            <a:endParaRPr lang="en-US" altLang="ko-KR"/>
          </a:p>
          <a:p>
            <a:pPr lvl="1"/>
            <a:r>
              <a:rPr lang="ko-KR" altLang="en-US"/>
              <a:t>최종적으로 해당 논문은 현실에 가까운 환경에서 더 유여한고 안전한 다중 에이전트 시스템을 개발하기 위한 실용적인 프레임워크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2889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2109-6BBB-9D68-E82E-226C1A2B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137CA8-3544-C84E-5980-1865EC085A64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 dirty="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1. Introduction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1AD95AA7-AED0-4485-E012-55E2141CC8F5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079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CE741-7426-0E92-9474-E9C43C9A7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1D274B5-1C92-878A-14ED-A1E3894936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6A1643-AD0B-F472-07D3-D7F6BED9E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다중 에이전트 시스템에서 중앙 제어 역할은 필수적인가</a:t>
            </a:r>
            <a:r>
              <a:rPr lang="en-US" altLang="ko-KR"/>
              <a:t>?</a:t>
            </a:r>
          </a:p>
          <a:p>
            <a:pPr lvl="1"/>
            <a:r>
              <a:rPr lang="ko-KR" altLang="en-US"/>
              <a:t>기존 연구 방식</a:t>
            </a:r>
            <a:endParaRPr lang="en-US" altLang="ko-KR"/>
          </a:p>
          <a:p>
            <a:pPr lvl="2"/>
            <a:r>
              <a:rPr lang="ko-KR" altLang="en-US"/>
              <a:t>중앙 집중형 방식</a:t>
            </a:r>
            <a:r>
              <a:rPr lang="en-US" altLang="ko-KR"/>
              <a:t>:</a:t>
            </a:r>
          </a:p>
          <a:p>
            <a:pPr lvl="3"/>
            <a:r>
              <a:rPr lang="ko-KR" altLang="en-US"/>
              <a:t>다중 에이전트 시스템에서 하나의 에이전트가 작업을 받고</a:t>
            </a:r>
            <a:r>
              <a:rPr lang="en-US" altLang="ko-KR"/>
              <a:t> </a:t>
            </a:r>
            <a:r>
              <a:rPr lang="ko-KR" altLang="en-US"/>
              <a:t>분석하여 다른 에이전트에게 작업을 분배하고</a:t>
            </a:r>
            <a:r>
              <a:rPr lang="en-US" altLang="ko-KR"/>
              <a:t>, </a:t>
            </a:r>
            <a:r>
              <a:rPr lang="ko-KR" altLang="en-US"/>
              <a:t>할당하는 방식을 의미</a:t>
            </a:r>
            <a:endParaRPr lang="en-US" altLang="ko-KR"/>
          </a:p>
          <a:p>
            <a:pPr lvl="3"/>
            <a:r>
              <a:rPr lang="ko-KR" altLang="en-US"/>
              <a:t>장점</a:t>
            </a:r>
            <a:r>
              <a:rPr lang="en-US" altLang="ko-KR"/>
              <a:t>:</a:t>
            </a:r>
          </a:p>
          <a:p>
            <a:pPr lvl="4"/>
            <a:r>
              <a:rPr lang="ko-KR" altLang="en-US"/>
              <a:t>전체 시스템의 진행 상황을 한곳에서 파악할 수 있어 조율이 용이</a:t>
            </a:r>
            <a:endParaRPr lang="en-US" altLang="ko-KR"/>
          </a:p>
          <a:p>
            <a:pPr lvl="4"/>
            <a:r>
              <a:rPr lang="ko-KR" altLang="en-US"/>
              <a:t>다중 에이전트 시스템을 구현할 때 동적 경로 설정 필요 없어 구축이 쉬움</a:t>
            </a:r>
            <a:endParaRPr lang="en-US" altLang="ko-KR"/>
          </a:p>
          <a:p>
            <a:pPr lvl="3"/>
            <a:r>
              <a:rPr lang="ko-KR" altLang="en-US"/>
              <a:t>단점</a:t>
            </a:r>
            <a:r>
              <a:rPr lang="en-US" altLang="ko-KR"/>
              <a:t>:</a:t>
            </a:r>
          </a:p>
          <a:p>
            <a:pPr lvl="4"/>
            <a:r>
              <a:rPr lang="ko-KR" altLang="en-US"/>
              <a:t>중앙 컨트롤러가 무너지면 시스템 전체가 마비 됨</a:t>
            </a:r>
            <a:endParaRPr lang="en-US" altLang="ko-KR"/>
          </a:p>
          <a:p>
            <a:pPr lvl="4"/>
            <a:r>
              <a:rPr lang="ko-KR" altLang="en-US"/>
              <a:t>조직의 고유한 프라이버시가 무조건 중앙 컨트롤러를 거쳐야 하기 때문에 침해 우려가 존재</a:t>
            </a:r>
            <a:endParaRPr lang="en-US" altLang="ko-KR"/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2EB7C0C9-969A-D23E-E1BD-A50B7488A21E}"/>
              </a:ext>
            </a:extLst>
          </p:cNvPr>
          <p:cNvCxnSpPr>
            <a:cxnSpLocks/>
            <a:stCxn id="6" idx="2"/>
            <a:endCxn id="29" idx="0"/>
          </p:cNvCxnSpPr>
          <p:nvPr/>
        </p:nvCxnSpPr>
        <p:spPr>
          <a:xfrm>
            <a:off x="6096000" y="5266349"/>
            <a:ext cx="0" cy="426775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연결선: 꺾임 15">
            <a:extLst>
              <a:ext uri="{FF2B5EF4-FFF2-40B4-BE49-F238E27FC236}">
                <a16:creationId xmlns:a16="http://schemas.microsoft.com/office/drawing/2014/main" id="{7D0E8ADA-0A18-109A-38F2-5EF167DCD3D0}"/>
              </a:ext>
            </a:extLst>
          </p:cNvPr>
          <p:cNvCxnSpPr>
            <a:cxnSpLocks/>
            <a:stCxn id="6" idx="2"/>
            <a:endCxn id="25" idx="0"/>
          </p:cNvCxnSpPr>
          <p:nvPr/>
        </p:nvCxnSpPr>
        <p:spPr>
          <a:xfrm rot="5400000">
            <a:off x="4405593" y="4002716"/>
            <a:ext cx="426775" cy="2954041"/>
          </a:xfrm>
          <a:prstGeom prst="bentConnector3">
            <a:avLst/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연결선: 꺾임 16">
            <a:extLst>
              <a:ext uri="{FF2B5EF4-FFF2-40B4-BE49-F238E27FC236}">
                <a16:creationId xmlns:a16="http://schemas.microsoft.com/office/drawing/2014/main" id="{FB0629AE-E2E9-78B9-A9C9-BEF901BEDC7D}"/>
              </a:ext>
            </a:extLst>
          </p:cNvPr>
          <p:cNvCxnSpPr>
            <a:cxnSpLocks/>
            <a:stCxn id="6" idx="2"/>
            <a:endCxn id="32" idx="0"/>
          </p:cNvCxnSpPr>
          <p:nvPr/>
        </p:nvCxnSpPr>
        <p:spPr>
          <a:xfrm rot="16200000" flipH="1">
            <a:off x="7418481" y="3943868"/>
            <a:ext cx="426775" cy="3071736"/>
          </a:xfrm>
          <a:prstGeom prst="bentConnector3">
            <a:avLst>
              <a:gd name="adj1" fmla="val 50000"/>
            </a:avLst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그림 5">
            <a:extLst>
              <a:ext uri="{FF2B5EF4-FFF2-40B4-BE49-F238E27FC236}">
                <a16:creationId xmlns:a16="http://schemas.microsoft.com/office/drawing/2014/main" id="{4F99FF0D-5A31-02C5-6E3B-E7BC824DC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602" y="4547553"/>
            <a:ext cx="718796" cy="71879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7884C3B-0580-03D8-78CE-39A5623A2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561" y="5693124"/>
            <a:ext cx="718796" cy="71879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1FD3C17-7B83-97DA-CDF9-C4E05CAF3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602" y="5693124"/>
            <a:ext cx="718796" cy="71879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49A7D4A1-7795-8E10-8DA3-991FE9FB0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338" y="5693124"/>
            <a:ext cx="718795" cy="71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72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099736-A0A4-BCD7-C786-F85B081359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Introduction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FE0C542-54DB-C485-0145-F85282661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중앙 집중형 구조의 구조적 한계</a:t>
            </a:r>
            <a:endParaRPr lang="en-US" altLang="ko-KR"/>
          </a:p>
          <a:p>
            <a:pPr lvl="1"/>
            <a:r>
              <a:rPr lang="ko-KR" altLang="en-US"/>
              <a:t>단일 실패 지점 문제</a:t>
            </a:r>
            <a:endParaRPr lang="en-US" altLang="ko-KR"/>
          </a:p>
          <a:p>
            <a:pPr lvl="2"/>
            <a:r>
              <a:rPr lang="en-US" altLang="ko-KR"/>
              <a:t>MetaGPT</a:t>
            </a:r>
            <a:r>
              <a:rPr lang="ko-KR" altLang="en-US"/>
              <a:t>처럼 제품 매니저</a:t>
            </a:r>
            <a:r>
              <a:rPr lang="en-US" altLang="ko-KR"/>
              <a:t>, </a:t>
            </a:r>
            <a:r>
              <a:rPr lang="ko-KR" altLang="en-US"/>
              <a:t>설계자</a:t>
            </a:r>
            <a:r>
              <a:rPr lang="en-US" altLang="ko-KR"/>
              <a:t>, </a:t>
            </a:r>
            <a:r>
              <a:rPr lang="ko-KR" altLang="en-US"/>
              <a:t>엔지니어</a:t>
            </a:r>
            <a:r>
              <a:rPr lang="en-US" altLang="ko-KR"/>
              <a:t>, </a:t>
            </a:r>
            <a:r>
              <a:rPr lang="ko-KR" altLang="en-US"/>
              <a:t>역할을 맡은 에이전트들이 하나의 중앙 컨트롤러 아래에서 워토폴 방식으로 협업</a:t>
            </a:r>
            <a:endParaRPr lang="en-US" altLang="ko-KR"/>
          </a:p>
          <a:p>
            <a:pPr lvl="2"/>
            <a:r>
              <a:rPr lang="ko-KR" altLang="en-US"/>
              <a:t>문제 원인</a:t>
            </a:r>
            <a:r>
              <a:rPr lang="en-US" altLang="ko-KR"/>
              <a:t>: </a:t>
            </a:r>
          </a:p>
          <a:p>
            <a:pPr lvl="3"/>
            <a:r>
              <a:rPr lang="ko-KR" altLang="en-US"/>
              <a:t>중앙 컨트롤러 역할을 하는 에이전트가 타임아웃</a:t>
            </a:r>
            <a:r>
              <a:rPr lang="en-US" altLang="ko-KR"/>
              <a:t> </a:t>
            </a:r>
            <a:r>
              <a:rPr lang="ko-KR" altLang="en-US"/>
              <a:t>혹은 잘못된 작업 분배 판단으로 멈춰버릴 경우</a:t>
            </a:r>
            <a:endParaRPr lang="en-US" altLang="ko-KR"/>
          </a:p>
          <a:p>
            <a:pPr lvl="3"/>
            <a:r>
              <a:rPr lang="ko-KR" altLang="en-US"/>
              <a:t>나머지 모든 에이전트는 작업을 받지 못하는 상황 발생</a:t>
            </a:r>
            <a:endParaRPr lang="en-US" altLang="ko-KR"/>
          </a:p>
          <a:p>
            <a:pPr lvl="1"/>
            <a:r>
              <a:rPr lang="ko-KR" altLang="en-US"/>
              <a:t>제한된 확장성</a:t>
            </a:r>
            <a:endParaRPr lang="en-US" altLang="ko-KR"/>
          </a:p>
          <a:p>
            <a:pPr lvl="2"/>
            <a:r>
              <a:rPr lang="ko-KR" altLang="en-US"/>
              <a:t>중앙 컨트롤러가 작업 유형이 다양해지고 늘어날수록 병목 현상 발생</a:t>
            </a:r>
            <a:endParaRPr lang="en-US" altLang="ko-KR"/>
          </a:p>
          <a:p>
            <a:pPr lvl="2"/>
            <a:r>
              <a:rPr lang="ko-KR" altLang="en-US"/>
              <a:t>문제 원인</a:t>
            </a:r>
            <a:r>
              <a:rPr lang="en-US" altLang="ko-KR"/>
              <a:t>: </a:t>
            </a:r>
            <a:r>
              <a:rPr lang="ko-KR" altLang="en-US"/>
              <a:t>하위 에이전트가 많아져 복잡도가 늘어날 경우 중앙 컨트롤러는 계산 및 통신 부하가 늘어나 병목 현상이 발생</a:t>
            </a:r>
            <a:endParaRPr lang="en-US" altLang="ko-KR"/>
          </a:p>
          <a:p>
            <a:pPr lvl="1"/>
            <a:r>
              <a:rPr lang="ko-KR" altLang="en-US"/>
              <a:t>경직된 정적 워크플로우</a:t>
            </a:r>
            <a:endParaRPr lang="en-US" altLang="ko-KR"/>
          </a:p>
          <a:p>
            <a:pPr lvl="2"/>
            <a:r>
              <a:rPr lang="ko-KR" altLang="en-US"/>
              <a:t>정적 워크플로우는 작업 방식이 고정되어 복잡한 수학 추론과 같은 문제 풀이 능력이 떨어짐</a:t>
            </a:r>
            <a:endParaRPr lang="en-US" altLang="ko-KR"/>
          </a:p>
          <a:p>
            <a:pPr lvl="2"/>
            <a:r>
              <a:rPr lang="ko-KR" altLang="en-US"/>
              <a:t>문제 원인</a:t>
            </a:r>
            <a:r>
              <a:rPr lang="en-US" altLang="ko-KR"/>
              <a:t>: </a:t>
            </a:r>
            <a:r>
              <a:rPr lang="ko-KR" altLang="en-US"/>
              <a:t>역할을 부여받은 에이전트가 자신의 전문 영역을 벗어난 문제를 해결하거나 작업 자체를 처리하지 못하는 상황 발생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9847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87ACB-C056-C263-9076-4CEF17B1C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2AF7899-1A61-E7BC-6D07-CC5FF58F3E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E47C704-E68B-35EB-3C10-40E42F116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기존 중앙 집중형을 벗어나 탈 중앙화 방식을 채택</a:t>
            </a:r>
            <a:endParaRPr lang="en-US" altLang="ko-KR"/>
          </a:p>
          <a:p>
            <a:pPr lvl="1"/>
            <a:r>
              <a:rPr lang="en-US" altLang="ko-KR"/>
              <a:t>AgentNet</a:t>
            </a:r>
            <a:r>
              <a:rPr lang="ko-KR" altLang="en-US"/>
              <a:t>의 </a:t>
            </a:r>
            <a:r>
              <a:rPr lang="en-US" altLang="ko-KR"/>
              <a:t>3</a:t>
            </a:r>
            <a:r>
              <a:rPr lang="ko-KR" altLang="en-US"/>
              <a:t>가지 핵심 구성요소</a:t>
            </a:r>
            <a:endParaRPr lang="en-US" altLang="ko-KR"/>
          </a:p>
          <a:p>
            <a:pPr lvl="2"/>
            <a:r>
              <a:rPr lang="en-US" altLang="ko-KR"/>
              <a:t>RAG </a:t>
            </a:r>
            <a:r>
              <a:rPr lang="ko-KR" altLang="en-US"/>
              <a:t>기반 메커니즘</a:t>
            </a:r>
            <a:r>
              <a:rPr lang="en-US" altLang="ko-KR"/>
              <a:t>:</a:t>
            </a:r>
          </a:p>
          <a:p>
            <a:pPr lvl="3"/>
            <a:r>
              <a:rPr lang="ko-KR" altLang="en-US"/>
              <a:t>실제 환경에서는 각 에이전트가 자신만의 역할</a:t>
            </a:r>
            <a:r>
              <a:rPr lang="en-US" altLang="ko-KR"/>
              <a:t>, </a:t>
            </a:r>
            <a:r>
              <a:rPr lang="ko-KR" altLang="en-US"/>
              <a:t>프라이빗 데이터</a:t>
            </a:r>
            <a:r>
              <a:rPr lang="en-US" altLang="ko-KR"/>
              <a:t> </a:t>
            </a:r>
            <a:r>
              <a:rPr lang="ko-KR" altLang="en-US"/>
              <a:t>베이스</a:t>
            </a:r>
            <a:r>
              <a:rPr lang="en-US" altLang="ko-KR"/>
              <a:t>, </a:t>
            </a:r>
            <a:r>
              <a:rPr lang="ko-KR" altLang="en-US"/>
              <a:t>도구</a:t>
            </a:r>
            <a:r>
              <a:rPr lang="en-US" altLang="ko-KR"/>
              <a:t> </a:t>
            </a:r>
            <a:r>
              <a:rPr lang="ko-KR" altLang="en-US"/>
              <a:t>등 고유한 특성을 가지고 있음</a:t>
            </a:r>
            <a:endParaRPr lang="en-US" altLang="ko-KR"/>
          </a:p>
          <a:p>
            <a:pPr lvl="3"/>
            <a:r>
              <a:rPr lang="ko-KR" altLang="en-US"/>
              <a:t>이를 반영하기 위해 </a:t>
            </a:r>
            <a:r>
              <a:rPr lang="en-US" altLang="ko-KR"/>
              <a:t>RAG </a:t>
            </a:r>
            <a:r>
              <a:rPr lang="ko-KR" altLang="en-US"/>
              <a:t>기반 메커니즘을 활용하여 자기만의 지식을 가지고</a:t>
            </a:r>
            <a:r>
              <a:rPr lang="en-US" altLang="ko-KR"/>
              <a:t>, </a:t>
            </a:r>
            <a:r>
              <a:rPr lang="ko-KR" altLang="en-US"/>
              <a:t>업데이트를 진행</a:t>
            </a:r>
            <a:endParaRPr lang="en-US" altLang="ko-KR"/>
          </a:p>
          <a:p>
            <a:pPr lvl="2"/>
            <a:r>
              <a:rPr lang="ko-KR" altLang="en-US"/>
              <a:t>중앙 오케스트레이터 제거</a:t>
            </a:r>
            <a:r>
              <a:rPr lang="en-US" altLang="ko-KR"/>
              <a:t>:</a:t>
            </a:r>
          </a:p>
          <a:p>
            <a:pPr lvl="3"/>
            <a:r>
              <a:rPr lang="ko-KR" altLang="en-US"/>
              <a:t>중앙 오케스트레이션에 대한 의존을 제거하여 에이전트들이 자신의 연결을 동적으로 구성</a:t>
            </a:r>
            <a:endParaRPr lang="en-US" altLang="ko-KR"/>
          </a:p>
          <a:p>
            <a:pPr lvl="3"/>
            <a:r>
              <a:rPr lang="ko-KR" altLang="en-US"/>
              <a:t>동적으로 재구성 했다는 말은 자신과 잘 맞는 에이전트를 선택하여 작업을 수행</a:t>
            </a:r>
            <a:endParaRPr lang="en-US" altLang="ko-KR"/>
          </a:p>
          <a:p>
            <a:pPr lvl="2"/>
            <a:r>
              <a:rPr lang="en-US" altLang="ko-KR"/>
              <a:t>DAG </a:t>
            </a:r>
            <a:r>
              <a:rPr lang="ko-KR" altLang="en-US"/>
              <a:t>기반 작업 라우팅</a:t>
            </a:r>
            <a:r>
              <a:rPr lang="en-US" altLang="ko-KR"/>
              <a:t>:</a:t>
            </a:r>
          </a:p>
          <a:p>
            <a:pPr lvl="3"/>
            <a:r>
              <a:rPr lang="en-US" altLang="ko-KR"/>
              <a:t>Directed Acyclic Graph</a:t>
            </a:r>
            <a:r>
              <a:rPr lang="ko-KR" altLang="en-US"/>
              <a:t>의 줄임말로 방향성 비순환 그래프를 말함</a:t>
            </a:r>
            <a:endParaRPr lang="en-US" altLang="ko-KR"/>
          </a:p>
          <a:p>
            <a:pPr lvl="3"/>
            <a:r>
              <a:rPr lang="ko-KR" altLang="en-US"/>
              <a:t>프레임워크 내에서 에이전트간의 무한 루프를 방지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67359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2109-6BBB-9D68-E82E-226C1A2BA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8137CA8-3544-C84E-5980-1865EC085A64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2. Related Work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1AD95AA7-AED0-4485-E012-55E2141CC8F5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060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47442-3663-4406-0EBB-F26E9A9E9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8535104-9EB2-C789-2A5E-6C0253977B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/>
              <a:t>Related Work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C2BA57D-C3B4-000F-F302-7A8D7141E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LLM</a:t>
            </a:r>
            <a:r>
              <a:rPr lang="ko-KR" altLang="en-US"/>
              <a:t> 기반 다중 에이전트 시스템부터 적응형 에이전트 시스템의 장점을 결합</a:t>
            </a:r>
            <a:endParaRPr lang="en-US" altLang="ko-KR"/>
          </a:p>
          <a:p>
            <a:pPr lvl="1"/>
            <a:r>
              <a:rPr lang="en-US" altLang="ko-KR"/>
              <a:t>LLM </a:t>
            </a:r>
            <a:r>
              <a:rPr lang="ko-KR" altLang="en-US"/>
              <a:t>기반 다중 에이전트 시스템</a:t>
            </a:r>
            <a:endParaRPr lang="en-US" altLang="ko-KR"/>
          </a:p>
          <a:p>
            <a:pPr lvl="2"/>
            <a:r>
              <a:rPr lang="en-US" altLang="ko-KR"/>
              <a:t>AutoGEN, MetaGPT </a:t>
            </a:r>
            <a:r>
              <a:rPr lang="ko-KR" altLang="en-US"/>
              <a:t>같은 초기 프레임워크가 구조화된 중앙 집중형 워크플로우가 확립</a:t>
            </a:r>
            <a:endParaRPr lang="en-US" altLang="ko-KR"/>
          </a:p>
          <a:p>
            <a:pPr lvl="2"/>
            <a:r>
              <a:rPr lang="ko-KR" altLang="en-US"/>
              <a:t>하지만 확장성</a:t>
            </a:r>
            <a:r>
              <a:rPr lang="en-US" altLang="ko-KR"/>
              <a:t>, </a:t>
            </a:r>
            <a:r>
              <a:rPr lang="ko-KR" altLang="en-US"/>
              <a:t>단일 실패 지점</a:t>
            </a:r>
            <a:r>
              <a:rPr lang="en-US" altLang="ko-KR"/>
              <a:t>, </a:t>
            </a:r>
            <a:r>
              <a:rPr lang="ko-KR" altLang="en-US"/>
              <a:t>제한된 적응력의 문제가 존재</a:t>
            </a:r>
            <a:endParaRPr lang="en-US" altLang="ko-KR"/>
          </a:p>
          <a:p>
            <a:pPr lvl="2"/>
            <a:r>
              <a:rPr lang="ko-KR" altLang="en-US"/>
              <a:t>이후 </a:t>
            </a:r>
            <a:r>
              <a:rPr lang="ko-KR" altLang="ko-KR"/>
              <a:t>AgentScope</a:t>
            </a:r>
            <a:r>
              <a:rPr lang="en-US" altLang="ko-KR"/>
              <a:t>,</a:t>
            </a:r>
            <a:r>
              <a:rPr lang="ko-KR" altLang="ko-KR"/>
              <a:t> MegaAgent</a:t>
            </a:r>
            <a:r>
              <a:rPr lang="ko-KR" altLang="en-US"/>
              <a:t>에서 모듈화</a:t>
            </a:r>
            <a:r>
              <a:rPr lang="en-US" altLang="ko-KR"/>
              <a:t>, </a:t>
            </a:r>
            <a:r>
              <a:rPr lang="ko-KR" altLang="en-US"/>
              <a:t>계층화 설계로 견고성을 개선하였으나 여전히 중앙 조율 방식을 사용하고 있는 것이 문제</a:t>
            </a:r>
            <a:endParaRPr lang="en-US" altLang="ko-KR"/>
          </a:p>
          <a:p>
            <a:pPr lvl="2"/>
            <a:endParaRPr lang="en-US" altLang="ko-KR"/>
          </a:p>
          <a:p>
            <a:pPr lvl="1"/>
            <a:r>
              <a:rPr lang="ko-KR" altLang="en-US"/>
              <a:t>진화 또는 적응형 에이전트 시스템</a:t>
            </a:r>
            <a:endParaRPr lang="en-US" altLang="ko-KR"/>
          </a:p>
          <a:p>
            <a:pPr lvl="2"/>
            <a:r>
              <a:rPr lang="ko-KR" altLang="en-US"/>
              <a:t>프롬프트 진화</a:t>
            </a:r>
            <a:r>
              <a:rPr lang="en-US" altLang="ko-KR"/>
              <a:t>, </a:t>
            </a:r>
            <a:r>
              <a:rPr lang="ko-KR" altLang="en-US"/>
              <a:t>토폴로지 적응</a:t>
            </a:r>
            <a:r>
              <a:rPr lang="en-US" altLang="ko-KR"/>
              <a:t>, </a:t>
            </a:r>
            <a:r>
              <a:rPr lang="ko-KR" altLang="en-US"/>
              <a:t>역할 특화 방향의 연구가 진행 중</a:t>
            </a:r>
            <a:endParaRPr lang="en-US" altLang="ko-KR"/>
          </a:p>
          <a:p>
            <a:pPr lvl="2"/>
            <a:r>
              <a:rPr lang="ko-KR" altLang="en-US"/>
              <a:t>하지만 이도 중앙 통제 하에서 개별 에이전트 단위의 적응에 초점</a:t>
            </a:r>
            <a:endParaRPr lang="en-US" altLang="ko-KR"/>
          </a:p>
          <a:p>
            <a:pPr lvl="2"/>
            <a:r>
              <a:rPr lang="ko-KR" altLang="ko-KR"/>
              <a:t>AgentSquare</a:t>
            </a:r>
            <a:r>
              <a:rPr lang="en-US" altLang="ko-KR"/>
              <a:t>, EvoMAC</a:t>
            </a:r>
            <a:r>
              <a:rPr lang="ko-KR" altLang="en-US"/>
              <a:t>과 같은 최신 연구에서 자동화된 워크플로우를 진행하고 있으나 탈중앙화 조율 메커니즘이 부족</a:t>
            </a:r>
            <a:endParaRPr lang="en-US" altLang="ko-KR"/>
          </a:p>
          <a:p>
            <a:pPr lvl="2"/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18524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D8FFD-719C-11C4-A552-2BDD153AF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30BD9349-835D-DDDF-79FA-7F7A87B5D5A2}"/>
              </a:ext>
            </a:extLst>
          </p:cNvPr>
          <p:cNvSpPr txBox="1"/>
          <p:nvPr/>
        </p:nvSpPr>
        <p:spPr>
          <a:xfrm>
            <a:off x="631596" y="2133312"/>
            <a:ext cx="109288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spc="-150">
                <a:solidFill>
                  <a:srgbClr val="000000"/>
                </a:solidFill>
                <a:latin typeface="KoPubWorld돋움체 Bold" panose="00000800000000000000" pitchFamily="2" charset="-127"/>
                <a:ea typeface="KoPubWorld돋움체 Bold" panose="00000800000000000000" pitchFamily="2" charset="-127"/>
                <a:cs typeface="KoPubWorld돋움체 Bold" panose="00000800000000000000" pitchFamily="2" charset="-127"/>
              </a:rPr>
              <a:t>3. Methodology</a:t>
            </a:r>
            <a:endParaRPr lang="ko-KR" altLang="en-US" sz="3200" spc="-150" dirty="0">
              <a:solidFill>
                <a:srgbClr val="000000"/>
              </a:solidFill>
              <a:latin typeface="KoPubWorld돋움체 Bold" panose="00000800000000000000" pitchFamily="2" charset="-127"/>
              <a:ea typeface="KoPubWorld돋움체 Bold" panose="00000800000000000000" pitchFamily="2" charset="-127"/>
              <a:cs typeface="KoPubWorld돋움체 Bold" panose="00000800000000000000" pitchFamily="2" charset="-127"/>
            </a:endParaRP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C4096F35-F5B8-ADAA-ACBB-D648E925FB15}"/>
              </a:ext>
            </a:extLst>
          </p:cNvPr>
          <p:cNvCxnSpPr>
            <a:cxnSpLocks/>
          </p:cNvCxnSpPr>
          <p:nvPr/>
        </p:nvCxnSpPr>
        <p:spPr>
          <a:xfrm>
            <a:off x="1862500" y="2906332"/>
            <a:ext cx="8894400" cy="0"/>
          </a:xfrm>
          <a:prstGeom prst="line">
            <a:avLst/>
          </a:prstGeom>
          <a:ln w="38100">
            <a:solidFill>
              <a:srgbClr val="3E3E3E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425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11101</TotalTime>
  <Words>1499</Words>
  <Application>Microsoft Office PowerPoint</Application>
  <PresentationFormat>와이드스크린</PresentationFormat>
  <Paragraphs>209</Paragraphs>
  <Slides>23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KoPubWorld돋움체 Bold</vt:lpstr>
      <vt:lpstr>KoPubWorld돋움체 Medium</vt:lpstr>
      <vt:lpstr>맑은 고딕</vt:lpstr>
      <vt:lpstr>Malgun Gothic Semilight</vt:lpstr>
      <vt:lpstr>Arial</vt:lpstr>
      <vt:lpstr>Calibri</vt:lpstr>
      <vt:lpstr>Calibri Light</vt:lpstr>
      <vt:lpstr>Cambria Math</vt:lpstr>
      <vt:lpstr>Wingdings 2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cs.hong</dc:creator>
  <cp:lastModifiedBy>이재원</cp:lastModifiedBy>
  <cp:revision>770</cp:revision>
  <cp:lastPrinted>2026-08-11T04:16:49Z</cp:lastPrinted>
  <dcterms:created xsi:type="dcterms:W3CDTF">2022-02-02T04:32:22Z</dcterms:created>
  <dcterms:modified xsi:type="dcterms:W3CDTF">2026-08-11T04:22:40Z</dcterms:modified>
</cp:coreProperties>
</file>